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9" r:id="rId2"/>
    <p:sldId id="289" r:id="rId3"/>
    <p:sldId id="290" r:id="rId4"/>
    <p:sldId id="282" r:id="rId5"/>
    <p:sldId id="266" r:id="rId6"/>
    <p:sldId id="268" r:id="rId7"/>
    <p:sldId id="265" r:id="rId8"/>
    <p:sldId id="270" r:id="rId9"/>
    <p:sldId id="273" r:id="rId10"/>
    <p:sldId id="271" r:id="rId11"/>
    <p:sldId id="272" r:id="rId12"/>
    <p:sldId id="293" r:id="rId13"/>
    <p:sldId id="283" r:id="rId14"/>
    <p:sldId id="292" r:id="rId15"/>
    <p:sldId id="258" r:id="rId16"/>
    <p:sldId id="275" r:id="rId17"/>
    <p:sldId id="256" r:id="rId18"/>
    <p:sldId id="279" r:id="rId19"/>
    <p:sldId id="280" r:id="rId20"/>
    <p:sldId id="281" r:id="rId21"/>
    <p:sldId id="291" r:id="rId22"/>
    <p:sldId id="284" r:id="rId23"/>
    <p:sldId id="285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D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56E84-DA88-445E-ACF5-EE5D8D2DF06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23D5-7E62-4AF6-AA8C-66A66D63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2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Textual evidence/ story</a:t>
            </a:r>
            <a:r>
              <a:rPr lang="en-US" baseline="0" dirty="0"/>
              <a:t> map/  size, </a:t>
            </a:r>
            <a:r>
              <a:rPr lang="en-US" baseline="0" dirty="0" err="1"/>
              <a:t>magniture</a:t>
            </a:r>
            <a:r>
              <a:rPr lang="en-US" baseline="0" dirty="0"/>
              <a:t>, direction,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23D5-7E62-4AF6-AA8C-66A66D6334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Related skills….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23D5-7E62-4AF6-AA8C-66A66D6334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Textual evidence/ story</a:t>
            </a:r>
            <a:r>
              <a:rPr lang="en-US" baseline="0" dirty="0"/>
              <a:t> map/  size, </a:t>
            </a:r>
            <a:r>
              <a:rPr lang="en-US" baseline="0" dirty="0" err="1"/>
              <a:t>magniture</a:t>
            </a:r>
            <a:r>
              <a:rPr lang="en-US" baseline="0" dirty="0"/>
              <a:t>, direction, balance/</a:t>
            </a:r>
            <a:r>
              <a:rPr lang="en-US" baseline="0" dirty="0" err="1"/>
              <a:t>analsyis</a:t>
            </a:r>
            <a:r>
              <a:rPr lang="en-US" baseline="0" dirty="0"/>
              <a:t> compare contrast…..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23D5-7E62-4AF6-AA8C-66A66D6334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6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Vermeer, add stuff </a:t>
            </a:r>
            <a:r>
              <a:rPr lang="en-US" dirty="0" err="1"/>
              <a:t>abobut</a:t>
            </a:r>
            <a:r>
              <a:rPr lang="en-US" dirty="0"/>
              <a:t> historical </a:t>
            </a:r>
            <a:r>
              <a:rPr lang="en-US" dirty="0" err="1"/>
              <a:t>conte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23D5-7E62-4AF6-AA8C-66A66D6334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F554-3BBA-4251-B468-F4399ED031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697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9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4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4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4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5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26BB468-9E14-4D1D-B580-7920C61C3A8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5A0EC8-53DE-42BE-92CE-429270BA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12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258" y="599768"/>
            <a:ext cx="10122469" cy="299857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Understanding the Arts and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 err="1">
                <a:solidFill>
                  <a:srgbClr val="FF0000"/>
                </a:solidFill>
              </a:rPr>
              <a:t>Humanties</a:t>
            </a:r>
            <a:r>
              <a:rPr lang="en-US" sz="4400" b="1" dirty="0">
                <a:solidFill>
                  <a:srgbClr val="FF0000"/>
                </a:solidFill>
              </a:rPr>
              <a:t> Standards: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The Key to Designing an Integrated Lesson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29475" y="4552068"/>
            <a:ext cx="9440034" cy="1049867"/>
          </a:xfrm>
        </p:spPr>
        <p:txBody>
          <a:bodyPr>
            <a:noAutofit/>
          </a:bodyPr>
          <a:lstStyle/>
          <a:p>
            <a:r>
              <a:rPr lang="en-US" sz="2400" dirty="0"/>
              <a:t>Dr. Catherine Richmond-Cullen</a:t>
            </a:r>
          </a:p>
          <a:p>
            <a:r>
              <a:rPr lang="en-US" sz="2400" dirty="0"/>
              <a:t>Elizabeth Parry-</a:t>
            </a:r>
            <a:r>
              <a:rPr lang="en-US" sz="2400" dirty="0" err="1"/>
              <a:t>Faist</a:t>
            </a:r>
            <a:r>
              <a:rPr lang="en-US" sz="2400" dirty="0"/>
              <a:t> </a:t>
            </a:r>
          </a:p>
          <a:p>
            <a:r>
              <a:rPr lang="en-US" sz="2400" dirty="0"/>
              <a:t>PAEP May 2, 2020</a:t>
            </a:r>
          </a:p>
        </p:txBody>
      </p:sp>
    </p:spTree>
    <p:extLst>
      <p:ext uri="{BB962C8B-B14F-4D97-AF65-F5344CB8AC3E}">
        <p14:creationId xmlns:p14="http://schemas.microsoft.com/office/powerpoint/2010/main" val="25261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363" y="294968"/>
            <a:ext cx="9398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5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649" y="164755"/>
            <a:ext cx="7990703" cy="65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8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Relationship to Academic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 Identify critical processes in the examination of works    in the arts and humanities.</a:t>
            </a:r>
          </a:p>
          <a:p>
            <a:r>
              <a:rPr lang="en-US" sz="3600" dirty="0"/>
              <a:t> Compare and contrast</a:t>
            </a:r>
          </a:p>
          <a:p>
            <a:r>
              <a:rPr lang="en-US" sz="3600" dirty="0"/>
              <a:t> Analyze </a:t>
            </a:r>
          </a:p>
          <a:p>
            <a:r>
              <a:rPr lang="en-US" sz="3600" dirty="0"/>
              <a:t>  Interpret </a:t>
            </a:r>
          </a:p>
          <a:p>
            <a:r>
              <a:rPr lang="en-US" sz="3600" dirty="0"/>
              <a:t>  Form and test hypotheses </a:t>
            </a:r>
          </a:p>
          <a:p>
            <a:r>
              <a:rPr lang="en-US" sz="3600" dirty="0"/>
              <a:t>  Evaluate/form judgments 	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472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40" y="90615"/>
            <a:ext cx="9788427" cy="7364627"/>
          </a:xfrm>
        </p:spPr>
      </p:pic>
    </p:spTree>
    <p:extLst>
      <p:ext uri="{BB962C8B-B14F-4D97-AF65-F5344CB8AC3E}">
        <p14:creationId xmlns:p14="http://schemas.microsoft.com/office/powerpoint/2010/main" val="11590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1712" y="1082642"/>
            <a:ext cx="9590550" cy="182881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Part 2:  Lesson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617" y="1664449"/>
            <a:ext cx="4859237" cy="4995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does this art piece represent? </a:t>
            </a:r>
          </a:p>
        </p:txBody>
      </p:sp>
    </p:spTree>
    <p:extLst>
      <p:ext uri="{BB962C8B-B14F-4D97-AF65-F5344CB8AC3E}">
        <p14:creationId xmlns:p14="http://schemas.microsoft.com/office/powerpoint/2010/main" val="272548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9" y="1761067"/>
            <a:ext cx="4485151" cy="1828813"/>
          </a:xfrm>
        </p:spPr>
        <p:txBody>
          <a:bodyPr>
            <a:noAutofit/>
          </a:bodyPr>
          <a:lstStyle/>
          <a:p>
            <a:r>
              <a:rPr lang="en-US" sz="9600" dirty="0">
                <a:effectLst/>
              </a:rPr>
              <a:t>The Snail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125336"/>
            <a:ext cx="9590550" cy="1507054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The Snail is a collage by Henri Matisse. The work was created from summer 1952 to early 1953. It is pigmented with gouache on paper, cut and pasted onto a base layer of white paper measuring 9'4³⁄₄" × 9' 5". The piece is in the Tate Modern collection in London.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091" y="606494"/>
            <a:ext cx="5407077" cy="31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3886662"/>
            <a:ext cx="3489631" cy="1828801"/>
          </a:xfrm>
        </p:spPr>
        <p:txBody>
          <a:bodyPr>
            <a:noAutofit/>
          </a:bodyPr>
          <a:lstStyle/>
          <a:p>
            <a:r>
              <a:rPr lang="en-US" sz="3200" i="1" dirty="0">
                <a:effectLst/>
              </a:rPr>
              <a:t>“I first of all drew the snail from nature, holding it. I became aware of an unrolling, I found an image in my mind purified of the shell, then I took the scissors".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111" y="930876"/>
            <a:ext cx="6753019" cy="51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1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Shape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553" y="2024225"/>
            <a:ext cx="4813612" cy="2755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091" y="1837765"/>
            <a:ext cx="3582945" cy="3128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7299" y="5692514"/>
            <a:ext cx="409699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Two dimensional / geometric &amp; organic  </a:t>
            </a:r>
          </a:p>
        </p:txBody>
      </p:sp>
    </p:spTree>
    <p:extLst>
      <p:ext uri="{BB962C8B-B14F-4D97-AF65-F5344CB8AC3E}">
        <p14:creationId xmlns:p14="http://schemas.microsoft.com/office/powerpoint/2010/main" val="144330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Color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232" y="1777413"/>
            <a:ext cx="4016623" cy="3456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941" y="1777413"/>
            <a:ext cx="3638252" cy="3638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0822" y="5667803"/>
            <a:ext cx="340106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Hue, saturation, and brightness</a:t>
            </a:r>
          </a:p>
        </p:txBody>
      </p:sp>
    </p:spTree>
    <p:extLst>
      <p:ext uri="{BB962C8B-B14F-4D97-AF65-F5344CB8AC3E}">
        <p14:creationId xmlns:p14="http://schemas.microsoft.com/office/powerpoint/2010/main" val="318788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535" y="592361"/>
            <a:ext cx="10353762" cy="97045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What is Co-Teaching?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5872" y="1835253"/>
            <a:ext cx="4876344" cy="544884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Classroom Teacher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Academic content</a:t>
            </a:r>
          </a:p>
          <a:p>
            <a:r>
              <a:rPr lang="en-US" sz="3200" dirty="0"/>
              <a:t>Reminds students of what they know</a:t>
            </a:r>
          </a:p>
          <a:p>
            <a:r>
              <a:rPr lang="en-US" sz="3200" dirty="0"/>
              <a:t>Adds enrichment</a:t>
            </a:r>
          </a:p>
          <a:p>
            <a:r>
              <a:rPr lang="en-US" sz="3200" dirty="0"/>
              <a:t>Assisting with behavior</a:t>
            </a:r>
          </a:p>
          <a:p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Artist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Teaches arts standards</a:t>
            </a:r>
          </a:p>
          <a:p>
            <a:r>
              <a:rPr lang="en-US" sz="3200" dirty="0"/>
              <a:t>Instructs arts content</a:t>
            </a:r>
          </a:p>
          <a:p>
            <a:r>
              <a:rPr lang="en-US" sz="3200" dirty="0"/>
              <a:t>Lesson designed to connect to academics</a:t>
            </a:r>
          </a:p>
          <a:p>
            <a:r>
              <a:rPr lang="en-US" sz="3200" dirty="0"/>
              <a:t>Engages students</a:t>
            </a:r>
          </a:p>
        </p:txBody>
      </p:sp>
    </p:spTree>
    <p:extLst>
      <p:ext uri="{BB962C8B-B14F-4D97-AF65-F5344CB8AC3E}">
        <p14:creationId xmlns:p14="http://schemas.microsoft.com/office/powerpoint/2010/main" val="771387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Repetition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499" y="1689485"/>
            <a:ext cx="4623011" cy="346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689485"/>
            <a:ext cx="2721029" cy="3522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4626" y="5666258"/>
            <a:ext cx="351365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More than one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design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element</a:t>
            </a:r>
          </a:p>
        </p:txBody>
      </p:sp>
    </p:spTree>
    <p:extLst>
      <p:ext uri="{BB962C8B-B14F-4D97-AF65-F5344CB8AC3E}">
        <p14:creationId xmlns:p14="http://schemas.microsoft.com/office/powerpoint/2010/main" val="264788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Lesson on Elements and Principles/Art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900" dirty="0"/>
              <a:t>Assignment was to use the selected elements and principles of art.</a:t>
            </a:r>
          </a:p>
          <a:p>
            <a:r>
              <a:rPr lang="en-US" sz="3900" dirty="0"/>
              <a:t>Choose an everyday object as you shelter in place.</a:t>
            </a:r>
          </a:p>
          <a:p>
            <a:r>
              <a:rPr lang="en-US" sz="3900" dirty="0"/>
              <a:t>No specific materials required.</a:t>
            </a:r>
          </a:p>
          <a:p>
            <a:r>
              <a:rPr lang="en-US" sz="3900" dirty="0"/>
              <a:t>Non-representational piece.  </a:t>
            </a:r>
          </a:p>
          <a:p>
            <a:r>
              <a:rPr lang="en-US" sz="3900" dirty="0"/>
              <a:t>Demonstrative symbolism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8852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48" y="0"/>
            <a:ext cx="431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9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17" y="0"/>
            <a:ext cx="5269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1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19" y="0"/>
            <a:ext cx="5281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4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391" y="0"/>
            <a:ext cx="8469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4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95" y="0"/>
            <a:ext cx="892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1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Part 1:  Understanding the Arts Standards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Elements and Principles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Historical and Cultural Perspectives/Content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Critique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Aesthetics</a:t>
            </a:r>
          </a:p>
        </p:txBody>
      </p:sp>
    </p:spTree>
    <p:extLst>
      <p:ext uri="{BB962C8B-B14F-4D97-AF65-F5344CB8AC3E}">
        <p14:creationId xmlns:p14="http://schemas.microsoft.com/office/powerpoint/2010/main" val="24002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763" y="0"/>
            <a:ext cx="10260793" cy="15800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FRAMEWORK for STANDARDS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973" y="1154546"/>
            <a:ext cx="10350884" cy="7873333"/>
          </a:xfrm>
        </p:spPr>
      </p:pic>
    </p:spTree>
    <p:extLst>
      <p:ext uri="{BB962C8B-B14F-4D97-AF65-F5344CB8AC3E}">
        <p14:creationId xmlns:p14="http://schemas.microsoft.com/office/powerpoint/2010/main" val="363100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/>
              <a:t>The Elements of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6995"/>
            <a:ext cx="10394707" cy="43248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Color</a:t>
            </a:r>
          </a:p>
          <a:p>
            <a:r>
              <a:rPr lang="en-US" sz="3600" dirty="0"/>
              <a:t>Shape / Form</a:t>
            </a:r>
          </a:p>
          <a:p>
            <a:r>
              <a:rPr lang="en-US" sz="3600" dirty="0"/>
              <a:t>Line</a:t>
            </a:r>
          </a:p>
          <a:p>
            <a:r>
              <a:rPr lang="en-US" sz="3600" dirty="0"/>
              <a:t>Space</a:t>
            </a:r>
          </a:p>
          <a:p>
            <a:r>
              <a:rPr lang="en-US" sz="3600" dirty="0"/>
              <a:t>Texture</a:t>
            </a:r>
          </a:p>
          <a:p>
            <a:r>
              <a:rPr lang="en-US" sz="3600" dirty="0"/>
              <a:t>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277" y="1606378"/>
            <a:ext cx="3933981" cy="51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1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The Principles of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405731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500" dirty="0"/>
              <a:t>Balance</a:t>
            </a:r>
          </a:p>
          <a:p>
            <a:r>
              <a:rPr lang="en-US" sz="3500" dirty="0"/>
              <a:t>Contrast</a:t>
            </a:r>
          </a:p>
          <a:p>
            <a:r>
              <a:rPr lang="en-US" sz="3500" dirty="0"/>
              <a:t>Emphasis / Focal Point</a:t>
            </a:r>
          </a:p>
          <a:p>
            <a:r>
              <a:rPr lang="en-US" sz="3500" dirty="0"/>
              <a:t>Movement / Rhythm</a:t>
            </a:r>
          </a:p>
          <a:p>
            <a:r>
              <a:rPr lang="en-US" sz="3500" dirty="0"/>
              <a:t>Proportion / Scale</a:t>
            </a:r>
          </a:p>
          <a:p>
            <a:r>
              <a:rPr lang="en-US" sz="3500" dirty="0"/>
              <a:t>Repetition</a:t>
            </a:r>
          </a:p>
          <a:p>
            <a:r>
              <a:rPr lang="en-US" sz="3500" dirty="0"/>
              <a:t>Unity / Harmony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359" y="1665497"/>
            <a:ext cx="5912713" cy="48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5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712" y="1029730"/>
            <a:ext cx="3833190" cy="5012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526" y="1029730"/>
            <a:ext cx="6109398" cy="50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618" y="75253"/>
            <a:ext cx="9745435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8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043" y="121701"/>
            <a:ext cx="5058131" cy="66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5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421</TotalTime>
  <Words>375</Words>
  <Application>Microsoft Office PowerPoint</Application>
  <PresentationFormat>Widescreen</PresentationFormat>
  <Paragraphs>76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Calisto MT</vt:lpstr>
      <vt:lpstr>Wingdings 2</vt:lpstr>
      <vt:lpstr>Slate</vt:lpstr>
      <vt:lpstr>      Understanding the Arts and  Humanties Standards: The Key to Designing an Integrated Lesson </vt:lpstr>
      <vt:lpstr>What is Co-Teaching?</vt:lpstr>
      <vt:lpstr>Part 1:  Understanding the Arts Standards</vt:lpstr>
      <vt:lpstr>FRAMEWORK for STANDARDS</vt:lpstr>
      <vt:lpstr>The Elements of Design </vt:lpstr>
      <vt:lpstr>The Principles of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 to Academic Content</vt:lpstr>
      <vt:lpstr>PowerPoint Presentation</vt:lpstr>
      <vt:lpstr>Part 2:  Lesson</vt:lpstr>
      <vt:lpstr>What does this art piece represent? </vt:lpstr>
      <vt:lpstr>The Snail</vt:lpstr>
      <vt:lpstr>“I first of all drew the snail from nature, holding it. I became aware of an unrolling, I found an image in my mind purified of the shell, then I took the scissors".</vt:lpstr>
      <vt:lpstr>Shape </vt:lpstr>
      <vt:lpstr>Color</vt:lpstr>
      <vt:lpstr>Repetition </vt:lpstr>
      <vt:lpstr>Lesson on Elements and Principles/Art Making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Faist</dc:creator>
  <cp:lastModifiedBy>Sara Kattler-Gold</cp:lastModifiedBy>
  <cp:revision>26</cp:revision>
  <dcterms:created xsi:type="dcterms:W3CDTF">2020-04-06T13:41:32Z</dcterms:created>
  <dcterms:modified xsi:type="dcterms:W3CDTF">2024-03-13T19:23:51Z</dcterms:modified>
</cp:coreProperties>
</file>