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Anton"/>
      <p:regular r:id="rId23"/>
    </p:embeddedFont>
    <p:embeddedFont>
      <p:font typeface="Architects Daughter"/>
      <p:regular r:id="rId24"/>
    </p:embeddedFont>
    <p:embeddedFont>
      <p:font typeface="Caveat"/>
      <p:regular r:id="rId25"/>
      <p:bold r:id="rId26"/>
    </p:embeddedFont>
    <p:embeddedFont>
      <p:font typeface="Gill Sans"/>
      <p:regular r:id="rId27"/>
      <p:bold r:id="rId28"/>
    </p:embeddedFont>
    <p:embeddedFont>
      <p:font typeface="Comforta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AwpPVUG5KizkxP0cEVQG5UtgP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rchitectsDaughter-regular.fntdata"/><Relationship Id="rId23" Type="http://schemas.openxmlformats.org/officeDocument/2006/relationships/font" Target="fonts/Anto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veat-bold.fntdata"/><Relationship Id="rId25" Type="http://schemas.openxmlformats.org/officeDocument/2006/relationships/font" Target="fonts/Caveat-regular.fntdata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mforta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Comforta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b92f70bf8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b92f70bf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b92f70bf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b92f70b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b92f70bf8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b92f70bf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model using second camera</a:t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92f70bf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model using second camera</a:t>
            </a:r>
            <a:endParaRPr/>
          </a:p>
        </p:txBody>
      </p:sp>
      <p:sp>
        <p:nvSpPr>
          <p:cNvPr id="154" name="Google Shape;154;gfb92f70bf8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b92f70b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warm up of weight – use hands first (1-10) then get up and move</a:t>
            </a:r>
            <a:endParaRPr/>
          </a:p>
        </p:txBody>
      </p:sp>
      <p:sp>
        <p:nvSpPr>
          <p:cNvPr id="81" name="Google Shape;81;gfb92f70bf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3837567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f38375675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/>
          <p:nvPr>
            <p:ph type="title"/>
          </p:nvPr>
        </p:nvSpPr>
        <p:spPr>
          <a:xfrm rot="-1310895">
            <a:off x="2648626" y="24252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 amt="85000"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8200" y="23167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838200" y="1930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subTitle"/>
          </p:nvPr>
        </p:nvSpPr>
        <p:spPr>
          <a:xfrm>
            <a:off x="1524000" y="34431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8.png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91526" y="6267172"/>
            <a:ext cx="1911912" cy="3684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25400">
              <a:srgbClr val="000000">
                <a:alpha val="11372"/>
              </a:srgbClr>
            </a:outerShdw>
          </a:effectLst>
        </p:spPr>
      </p:pic>
      <p:pic>
        <p:nvPicPr>
          <p:cNvPr descr="Logo&#10;&#10;Description automatically generated" id="9" name="Google Shape;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62" y="6271993"/>
            <a:ext cx="1292772" cy="4417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gilbert-legrand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 rot="-1310880">
            <a:off x="2695366" y="2008826"/>
            <a:ext cx="10480574" cy="1979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What’s In A</a:t>
            </a:r>
            <a:r>
              <a:rPr lang="en-US" sz="7200"/>
              <a:t> Story?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PASS OR PLAY!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b92f70bf8_0_29"/>
          <p:cNvSpPr txBox="1"/>
          <p:nvPr/>
        </p:nvSpPr>
        <p:spPr>
          <a:xfrm>
            <a:off x="502525" y="1521675"/>
            <a:ext cx="4808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8" name="Google Shape;118;gfb92f70bf8_0_29"/>
          <p:cNvSpPr txBox="1"/>
          <p:nvPr/>
        </p:nvSpPr>
        <p:spPr>
          <a:xfrm>
            <a:off x="7434075" y="2027175"/>
            <a:ext cx="7346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Where do they live?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fb92f70bf8_0_29"/>
          <p:cNvSpPr txBox="1"/>
          <p:nvPr/>
        </p:nvSpPr>
        <p:spPr>
          <a:xfrm>
            <a:off x="7507450" y="3440275"/>
            <a:ext cx="734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What type of music does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this character dance to?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gfb92f70bf8_0_29"/>
          <p:cNvSpPr txBox="1"/>
          <p:nvPr/>
        </p:nvSpPr>
        <p:spPr>
          <a:xfrm>
            <a:off x="7434075" y="357175"/>
            <a:ext cx="7346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Is this character shy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or</a:t>
            </a:r>
            <a: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utspoken?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gfb92f70bf8_0_29"/>
          <p:cNvPicPr preferRelativeResize="0"/>
          <p:nvPr/>
        </p:nvPicPr>
        <p:blipFill rotWithShape="1">
          <a:blip r:embed="rId3">
            <a:alphaModFix/>
          </a:blip>
          <a:srcRect b="22561" l="25585" r="45156" t="19794"/>
          <a:stretch/>
        </p:blipFill>
        <p:spPr>
          <a:xfrm>
            <a:off x="1671375" y="14475"/>
            <a:ext cx="55694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b92f70bf8_0_13"/>
          <p:cNvSpPr txBox="1"/>
          <p:nvPr/>
        </p:nvSpPr>
        <p:spPr>
          <a:xfrm>
            <a:off x="502525" y="1521675"/>
            <a:ext cx="4808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7" name="Google Shape;127;gfb92f70bf8_0_13"/>
          <p:cNvSpPr txBox="1"/>
          <p:nvPr/>
        </p:nvSpPr>
        <p:spPr>
          <a:xfrm>
            <a:off x="5236975" y="919975"/>
            <a:ext cx="835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What are this character’s hobbies?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gfb92f70bf8_0_13"/>
          <p:cNvSpPr txBox="1"/>
          <p:nvPr/>
        </p:nvSpPr>
        <p:spPr>
          <a:xfrm>
            <a:off x="5311225" y="3376175"/>
            <a:ext cx="7346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makes this character angry?</a:t>
            </a:r>
            <a:endParaRPr sz="2000"/>
          </a:p>
        </p:txBody>
      </p:sp>
      <p:sp>
        <p:nvSpPr>
          <p:cNvPr id="129" name="Google Shape;129;gfb92f70bf8_0_13"/>
          <p:cNvSpPr txBox="1"/>
          <p:nvPr/>
        </p:nvSpPr>
        <p:spPr>
          <a:xfrm>
            <a:off x="5808475" y="2178975"/>
            <a:ext cx="7346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makes this character happy?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gfb92f70bf8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504" y="0"/>
            <a:ext cx="303182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b92f70bf8_0_41"/>
          <p:cNvSpPr txBox="1"/>
          <p:nvPr/>
        </p:nvSpPr>
        <p:spPr>
          <a:xfrm>
            <a:off x="502525" y="1521675"/>
            <a:ext cx="4808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6" name="Google Shape;136;gfb92f70bf8_0_41"/>
          <p:cNvSpPr txBox="1"/>
          <p:nvPr/>
        </p:nvSpPr>
        <p:spPr>
          <a:xfrm>
            <a:off x="7141975" y="2306075"/>
            <a:ext cx="7346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Where do they live?</a:t>
            </a: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fb92f70bf8_0_41"/>
          <p:cNvSpPr txBox="1"/>
          <p:nvPr/>
        </p:nvSpPr>
        <p:spPr>
          <a:xfrm>
            <a:off x="5668775" y="3529763"/>
            <a:ext cx="7346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Who are their friends?</a:t>
            </a:r>
            <a:br>
              <a:rPr lang="en-US" sz="2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2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8" name="Google Shape;138;gfb92f70bf8_0_41"/>
          <p:cNvSpPr txBox="1"/>
          <p:nvPr/>
        </p:nvSpPr>
        <p:spPr>
          <a:xfrm>
            <a:off x="5668775" y="712775"/>
            <a:ext cx="7346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What type of books does this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character read?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gfb92f70bf8_0_41"/>
          <p:cNvPicPr preferRelativeResize="0"/>
          <p:nvPr/>
        </p:nvPicPr>
        <p:blipFill rotWithShape="1">
          <a:blip r:embed="rId3">
            <a:alphaModFix/>
          </a:blip>
          <a:srcRect b="28128" l="32225" r="50494" t="11611"/>
          <a:stretch/>
        </p:blipFill>
        <p:spPr>
          <a:xfrm>
            <a:off x="1999625" y="-76200"/>
            <a:ext cx="3215626" cy="700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INSTRUCTIONS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INSTRUCTIONS</a:t>
            </a:r>
            <a:endParaRPr/>
          </a:p>
        </p:txBody>
      </p:sp>
      <p:sp>
        <p:nvSpPr>
          <p:cNvPr id="150" name="Google Shape;150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Choose an object at your desk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That object is now your a character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Brainstorm ideas for your character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6266825" y="3839850"/>
            <a:ext cx="7315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9952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write them down</a:t>
            </a:r>
            <a:endParaRPr sz="3600">
              <a:solidFill>
                <a:srgbClr val="F9952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b92f70bf8_0_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CHARACTER PROMPTS</a:t>
            </a:r>
            <a:endParaRPr/>
          </a:p>
        </p:txBody>
      </p:sp>
      <p:sp>
        <p:nvSpPr>
          <p:cNvPr id="157" name="Google Shape;157;gfb92f70bf8_0_55"/>
          <p:cNvSpPr txBox="1"/>
          <p:nvPr>
            <p:ph idx="1" type="body"/>
          </p:nvPr>
        </p:nvSpPr>
        <p:spPr>
          <a:xfrm>
            <a:off x="1016000" y="1576525"/>
            <a:ext cx="5365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Where do they live?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What is their job?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What are their hobbies?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What is their favorite food?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What makes them happy? Sad? Angry?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What music do they love?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t/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t/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t/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gfb92f70bf8_0_55"/>
          <p:cNvSpPr txBox="1"/>
          <p:nvPr>
            <p:ph idx="1" type="body"/>
          </p:nvPr>
        </p:nvSpPr>
        <p:spPr>
          <a:xfrm>
            <a:off x="6667500" y="1576525"/>
            <a:ext cx="5365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Where do they want to travel?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Who are their siblings?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What weather do they dislike?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What is a book they like?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1330"/>
              <a:buNone/>
            </a:pPr>
            <a:r>
              <a:rPr lang="en-US" sz="1940">
                <a:latin typeface="Comfortaa"/>
                <a:ea typeface="Comfortaa"/>
                <a:cs typeface="Comfortaa"/>
                <a:sym typeface="Comfortaa"/>
              </a:rPr>
              <a:t>What is a habit they have?</a:t>
            </a:r>
            <a:endParaRPr sz="194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REFERENCES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69" name="Google Shape;169;p12"/>
          <p:cNvSpPr txBox="1"/>
          <p:nvPr>
            <p:ph idx="1" type="body"/>
          </p:nvPr>
        </p:nvSpPr>
        <p:spPr>
          <a:xfrm>
            <a:off x="838200" y="2290274"/>
            <a:ext cx="105156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Character object artwork from artist Gilbery Legrand: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http://gilbert-legrand.com/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Animation: giphy.com Serge Bloch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OBJECTIVES</a:t>
            </a:r>
            <a:endParaRPr/>
          </a:p>
        </p:txBody>
      </p:sp>
      <p:sp>
        <p:nvSpPr>
          <p:cNvPr id="57" name="Google Shape;57;p2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OF THIS LESSON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838200" y="1789075"/>
            <a:ext cx="10515600" cy="4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Identify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the parts of a story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Collaborate to create a </a:t>
            </a: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character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Write a </a:t>
            </a: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character </a:t>
            </a:r>
            <a:r>
              <a:rPr lang="en-US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description</a:t>
            </a:r>
            <a:endParaRPr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MATERIALS</a:t>
            </a:r>
            <a:endParaRPr/>
          </a:p>
        </p:txBody>
      </p:sp>
      <p:sp>
        <p:nvSpPr>
          <p:cNvPr id="69" name="Google Shape;69;p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FOR THIS LESSON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MATERIALS</a:t>
            </a:r>
            <a:endParaRPr/>
          </a:p>
        </p:txBody>
      </p:sp>
      <p:sp>
        <p:nvSpPr>
          <p:cNvPr id="75" name="Google Shape;75;p5"/>
          <p:cNvSpPr txBox="1"/>
          <p:nvPr>
            <p:ph idx="1" type="body"/>
          </p:nvPr>
        </p:nvSpPr>
        <p:spPr>
          <a:xfrm>
            <a:off x="838200" y="17767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Paper and pencil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1910650" y="2841000"/>
            <a:ext cx="70413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Your attention 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  and imagination</a:t>
            </a:r>
            <a:endParaRPr b="0" i="0" sz="14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3079050" y="4218050"/>
            <a:ext cx="704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An object at your desk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488" y="261650"/>
            <a:ext cx="39338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92f70bf8_0_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WARM UP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VOCABULARY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38375675e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VOCABULARY</a:t>
            </a:r>
            <a:endParaRPr/>
          </a:p>
        </p:txBody>
      </p:sp>
      <p:sp>
        <p:nvSpPr>
          <p:cNvPr id="94" name="Google Shape;94;gf38375675e_0_0"/>
          <p:cNvSpPr txBox="1"/>
          <p:nvPr/>
        </p:nvSpPr>
        <p:spPr>
          <a:xfrm>
            <a:off x="1979475" y="1427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What do you know about</a:t>
            </a:r>
            <a:endParaRPr sz="370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gf38375675e_0_0"/>
          <p:cNvSpPr txBox="1"/>
          <p:nvPr/>
        </p:nvSpPr>
        <p:spPr>
          <a:xfrm>
            <a:off x="3014725" y="2000050"/>
            <a:ext cx="6561900" cy="3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rPr>
              <a:t>STORIES?</a:t>
            </a:r>
            <a:endParaRPr sz="8500">
              <a:solidFill>
                <a:schemeClr val="accent5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6" name="Google Shape;96;gf38375675e_0_0"/>
          <p:cNvSpPr txBox="1"/>
          <p:nvPr/>
        </p:nvSpPr>
        <p:spPr>
          <a:xfrm>
            <a:off x="2199450" y="3355350"/>
            <a:ext cx="70479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000000"/>
                </a:solidFill>
              </a:rPr>
              <a:t>A story is an</a:t>
            </a:r>
            <a:r>
              <a:rPr i="1" lang="en-US" sz="2200">
                <a:solidFill>
                  <a:srgbClr val="000000"/>
                </a:solidFill>
              </a:rPr>
              <a:t> </a:t>
            </a:r>
            <a:r>
              <a:rPr lang="en-US" sz="2200">
                <a:solidFill>
                  <a:srgbClr val="000000"/>
                </a:solidFill>
              </a:rPr>
              <a:t>account of imaginary or real people and events told for entertainment.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VOCABULARY</a:t>
            </a:r>
            <a:endParaRPr/>
          </a:p>
        </p:txBody>
      </p:sp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b="1" lang="en-US" sz="4800">
                <a:solidFill>
                  <a:srgbClr val="0B5394"/>
                </a:solidFill>
                <a:latin typeface="Anton"/>
                <a:ea typeface="Anton"/>
                <a:cs typeface="Anton"/>
                <a:sym typeface="Anton"/>
              </a:rPr>
              <a:t>The Parts of a Story:</a:t>
            </a:r>
            <a:endParaRPr b="1" sz="4800">
              <a:solidFill>
                <a:srgbClr val="0B5394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b="1"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character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10"/>
          <p:cNvSpPr txBox="1"/>
          <p:nvPr/>
        </p:nvSpPr>
        <p:spPr>
          <a:xfrm>
            <a:off x="2010325" y="3353825"/>
            <a:ext cx="70413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setting</a:t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0"/>
          <p:cNvSpPr txBox="1"/>
          <p:nvPr/>
        </p:nvSpPr>
        <p:spPr>
          <a:xfrm>
            <a:off x="3073875" y="3891700"/>
            <a:ext cx="70413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plot</a:t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 txBox="1"/>
          <p:nvPr/>
        </p:nvSpPr>
        <p:spPr>
          <a:xfrm>
            <a:off x="3704075" y="4376400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conflict</a:t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 txBox="1"/>
          <p:nvPr/>
        </p:nvSpPr>
        <p:spPr>
          <a:xfrm>
            <a:off x="4947825" y="49020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resolution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22561" l="25585" r="45156" t="19794"/>
          <a:stretch/>
        </p:blipFill>
        <p:spPr>
          <a:xfrm flipH="1">
            <a:off x="7106977" y="73400"/>
            <a:ext cx="3921423" cy="4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2021-09-01T16:05:59Z</dcterms:created>
  <dc:creator>Posture 2</dc:creator>
</cp:coreProperties>
</file>