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3" r:id="rId4"/>
    <p:sldId id="289" r:id="rId5"/>
    <p:sldId id="275" r:id="rId6"/>
    <p:sldId id="292" r:id="rId7"/>
    <p:sldId id="288" r:id="rId8"/>
    <p:sldId id="261" r:id="rId9"/>
    <p:sldId id="262" r:id="rId10"/>
    <p:sldId id="290" r:id="rId11"/>
    <p:sldId id="276" r:id="rId12"/>
    <p:sldId id="291" r:id="rId13"/>
    <p:sldId id="293" r:id="rId14"/>
    <p:sldId id="294" r:id="rId15"/>
    <p:sldId id="277" r:id="rId16"/>
    <p:sldId id="278" r:id="rId17"/>
    <p:sldId id="286" r:id="rId18"/>
    <p:sldId id="287" r:id="rId19"/>
    <p:sldId id="260" r:id="rId20"/>
    <p:sldId id="273" r:id="rId21"/>
    <p:sldId id="257" r:id="rId22"/>
    <p:sldId id="258" r:id="rId23"/>
    <p:sldId id="267" r:id="rId24"/>
    <p:sldId id="270" r:id="rId25"/>
    <p:sldId id="268" r:id="rId26"/>
    <p:sldId id="26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2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2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7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9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2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8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9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2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7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5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9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73224-E345-415C-AB64-BBFB80F3B5E9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B1296-2E7F-4922-87FF-9853D2E04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86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413" y="3100388"/>
            <a:ext cx="9277350" cy="1795462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  <a:latin typeface="Arial Black" panose="020B0A04020102020204" pitchFamily="34" charset="0"/>
              </a:rPr>
              <a:t>Neurolearning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 101 Why ARTS?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413" y="5029200"/>
            <a:ext cx="9144000" cy="15859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©Dr. Catherine Richmond-Cullen, </a:t>
            </a:r>
            <a:r>
              <a:rPr lang="en-US" dirty="0" err="1"/>
              <a:t>Ed.D</a:t>
            </a:r>
            <a:r>
              <a:rPr lang="en-US" dirty="0"/>
              <a:t>, Assistant Professor</a:t>
            </a:r>
          </a:p>
          <a:p>
            <a:r>
              <a:rPr lang="en-US" dirty="0"/>
              <a:t>The University of Scranton</a:t>
            </a:r>
          </a:p>
          <a:p>
            <a:r>
              <a:rPr lang="en-US" dirty="0"/>
              <a:t>PAEP  Arts Link</a:t>
            </a:r>
          </a:p>
          <a:p>
            <a:r>
              <a:rPr lang="en-US" dirty="0"/>
              <a:t>February 22,2020</a:t>
            </a:r>
          </a:p>
        </p:txBody>
      </p:sp>
      <p:pic>
        <p:nvPicPr>
          <p:cNvPr id="2050" name="Picture 2" descr="b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1" y="85726"/>
            <a:ext cx="53816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21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neuroimages of the hemispher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3486" y="643467"/>
            <a:ext cx="558502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926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Hemispheric Responsibilities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999" r="2" b="1879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87466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/>
              <a:t>Neuroimages of hemishperisity</a:t>
            </a:r>
          </a:p>
        </p:txBody>
      </p:sp>
      <p:pic>
        <p:nvPicPr>
          <p:cNvPr id="7170" name="Picture 2" descr="Image result for neuroimage of both hemisphere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8" r="1" b="1248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732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 for neuroimage of child learn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1764" y="643467"/>
            <a:ext cx="718847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897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 result for neuroimage of child learn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8346" y="643467"/>
            <a:ext cx="5895308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994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How the Brain Learns! </a:t>
            </a:r>
            <a:r>
              <a:rPr lang="en-US" dirty="0"/>
              <a:t>   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FFFF00"/>
                </a:solidFill>
              </a:rPr>
              <a:t>Thank you Arts!!!!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RAT:  Information enters at the brain stem:  sensory stimuli</a:t>
            </a:r>
          </a:p>
          <a:p>
            <a:pPr marL="514350" indent="-514350">
              <a:buAutoNum type="arabicPeriod"/>
            </a:pPr>
            <a:r>
              <a:rPr lang="en-US" sz="3200" dirty="0"/>
              <a:t>Limbic System:  Emotional decisions are made</a:t>
            </a:r>
          </a:p>
          <a:p>
            <a:pPr marL="514350" indent="-514350">
              <a:buAutoNum type="arabicPeriod"/>
            </a:pPr>
            <a:r>
              <a:rPr lang="en-US" sz="3200" dirty="0"/>
              <a:t>Searching:  The brain looks for that which it has learned/stored</a:t>
            </a:r>
          </a:p>
          <a:p>
            <a:pPr marL="514350" indent="-514350">
              <a:buAutoNum type="arabicPeriod"/>
            </a:pPr>
            <a:r>
              <a:rPr lang="en-US" sz="3200" dirty="0"/>
              <a:t>Processing:  The frontal lobe/short term memory is engaged</a:t>
            </a:r>
          </a:p>
          <a:p>
            <a:pPr marL="514350" indent="-514350">
              <a:buAutoNum type="arabicPeriod"/>
            </a:pPr>
            <a:r>
              <a:rPr lang="en-US" sz="3200" dirty="0"/>
              <a:t>Storage:  The information is sequentially stored in long term memory</a:t>
            </a:r>
          </a:p>
        </p:txBody>
      </p:sp>
    </p:spTree>
    <p:extLst>
      <p:ext uri="{BB962C8B-B14F-4D97-AF65-F5344CB8AC3E}">
        <p14:creationId xmlns:p14="http://schemas.microsoft.com/office/powerpoint/2010/main" val="2151858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Memory Facts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00225"/>
            <a:ext cx="9386888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Working memory is limited as per chronological age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We are wired to learn 7 items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Memory stores in patterns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Teaching with chunking and engagement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Convergence zones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Plasticity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89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Learning Principles: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All learning is physiological</a:t>
            </a:r>
          </a:p>
          <a:p>
            <a:r>
              <a:rPr lang="en-US" sz="4000" dirty="0"/>
              <a:t>Every brain is unique</a:t>
            </a:r>
          </a:p>
          <a:p>
            <a:r>
              <a:rPr lang="en-US" sz="4000" dirty="0"/>
              <a:t>Learning is developmental:  dormancy vs. disability</a:t>
            </a:r>
          </a:p>
          <a:p>
            <a:r>
              <a:rPr lang="en-US" sz="4000" dirty="0"/>
              <a:t>Learning is social</a:t>
            </a:r>
          </a:p>
          <a:p>
            <a:r>
              <a:rPr lang="en-US" sz="4000" dirty="0"/>
              <a:t>The search for meaning is innate.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76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Learning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We must learn skills/facts in meaningful contexts.</a:t>
            </a:r>
          </a:p>
          <a:p>
            <a:r>
              <a:rPr lang="en-US" sz="4000" dirty="0"/>
              <a:t>We learn in patterns</a:t>
            </a:r>
          </a:p>
          <a:p>
            <a:r>
              <a:rPr lang="en-US" sz="4000" dirty="0"/>
              <a:t>We learn parts and wholes simultaneously</a:t>
            </a:r>
          </a:p>
          <a:p>
            <a:r>
              <a:rPr lang="en-US" sz="4000" dirty="0"/>
              <a:t>We learn unconsciously and consciously</a:t>
            </a:r>
          </a:p>
          <a:p>
            <a:r>
              <a:rPr lang="en-US" sz="4000" dirty="0"/>
              <a:t>Emotions control learning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0313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Cortical System:  Neurocognitive Abilities :  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I am wired for the Arts!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Unit 1:  Arousal Activation:  Reticular Activating System</a:t>
            </a:r>
          </a:p>
          <a:p>
            <a:pPr lvl="1"/>
            <a:r>
              <a:rPr lang="en-US" dirty="0"/>
              <a:t>Attention/stimulus</a:t>
            </a:r>
          </a:p>
          <a:p>
            <a:pPr lvl="0"/>
            <a:r>
              <a:rPr lang="en-US" dirty="0"/>
              <a:t>Unit 2:  Perceptual Integration :  Posterior Brain</a:t>
            </a:r>
          </a:p>
          <a:p>
            <a:pPr lvl="1"/>
            <a:r>
              <a:rPr lang="en-US" dirty="0"/>
              <a:t>Occipital, Parietal, Temporal</a:t>
            </a:r>
          </a:p>
          <a:p>
            <a:pPr lvl="1"/>
            <a:r>
              <a:rPr lang="en-US" dirty="0"/>
              <a:t>Simultaneous (visual spatial) /Sequential (verbal and movement)</a:t>
            </a:r>
          </a:p>
          <a:p>
            <a:pPr lvl="0"/>
            <a:r>
              <a:rPr lang="en-US" dirty="0"/>
              <a:t>Unit 3:  Higher Level Executive Functioning:  Anterior Brain/Frontal</a:t>
            </a:r>
          </a:p>
          <a:p>
            <a:pPr lvl="1"/>
            <a:r>
              <a:rPr lang="en-US" dirty="0"/>
              <a:t>Direct toward goal</a:t>
            </a:r>
          </a:p>
          <a:p>
            <a:pPr lvl="1"/>
            <a:r>
              <a:rPr lang="en-US" dirty="0"/>
              <a:t>Develop plan to achieve</a:t>
            </a:r>
          </a:p>
          <a:p>
            <a:pPr lvl="1"/>
            <a:r>
              <a:rPr lang="en-US" dirty="0"/>
              <a:t>Inhibit distractions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9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neuroimages of the cerebral cortex labeled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3" b="71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035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 Theory:  Alexander LURIA (A smart Russian)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Teach me how I learn BEST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Planning</a:t>
            </a:r>
          </a:p>
          <a:p>
            <a:endParaRPr lang="en-US" sz="3600" dirty="0"/>
          </a:p>
          <a:p>
            <a:r>
              <a:rPr lang="en-US" sz="3600" dirty="0"/>
              <a:t>Attention</a:t>
            </a:r>
          </a:p>
          <a:p>
            <a:endParaRPr lang="en-US" sz="3600" dirty="0"/>
          </a:p>
          <a:p>
            <a:r>
              <a:rPr lang="en-US" sz="3600" dirty="0"/>
              <a:t>Simultaneous</a:t>
            </a:r>
          </a:p>
          <a:p>
            <a:endParaRPr lang="en-US" sz="3600" dirty="0"/>
          </a:p>
          <a:p>
            <a:r>
              <a:rPr lang="en-US" sz="3600" dirty="0"/>
              <a:t>Sequential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8" name="Picture 4" descr="Alexander Luria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588" y="1934528"/>
            <a:ext cx="3227864" cy="4049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295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Demonstrations in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Planning</a:t>
            </a:r>
          </a:p>
          <a:p>
            <a:pPr lvl="1"/>
            <a:r>
              <a:rPr lang="en-US" dirty="0"/>
              <a:t>Thinks before acting</a:t>
            </a:r>
          </a:p>
          <a:p>
            <a:pPr lvl="1"/>
            <a:r>
              <a:rPr lang="en-US" dirty="0"/>
              <a:t>Creates plans</a:t>
            </a:r>
          </a:p>
          <a:p>
            <a:pPr lvl="1"/>
            <a:r>
              <a:rPr lang="en-US" dirty="0"/>
              <a:t>Uses strategies to achieve goals</a:t>
            </a:r>
          </a:p>
          <a:p>
            <a:pPr lvl="0"/>
            <a:r>
              <a:rPr lang="en-US" dirty="0"/>
              <a:t>Attention</a:t>
            </a:r>
          </a:p>
          <a:p>
            <a:pPr lvl="1"/>
            <a:r>
              <a:rPr lang="en-US" dirty="0"/>
              <a:t>Focus attention to one thing at a time without distractions. </a:t>
            </a:r>
          </a:p>
          <a:p>
            <a:pPr lvl="0"/>
            <a:r>
              <a:rPr lang="en-US" dirty="0"/>
              <a:t>Simultaneous</a:t>
            </a:r>
          </a:p>
          <a:p>
            <a:pPr lvl="1"/>
            <a:r>
              <a:rPr lang="en-US" dirty="0"/>
              <a:t>Understanding of how parts and wholes combine to see the big picture.</a:t>
            </a:r>
          </a:p>
          <a:p>
            <a:pPr lvl="0"/>
            <a:r>
              <a:rPr lang="en-US" dirty="0"/>
              <a:t>Successive</a:t>
            </a:r>
          </a:p>
          <a:p>
            <a:pPr lvl="1"/>
            <a:r>
              <a:rPr lang="en-US" dirty="0"/>
              <a:t>Works with numbers</a:t>
            </a:r>
          </a:p>
          <a:p>
            <a:pPr lvl="1"/>
            <a:r>
              <a:rPr lang="en-US" dirty="0"/>
              <a:t>Works with words or ideas in a specific sequence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19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PASS Theory and the Creative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Planning: Preparation in arts learning</a:t>
            </a:r>
          </a:p>
          <a:p>
            <a:pPr lvl="1"/>
            <a:r>
              <a:rPr lang="en-US" dirty="0"/>
              <a:t>Information retrieval</a:t>
            </a:r>
          </a:p>
          <a:p>
            <a:pPr lvl="1"/>
            <a:r>
              <a:rPr lang="en-US" dirty="0"/>
              <a:t>Determine, apply, self-monitor, and self-correct</a:t>
            </a:r>
          </a:p>
          <a:p>
            <a:pPr lvl="0"/>
            <a:r>
              <a:rPr lang="en-US" dirty="0"/>
              <a:t>Attention:  Incubation of creative ideas</a:t>
            </a:r>
          </a:p>
          <a:p>
            <a:pPr lvl="1"/>
            <a:r>
              <a:rPr lang="en-US" dirty="0"/>
              <a:t>Focus on stimuli while inhibiting responses on to competing stimuli</a:t>
            </a:r>
          </a:p>
          <a:p>
            <a:pPr lvl="0"/>
            <a:r>
              <a:rPr lang="en-US" dirty="0"/>
              <a:t>Simultaneous:  Illumination of thoughts into symbolic representations</a:t>
            </a:r>
          </a:p>
          <a:p>
            <a:pPr lvl="1"/>
            <a:r>
              <a:rPr lang="en-US" dirty="0"/>
              <a:t>Understanding parts and wholes</a:t>
            </a:r>
          </a:p>
          <a:p>
            <a:pPr lvl="1"/>
            <a:r>
              <a:rPr lang="en-US" dirty="0"/>
              <a:t>Visual spatial stimuli and logical grammatical verbal statements</a:t>
            </a:r>
          </a:p>
          <a:p>
            <a:pPr lvl="0"/>
            <a:r>
              <a:rPr lang="en-US" dirty="0"/>
              <a:t>Successive:  Implementation of ideas during the creative process</a:t>
            </a:r>
          </a:p>
          <a:p>
            <a:pPr lvl="1"/>
            <a:r>
              <a:rPr lang="en-US" dirty="0"/>
              <a:t>Integrate information into specific serial order in which each element is related to only those that proceed it. Sequence, order, sounds, movements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71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P</a:t>
            </a:r>
            <a:r>
              <a:rPr lang="en-US" dirty="0">
                <a:latin typeface="Arial Black" panose="020B0A04020102020204" pitchFamily="34" charset="0"/>
              </a:rPr>
              <a:t>ASS Theory: 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sz="3600" dirty="0"/>
              <a:t>Units 1 &amp; 3</a:t>
            </a:r>
          </a:p>
          <a:p>
            <a:pPr lvl="1"/>
            <a:r>
              <a:rPr lang="en-US" sz="3600" dirty="0"/>
              <a:t>Focus on stimuli while inhibiting responses on to competing stimuli</a:t>
            </a:r>
          </a:p>
          <a:p>
            <a:pPr lvl="1"/>
            <a:r>
              <a:rPr lang="en-US" sz="3600" dirty="0"/>
              <a:t>Unit 1: arousal</a:t>
            </a:r>
          </a:p>
          <a:p>
            <a:pPr lvl="1"/>
            <a:r>
              <a:rPr lang="en-US" sz="3600" dirty="0"/>
              <a:t>Unit 3:  sustain</a:t>
            </a:r>
          </a:p>
        </p:txBody>
      </p:sp>
    </p:spTree>
    <p:extLst>
      <p:ext uri="{BB962C8B-B14F-4D97-AF65-F5344CB8AC3E}">
        <p14:creationId xmlns:p14="http://schemas.microsoft.com/office/powerpoint/2010/main" val="899341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P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A</a:t>
            </a:r>
            <a:r>
              <a:rPr lang="en-US" dirty="0">
                <a:latin typeface="Arial Black" panose="020B0A04020102020204" pitchFamily="34" charset="0"/>
              </a:rPr>
              <a:t>SS Theory:  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Attention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4000" dirty="0"/>
              <a:t>Units III and I</a:t>
            </a:r>
          </a:p>
          <a:p>
            <a:pPr lvl="1"/>
            <a:endParaRPr lang="en-US" sz="4000" dirty="0"/>
          </a:p>
          <a:p>
            <a:pPr lvl="1"/>
            <a:r>
              <a:rPr lang="en-US" sz="4000" dirty="0"/>
              <a:t>Information retrieval</a:t>
            </a:r>
          </a:p>
          <a:p>
            <a:pPr lvl="1"/>
            <a:r>
              <a:rPr lang="en-US" sz="4000" dirty="0"/>
              <a:t>Determine, apply, self-monitor, and self-correct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688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PA</a:t>
            </a:r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S</a:t>
            </a:r>
            <a:r>
              <a:rPr lang="en-US" dirty="0">
                <a:latin typeface="Arial Black" panose="020B0A04020102020204" pitchFamily="34" charset="0"/>
              </a:rPr>
              <a:t>S Theory:  </a:t>
            </a:r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Simultaneous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/>
              <a:t>Unit 2</a:t>
            </a:r>
          </a:p>
          <a:p>
            <a:pPr lvl="1"/>
            <a:r>
              <a:rPr lang="en-US" sz="4000" dirty="0"/>
              <a:t>Understanding parts and wholes</a:t>
            </a:r>
          </a:p>
          <a:p>
            <a:pPr lvl="1"/>
            <a:r>
              <a:rPr lang="en-US" sz="4000" dirty="0"/>
              <a:t>Visual spatial stimuli and logical grammatical verbal statements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1074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PAS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S</a:t>
            </a:r>
            <a:r>
              <a:rPr lang="en-US" dirty="0">
                <a:latin typeface="Arial Black" panose="020B0A04020102020204" pitchFamily="34" charset="0"/>
              </a:rPr>
              <a:t> Theory: 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Successive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/>
              <a:t>Unit 2</a:t>
            </a:r>
          </a:p>
          <a:p>
            <a:pPr lvl="1"/>
            <a:r>
              <a:rPr lang="en-US" sz="4000" dirty="0"/>
              <a:t>Integrate information into specific serial order in which each element is related to only those that proceed it. Sequence, order, sounds, movements</a:t>
            </a:r>
          </a:p>
          <a:p>
            <a:pPr marL="0" lvl="0" indent="0">
              <a:buNone/>
            </a:pP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038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Cerebral Cortex: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Hello Arts Brain!!!!!!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solidFill>
                  <a:srgbClr val="FFFF00"/>
                </a:solidFill>
              </a:rPr>
              <a:t>Frontal Lobe- </a:t>
            </a:r>
            <a:r>
              <a:rPr lang="en-US" sz="3400" dirty="0"/>
              <a:t>associated with reasoning, planning, parts of speech, movement, emotions, and problem solving</a:t>
            </a:r>
          </a:p>
          <a:p>
            <a:r>
              <a:rPr lang="en-US" sz="3400" dirty="0">
                <a:solidFill>
                  <a:srgbClr val="00B0F0"/>
                </a:solidFill>
              </a:rPr>
              <a:t>Parietal Lobe- </a:t>
            </a:r>
            <a:r>
              <a:rPr lang="en-US" sz="3400" dirty="0"/>
              <a:t>associated with movement, orientation, recognition, perception of stimuli</a:t>
            </a:r>
          </a:p>
          <a:p>
            <a:r>
              <a:rPr lang="en-US" sz="3400" dirty="0">
                <a:solidFill>
                  <a:srgbClr val="00B050"/>
                </a:solidFill>
              </a:rPr>
              <a:t>Occipital Lobe- </a:t>
            </a:r>
            <a:r>
              <a:rPr lang="en-US" sz="3400" dirty="0"/>
              <a:t>associated with visual processing</a:t>
            </a:r>
          </a:p>
          <a:p>
            <a:r>
              <a:rPr lang="en-US" sz="3400" dirty="0">
                <a:solidFill>
                  <a:srgbClr val="7030A0"/>
                </a:solidFill>
              </a:rPr>
              <a:t>Temporal Lobe- </a:t>
            </a:r>
            <a:r>
              <a:rPr lang="en-US" sz="3400" dirty="0"/>
              <a:t>associated with perception and recognition of auditory stimuli, memory, and speech</a:t>
            </a:r>
          </a:p>
          <a:p>
            <a:endParaRPr lang="en-US" sz="3400" dirty="0"/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2765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neuroimages of the brain lobes labele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58" b="21992"/>
          <a:stretch/>
        </p:blipFill>
        <p:spPr bwMode="auto">
          <a:xfrm>
            <a:off x="-3047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7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Reticular Activating System:  Neurons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See, Hear, Taste and Touch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Controls sleeping, waking and attention</a:t>
            </a:r>
          </a:p>
          <a:p>
            <a:r>
              <a:rPr lang="en-US" sz="2400" dirty="0"/>
              <a:t>Acts as a sophisticated filter</a:t>
            </a:r>
          </a:p>
          <a:p>
            <a:r>
              <a:rPr lang="en-US" sz="2400" dirty="0"/>
              <a:t>It is your brain’s executive assistant</a:t>
            </a:r>
          </a:p>
          <a:p>
            <a:endParaRPr lang="en-US" sz="2400" dirty="0"/>
          </a:p>
          <a:p>
            <a:r>
              <a:rPr lang="en-US" sz="2400" dirty="0"/>
              <a:t>What do I value?</a:t>
            </a:r>
          </a:p>
          <a:p>
            <a:r>
              <a:rPr lang="en-US" sz="2400" dirty="0"/>
              <a:t>What do I fear?</a:t>
            </a:r>
          </a:p>
          <a:p>
            <a:r>
              <a:rPr lang="en-US" sz="2400" dirty="0"/>
              <a:t>What are my goals?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Image result for image of the reticular activating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052" y="1318955"/>
            <a:ext cx="5542472" cy="421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92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98181" y="1122363"/>
            <a:ext cx="9795637" cy="221715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RAS  Neuroimage</a:t>
            </a:r>
          </a:p>
        </p:txBody>
      </p:sp>
      <p:pic>
        <p:nvPicPr>
          <p:cNvPr id="8194" name="Picture 2" descr="Image result for neuroimage of the reticular activating system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" r="-1" b="-1"/>
          <a:stretch/>
        </p:blipFill>
        <p:spPr bwMode="auto">
          <a:xfrm>
            <a:off x="187388" y="182880"/>
            <a:ext cx="11824481" cy="649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39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Limbic System</a:t>
            </a:r>
          </a:p>
        </p:txBody>
      </p:sp>
      <p:pic>
        <p:nvPicPr>
          <p:cNvPr id="1032" name="Picture 8" descr="Image result for neuroimages of the limbic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1403731"/>
            <a:ext cx="9101932" cy="509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94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of the Limbic Syste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6404" y="643467"/>
            <a:ext cx="673919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8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Limbic System: Emotional Brain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Get My Attention Teacher!!!!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211" y="187801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Thalamus:  Diagnosis of all sensory data: taste, touch, visual and auditory. </a:t>
            </a:r>
          </a:p>
          <a:p>
            <a:r>
              <a:rPr lang="en-US" dirty="0"/>
              <a:t>Hypothalamus: Emotional behavior related to homeostasis, emotion, thirst, hunger, circadian rhythms, and control of the autonomic nervous system. </a:t>
            </a:r>
          </a:p>
          <a:p>
            <a:r>
              <a:rPr lang="en-US" dirty="0"/>
              <a:t>Amygdala:  fear center, emotional center 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The Amygdala Hijack</a:t>
            </a:r>
          </a:p>
          <a:p>
            <a:r>
              <a:rPr lang="en-US" dirty="0"/>
              <a:t>Hippocampus:  converts short term to long term memory, remembers objects and people</a:t>
            </a:r>
          </a:p>
          <a:p>
            <a:r>
              <a:rPr lang="en-US" dirty="0"/>
              <a:t>Pons:  relays messages from the cortex to the cerebellum</a:t>
            </a:r>
          </a:p>
          <a:p>
            <a:endParaRPr lang="en-US" dirty="0"/>
          </a:p>
          <a:p>
            <a:r>
              <a:rPr lang="en-US" dirty="0" err="1"/>
              <a:t>Paleomammilian</a:t>
            </a:r>
            <a:r>
              <a:rPr lang="en-US" dirty="0"/>
              <a:t> cortex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QYDBAcCAQj/xAA3EAABAwMCAwUGBAYDAAAAAAABAAIDBAURBiESMUEHE1FhoRQiMnGBwVKRsdEjQmKCouEVJHL/xAAYAQEAAwEAAAAAAAAAAAAAAAAAAQIDBP/EACARAAMAAgICAwEAAAAAAAAAAAABAgMREiExQQQyURP/2gAMAwEAAhEDEQA/AO4oiIAiIgCIiAIiIAiIgCIiAIiIAiIgCIiAIiIAiIgCIiAIiIAi+EgDJOB5rXnrqWnjfJNUxMYwZcXPGwUbQ8myig6PVthrGyuhulPwxHDi93CPVeZdXWZj+FtV3h68DeSjnP6W4V+E8i0rbc6S5RvfRzCQMOHbEEH5FFKe/BDWvJuoiKSAiIgCIsVRUQ00RknlZGwfzOOAgMqKFfqWg3ELnykHGzcD1UdPqWVxPduZE0f05Pqfss6ywvZdY6fotaw1VRHS075pXAMYMn9lUxqSpa8ETte3+pg+yhb9qCe4SCmbMMN3d3Yw1v7lUeeddF1grfZ9vOppJ5H8A43Dk3m1n0VJvNbXXCaSkNQ1sTmcL8OwPNe7rW8MncUfC1kZ949XEKvf8RNIWyQyNJe7r0XIu3umdvUrSR6jY6ytfO+WKQSYaWjHLz81L1Wp2VEjoW4yIh8G5J/DgKLpYqm2V4mnoo6kU7g97X7sePNdVt2qdHVUENUKUwz7EwYILSduRIBG61UTXbZnVuOkOzCgvInluNZEaaimiDWRPGHSHo4jpj7or/S1NPVxd7SzxTRk/HG8OH5hF1xKlaRxXTp7ZiuFxo7bD31dUxQMPIvdjPyHVVyo7QLW14ZTRyyk9XDgHrv6KZuGnLVc61lXX0vfzMZwN43u4QP/ADnC8v0vYnjBtVKPNsYafzCpayP6lpcL7dlfOv2Hg4KRvvnAy/8A0h1vNkgQ0/ujJOSt+p0HZJnF0TJoHeMcpP65UVU9nr9zS3I58JY/uD9lz0vkr2bp4H6PFTryoj4WCGASOIAAaTz+qq2ptQ1b2zy1Un8XhIYR8IHgPArLctPz2O4RuuD4nksL2cDieW2eXmq/fO8npO9xnIzhZ/0vfGjWYjW5Jy0zzeyM4DsW7nxPitmeQiMuzkgdVXLdV1bYWNMYDeWS4LdbLM5nvbnwaFzXL35OiWtdIxOubxHvucHryWrS1jqelfIBlz8+/wA8retVJWPD4YIOJ8zziIfESfJfL9aarTbLULhHGIZpRxtOCWMaRxnA25HxXRMp+EYutPsn9B6PNykFxusTvYi3iYx2wmJ6/Iev5q43HQ1lq3tfTwmheBg+ygNDvm3GPqpew3KC8Wqmr6SKSKCZnExkrOFwGccvp02Ugu2cU8dPs4ay1y2UqTs3tcjHtNbXDj+LDmb/AOKjbh2WxVDYmRXE93Edmywg/oQujopeGPwLLa9kLpTTtHpm1+xUQHvSGWV/CB3jzjJx8gB9EU0iulpaM299hERSAo+93OG0W6Wsn3DcBrfxOOwCkFyrteudQy40tBG8ui7sSdyORdkjJHXoq29IvE8q0Rd2ulZe6189WWdYo8DAa3mMfurBSaDlutt/7tQ+ka5o7tjWgu/u8vLmrFp7R1DbYIZKtntNZgOe6Q5a13kOWx681ZlzxgbfKza8/XGDj1u0fdpK59H7N3ZiOHzS57vHiD18sKK7QmVGm6imt1JWl9Q6PvJntjDQ0E4aG899j6Luy4d2pzQS63IDsiOGON7T+Pc/oQor48T35ZMZqt68I3tA6duV2phO6ulpnQbsqWlxfxHfHPw9F0GltV1iuEQuVay50JaQWywsaWO2Idy35Y28VJ2K3RWq1U1HT4LI2DLgPiPU/VSC2jGkjG8jpnwcgvqItTMIiIAiIgCIiAxzyCGF8jg4hjS4hoyTgdB1X511FcazUN1lu72zQQTsBglkYRHgHZrXciRtyyv0ctetoaSvpnU1dSw1EDtjFMwPafoVWp2WmtFJ0F2i0l/mhs9xJp701pDmuGGzFo3LfAkb4x0OFfliFPCA0d0z3cYJGTty/JZVKKsLh3bfCyDVNvkhaGPnpSZHj+YtOAfoPsu4rUuFsoLnH3dxoqaqZjHDPE149QlLaJl6Zy/S3avDTU1Jb9QUr2SRxhntUTwQ8AYBLTuDjmum2a7UN7oI662VDZ6d/Jzeh6gjofJRLdBaUy4vsFDISc/xI+PHyznH0U5R0VLQxujoqaGnjc4uLImBoJPM4CLfsPXo2ERFJAREQBERAEREAREQBERAEREAREQBERAEREAREQBERAEREAREQBERAEREAREQBERAERE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QYDBAcCAQj/xAA3EAABAwMCAwUGBAYDAAAAAAABAAIDBAURBiESMUEHE1FhoRQiMnGBwVKRsdEjQmKCouEVJHL/xAAYAQEAAwEAAAAAAAAAAAAAAAAAAQIDBP/EACARAAMAAgICAwEAAAAAAAAAAAABAgMREiExQQQyURP/2gAMAwEAAhEDEQA/AO4oiIAiIgCIiAIiIAiIgCIiAIiIAiIgCIiAIiIAiIgCIiAIiIAi+EgDJOB5rXnrqWnjfJNUxMYwZcXPGwUbQ8myig6PVthrGyuhulPwxHDi93CPVeZdXWZj+FtV3h68DeSjnP6W4V+E8i0rbc6S5RvfRzCQMOHbEEH5FFKe/BDWvJuoiKSAiIgCIsVRUQ00RknlZGwfzOOAgMqKFfqWg3ELnykHGzcD1UdPqWVxPduZE0f05Pqfss6ywvZdY6fotaw1VRHS075pXAMYMn9lUxqSpa8ETte3+pg+yhb9qCe4SCmbMMN3d3Yw1v7lUeeddF1grfZ9vOppJ5H8A43Dk3m1n0VJvNbXXCaSkNQ1sTmcL8OwPNe7rW8MncUfC1kZ949XEKvf8RNIWyQyNJe7r0XIu3umdvUrSR6jY6ytfO+WKQSYaWjHLz81L1Wp2VEjoW4yIh8G5J/DgKLpYqm2V4mnoo6kU7g97X7sePNdVt2qdHVUENUKUwz7EwYILSduRIBG61UTXbZnVuOkOzCgvInluNZEaaimiDWRPGHSHo4jpj7or/S1NPVxd7SzxTRk/HG8OH5hF1xKlaRxXTp7ZiuFxo7bD31dUxQMPIvdjPyHVVyo7QLW14ZTRyyk9XDgHrv6KZuGnLVc61lXX0vfzMZwN43u4QP/ADnC8v0vYnjBtVKPNsYafzCpayP6lpcL7dlfOv2Hg4KRvvnAy/8A0h1vNkgQ0/ujJOSt+p0HZJnF0TJoHeMcpP65UVU9nr9zS3I58JY/uD9lz0vkr2bp4H6PFTryoj4WCGASOIAAaTz+qq2ptQ1b2zy1Un8XhIYR8IHgPArLctPz2O4RuuD4nksL2cDieW2eXmq/fO8npO9xnIzhZ/0vfGjWYjW5Jy0zzeyM4DsW7nxPitmeQiMuzkgdVXLdV1bYWNMYDeWS4LdbLM5nvbnwaFzXL35OiWtdIxOubxHvucHryWrS1jqelfIBlz8+/wA8retVJWPD4YIOJ8zziIfESfJfL9aarTbLULhHGIZpRxtOCWMaRxnA25HxXRMp+EYutPsn9B6PNykFxusTvYi3iYx2wmJ6/Iev5q43HQ1lq3tfTwmheBg+ygNDvm3GPqpew3KC8Wqmr6SKSKCZnExkrOFwGccvp02Ugu2cU8dPs4ay1y2UqTs3tcjHtNbXDj+LDmb/AOKjbh2WxVDYmRXE93Edmywg/oQujopeGPwLLa9kLpTTtHpm1+xUQHvSGWV/CB3jzjJx8gB9EU0iulpaM299hERSAo+93OG0W6Wsn3DcBrfxOOwCkFyrteudQy40tBG8ui7sSdyORdkjJHXoq29IvE8q0Rd2ulZe6189WWdYo8DAa3mMfurBSaDlutt/7tQ+ka5o7tjWgu/u8vLmrFp7R1DbYIZKtntNZgOe6Q5a13kOWx681ZlzxgbfKza8/XGDj1u0fdpK59H7N3ZiOHzS57vHiD18sKK7QmVGm6imt1JWl9Q6PvJntjDQ0E4aG899j6Luy4d2pzQS63IDsiOGON7T+Pc/oQor48T35ZMZqt68I3tA6duV2phO6ulpnQbsqWlxfxHfHPw9F0GltV1iuEQuVay50JaQWywsaWO2Idy35Y28VJ2K3RWq1U1HT4LI2DLgPiPU/VSC2jGkjG8jpnwcgvqItTMIiIAiIgCIiAxzyCGF8jg4hjS4hoyTgdB1X511FcazUN1lu72zQQTsBglkYRHgHZrXciRtyyv0ctetoaSvpnU1dSw1EDtjFMwPafoVWp2WmtFJ0F2i0l/mhs9xJp701pDmuGGzFo3LfAkb4x0OFfliFPCA0d0z3cYJGTty/JZVKKsLh3bfCyDVNvkhaGPnpSZHj+YtOAfoPsu4rUuFsoLnH3dxoqaqZjHDPE149QlLaJl6Zy/S3avDTU1Jb9QUr2SRxhntUTwQ8AYBLTuDjmum2a7UN7oI662VDZ6d/Jzeh6gjofJRLdBaUy4vsFDISc/xI+PHyznH0U5R0VLQxujoqaGnjc4uLImBoJPM4CLfsPXo2ERFJAREQBERAEREAREQBERAEREAREQBERAEREAREQBERAEREAREQBERAEREAREQBERAERE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wgHBgkIBwgKCgkLDRYPDQwMDRsUFRAWIB0iIiAdHx8kKDQsJCYxJx8fLT0tMTU3Ojo6Iys/RD84QzQ5OjcBCgoKDQwNGg8PGjclHyU3Nzc3Nzc3Nzc3Nzc3Nzc3Nzc3Nzc3Nzc3Nzc3Nzc3Nzc3Nzc3Nzc3Nzc3Nzc3Nzc3N//AABEIAHgAeAMBIgACEQEDEQH/xAAcAAEAAgMBAQEAAAAAAAAAAAAABQYDBAcCAQj/xAA3EAABAwMCAwUGBAYDAAAAAAABAAIDBAURBiESMUEHE1FhoRQiMnGBwVKRsdEjQmKCouEVJHL/xAAYAQEAAwEAAAAAAAAAAAAAAAAAAQIDBP/EACARAAMAAgICAwEAAAAAAAAAAAABAgMREiExQQQyURP/2gAMAwEAAhEDEQA/AO4oiIAiIgCIiAIiIAiIgCIiAIiIAiIgCIiAIiIAiIgCIiAIiIAi+EgDJOB5rXnrqWnjfJNUxMYwZcXPGwUbQ8myig6PVthrGyuhulPwxHDi93CPVeZdXWZj+FtV3h68DeSjnP6W4V+E8i0rbc6S5RvfRzCQMOHbEEH5FFKe/BDWvJuoiKSAiIgCIsVRUQ00RknlZGwfzOOAgMqKFfqWg3ELnykHGzcD1UdPqWVxPduZE0f05Pqfss6ywvZdY6fotaw1VRHS075pXAMYMn9lUxqSpa8ETte3+pg+yhb9qCe4SCmbMMN3d3Yw1v7lUeeddF1grfZ9vOppJ5H8A43Dk3m1n0VJvNbXXCaSkNQ1sTmcL8OwPNe7rW8MncUfC1kZ949XEKvf8RNIWyQyNJe7r0XIu3umdvUrSR6jY6ytfO+WKQSYaWjHLz81L1Wp2VEjoW4yIh8G5J/DgKLpYqm2V4mnoo6kU7g97X7sePNdVt2qdHVUENUKUwz7EwYILSduRIBG61UTXbZnVuOkOzCgvInluNZEaaimiDWRPGHSHo4jpj7or/S1NPVxd7SzxTRk/HG8OH5hF1xKlaRxXTp7ZiuFxo7bD31dUxQMPIvdjPyHVVyo7QLW14ZTRyyk9XDgHrv6KZuGnLVc61lXX0vfzMZwN43u4QP/ADnC8v0vYnjBtVKPNsYafzCpayP6lpcL7dlfOv2Hg4KRvvnAy/8A0h1vNkgQ0/ujJOSt+p0HZJnF0TJoHeMcpP65UVU9nr9zS3I58JY/uD9lz0vkr2bp4H6PFTryoj4WCGASOIAAaTz+qq2ptQ1b2zy1Un8XhIYR8IHgPArLctPz2O4RuuD4nksL2cDieW2eXmq/fO8npO9xnIzhZ/0vfGjWYjW5Jy0zzeyM4DsW7nxPitmeQiMuzkgdVXLdV1bYWNMYDeWS4LdbLM5nvbnwaFzXL35OiWtdIxOubxHvucHryWrS1jqelfIBlz8+/wA8retVJWPD4YIOJ8zziIfESfJfL9aarTbLULhHGIZpRxtOCWMaRxnA25HxXRMp+EYutPsn9B6PNykFxusTvYi3iYx2wmJ6/Iev5q43HQ1lq3tfTwmheBg+ygNDvm3GPqpew3KC8Wqmr6SKSKCZnExkrOFwGccvp02Ugu2cU8dPs4ay1y2UqTs3tcjHtNbXDj+LDmb/AOKjbh2WxVDYmRXE93Edmywg/oQujopeGPwLLa9kLpTTtHpm1+xUQHvSGWV/CB3jzjJx8gB9EU0iulpaM299hERSAo+93OG0W6Wsn3DcBrfxOOwCkFyrteudQy40tBG8ui7sSdyORdkjJHXoq29IvE8q0Rd2ulZe6189WWdYo8DAa3mMfurBSaDlutt/7tQ+ka5o7tjWgu/u8vLmrFp7R1DbYIZKtntNZgOe6Q5a13kOWx681ZlzxgbfKza8/XGDj1u0fdpK59H7N3ZiOHzS57vHiD18sKK7QmVGm6imt1JWl9Q6PvJntjDQ0E4aG899j6Luy4d2pzQS63IDsiOGON7T+Pc/oQor48T35ZMZqt68I3tA6duV2phO6ulpnQbsqWlxfxHfHPw9F0GltV1iuEQuVay50JaQWywsaWO2Idy35Y28VJ2K3RWq1U1HT4LI2DLgPiPU/VSC2jGkjG8jpnwcgvqItTMIiIAiIgCIiAxzyCGF8jg4hjS4hoyTgdB1X511FcazUN1lu72zQQTsBglkYRHgHZrXciRtyyv0ctetoaSvpnU1dSw1EDtjFMwPafoVWp2WmtFJ0F2i0l/mhs9xJp701pDmuGGzFo3LfAkb4x0OFfliFPCA0d0z3cYJGTty/JZVKKsLh3bfCyDVNvkhaGPnpSZHj+YtOAfoPsu4rUuFsoLnH3dxoqaqZjHDPE149QlLaJl6Zy/S3avDTU1Jb9QUr2SRxhntUTwQ8AYBLTuDjmum2a7UN7oI662VDZ6d/Jzeh6gjofJRLdBaUy4vsFDISc/xI+PHyznH0U5R0VLQxujoqaGnjc4uLImBoJPM4CLfsPXo2ERFJAREQBERAEREAREQBERAEREAREQBERAEREAREQBERAEREAREQBERAEREAREQBERAEREB/9k="/>
          <p:cNvSpPr>
            <a:spLocks noChangeAspect="1" noChangeArrowheads="1"/>
          </p:cNvSpPr>
          <p:nvPr/>
        </p:nvSpPr>
        <p:spPr bwMode="auto">
          <a:xfrm>
            <a:off x="320386" y="21272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3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205</TotalTime>
  <Words>720</Words>
  <Application>Microsoft Office PowerPoint</Application>
  <PresentationFormat>Widescreen</PresentationFormat>
  <Paragraphs>118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Office Theme</vt:lpstr>
      <vt:lpstr>Neurolearning 101 Why ARTS?  </vt:lpstr>
      <vt:lpstr>PowerPoint Presentation</vt:lpstr>
      <vt:lpstr>Cerebral Cortex:   Hello Arts Brain!!!!!!</vt:lpstr>
      <vt:lpstr>PowerPoint Presentation</vt:lpstr>
      <vt:lpstr>Reticular Activating System:  Neurons  See, Hear, Taste and Touch</vt:lpstr>
      <vt:lpstr>RAS  Neuroimage</vt:lpstr>
      <vt:lpstr>Limbic System</vt:lpstr>
      <vt:lpstr>PowerPoint Presentation</vt:lpstr>
      <vt:lpstr>Limbic System: Emotional Brain  Get My Attention Teacher!!!!</vt:lpstr>
      <vt:lpstr>PowerPoint Presentation</vt:lpstr>
      <vt:lpstr>Hemispheric Responsibilities</vt:lpstr>
      <vt:lpstr>Neuroimages of hemishperisity</vt:lpstr>
      <vt:lpstr>PowerPoint Presentation</vt:lpstr>
      <vt:lpstr>PowerPoint Presentation</vt:lpstr>
      <vt:lpstr>How the Brain Learns!      Thank you Arts!!!!</vt:lpstr>
      <vt:lpstr>  Memory Facts</vt:lpstr>
      <vt:lpstr>Learning Principles:</vt:lpstr>
      <vt:lpstr>Learning principles</vt:lpstr>
      <vt:lpstr>Functional Cortical System:  Neurocognitive Abilities :  I am wired for the Arts!</vt:lpstr>
      <vt:lpstr>PASS Theory:  Alexander LURIA (A smart Russian)  Teach me how I learn BEST</vt:lpstr>
      <vt:lpstr>Demonstrations in Learning</vt:lpstr>
      <vt:lpstr>PASS Theory and the Creative Process</vt:lpstr>
      <vt:lpstr>PASS Theory:  Planning</vt:lpstr>
      <vt:lpstr>PASS Theory:  Attention</vt:lpstr>
      <vt:lpstr>PASS Theory:  Simultaneous</vt:lpstr>
      <vt:lpstr>PASS Theory:  Successive </vt:lpstr>
    </vt:vector>
  </TitlesOfParts>
  <Company>University of Scranton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Catherine R. Cullen</dc:creator>
  <cp:lastModifiedBy>Sara Kattler-Gold</cp:lastModifiedBy>
  <cp:revision>24</cp:revision>
  <dcterms:created xsi:type="dcterms:W3CDTF">2019-02-19T14:11:10Z</dcterms:created>
  <dcterms:modified xsi:type="dcterms:W3CDTF">2024-02-09T15:36:39Z</dcterms:modified>
</cp:coreProperties>
</file>