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72" r:id="rId11"/>
    <p:sldId id="273" r:id="rId12"/>
    <p:sldId id="266" r:id="rId13"/>
    <p:sldId id="271" r:id="rId14"/>
    <p:sldId id="26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0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4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9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2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3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0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2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0B4E-F558-43FC-BC13-528F2239B70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37F1C-41F5-41D5-BFFC-F150E83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8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1AF74792-99E9-4931-AEE6-B61CE9A83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26" t="9091" r="5372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latin typeface="Arial Black" panose="020B0A04020102020204" pitchFamily="34" charset="0"/>
              </a:rPr>
              <a:t>Math First©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 lnSpcReduction="10000"/>
          </a:bodyPr>
          <a:lstStyle/>
          <a:p>
            <a:pPr algn="l"/>
            <a:endParaRPr lang="en-US" sz="1100" dirty="0"/>
          </a:p>
          <a:p>
            <a:pPr algn="l"/>
            <a:r>
              <a:rPr lang="en-US" sz="1600" dirty="0">
                <a:latin typeface="Arial Black" panose="020B0A04020102020204" pitchFamily="34" charset="0"/>
              </a:rPr>
              <a:t>Catherine Richmond-Cullen, </a:t>
            </a:r>
            <a:r>
              <a:rPr lang="en-US" sz="1600" dirty="0" err="1">
                <a:latin typeface="Arial Black" panose="020B0A04020102020204" pitchFamily="34" charset="0"/>
              </a:rPr>
              <a:t>Ed.D</a:t>
            </a:r>
            <a:endParaRPr lang="en-US" sz="1600" dirty="0">
              <a:latin typeface="Arial Black" panose="020B0A04020102020204" pitchFamily="34" charset="0"/>
            </a:endParaRPr>
          </a:p>
          <a:p>
            <a:pPr algn="l"/>
            <a:r>
              <a:rPr lang="en-US" sz="1600" dirty="0">
                <a:latin typeface="Arial Black" panose="020B0A04020102020204" pitchFamily="34" charset="0"/>
              </a:rPr>
              <a:t>President, </a:t>
            </a:r>
            <a:r>
              <a:rPr lang="en-US" sz="1600" dirty="0" err="1">
                <a:latin typeface="Arial Black" panose="020B0A04020102020204" pitchFamily="34" charset="0"/>
              </a:rPr>
              <a:t>neuroLEARN</a:t>
            </a:r>
            <a:r>
              <a:rPr lang="en-US" sz="1600" dirty="0">
                <a:latin typeface="Arial Black" panose="020B0A04020102020204" pitchFamily="34" charset="0"/>
              </a:rPr>
              <a:t>, </a:t>
            </a:r>
            <a:r>
              <a:rPr lang="en-US" sz="1600" dirty="0" err="1">
                <a:latin typeface="Arial Black" panose="020B0A04020102020204" pitchFamily="34" charset="0"/>
              </a:rPr>
              <a:t>llc</a:t>
            </a:r>
            <a:endParaRPr lang="en-US" sz="1600" dirty="0">
              <a:latin typeface="Arial Black" panose="020B0A04020102020204" pitchFamily="34" charset="0"/>
            </a:endParaRPr>
          </a:p>
          <a:p>
            <a:pPr algn="l"/>
            <a:r>
              <a:rPr lang="en-US" sz="1600" dirty="0">
                <a:latin typeface="Arial Black" panose="020B0A04020102020204" pitchFamily="34" charset="0"/>
              </a:rPr>
              <a:t>For PAEP Arts Link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0000"/>
                </a:solidFill>
                <a:latin typeface="Arial Black" panose="020B0A04020102020204" pitchFamily="34" charset="0"/>
              </a:rPr>
              <a:t>Shifts in Common Core Mathematics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Focus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Coherence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Fluency 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Deep Understanding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Applications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Dual Intensity</a:t>
            </a:r>
          </a:p>
          <a:p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0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F5F880-01BE-4FE1-88D3-CBEF991CF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DF8B1-769E-405D-B8C9-0C7DF144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Language Demands for Mathematics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516C-6339-42CC-828C-2C4DE3E95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3600" dirty="0"/>
              <a:t>Function</a:t>
            </a:r>
          </a:p>
          <a:p>
            <a:r>
              <a:rPr lang="en-US" sz="3600" dirty="0"/>
              <a:t>Vocabulary</a:t>
            </a:r>
          </a:p>
          <a:p>
            <a:r>
              <a:rPr lang="en-US" sz="3600" dirty="0"/>
              <a:t>Discourse</a:t>
            </a:r>
          </a:p>
          <a:p>
            <a:r>
              <a:rPr lang="en-US" sz="3600" dirty="0"/>
              <a:t>Syntax</a:t>
            </a:r>
          </a:p>
          <a:p>
            <a:r>
              <a:rPr lang="en-US" sz="3600" dirty="0"/>
              <a:t>Precision</a:t>
            </a:r>
          </a:p>
        </p:txBody>
      </p:sp>
    </p:spTree>
    <p:extLst>
      <p:ext uri="{BB962C8B-B14F-4D97-AF65-F5344CB8AC3E}">
        <p14:creationId xmlns:p14="http://schemas.microsoft.com/office/powerpoint/2010/main" val="1663689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>
                <a:latin typeface="Arial Black" panose="020B0A04020102020204" pitchFamily="34" charset="0"/>
              </a:rPr>
              <a:t>NCTM Process Standards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 Black" panose="020B0A04020102020204" pitchFamily="34" charset="0"/>
              </a:rPr>
              <a:t>Problem Solving:  Looking at pictures, are all oranges round?</a:t>
            </a:r>
          </a:p>
          <a:p>
            <a:r>
              <a:rPr lang="en-US" sz="2000">
                <a:latin typeface="Arial Black" panose="020B0A04020102020204" pitchFamily="34" charset="0"/>
              </a:rPr>
              <a:t>Reasoning and Proof:  Do all oranges have 8 seeds?  How do we know?</a:t>
            </a:r>
          </a:p>
          <a:p>
            <a:r>
              <a:rPr lang="en-US" sz="2000">
                <a:latin typeface="Arial Black" panose="020B0A04020102020204" pitchFamily="34" charset="0"/>
              </a:rPr>
              <a:t>Communication:  Tell how you know.  </a:t>
            </a:r>
          </a:p>
          <a:p>
            <a:r>
              <a:rPr lang="en-US" sz="2000">
                <a:latin typeface="Arial Black" panose="020B0A04020102020204" pitchFamily="34" charset="0"/>
              </a:rPr>
              <a:t>Connections:  Let’s make a graph of fruit.</a:t>
            </a:r>
          </a:p>
          <a:p>
            <a:r>
              <a:rPr lang="en-US" sz="2000">
                <a:latin typeface="Arial Black" panose="020B0A04020102020204" pitchFamily="34" charset="0"/>
              </a:rPr>
              <a:t>Representations:  What number sentence can we make?  Draw a picture.  </a:t>
            </a:r>
          </a:p>
          <a:p>
            <a:endParaRPr lang="en-US" sz="20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0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5029" y="1092857"/>
            <a:ext cx="3669704" cy="4389120"/>
          </a:xfrm>
        </p:spPr>
        <p:txBody>
          <a:bodyPr>
            <a:normAutofit/>
          </a:bodyPr>
          <a:lstStyle/>
          <a:p>
            <a:r>
              <a:rPr lang="en-US" sz="4000">
                <a:latin typeface="Arial Black" panose="020B0A04020102020204" pitchFamily="34" charset="0"/>
              </a:rPr>
              <a:t>PA Common Core Content Standards</a:t>
            </a:r>
            <a:endParaRPr lang="en-US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72679" y="1092857"/>
            <a:ext cx="5670087" cy="4389120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 Black" panose="020B0A04020102020204" pitchFamily="34" charset="0"/>
              </a:rPr>
              <a:t>Numbers and Operations</a:t>
            </a:r>
          </a:p>
          <a:p>
            <a:r>
              <a:rPr lang="en-US" sz="2000">
                <a:latin typeface="Arial Black" panose="020B0A04020102020204" pitchFamily="34" charset="0"/>
              </a:rPr>
              <a:t>Algebraic Concepts</a:t>
            </a:r>
          </a:p>
          <a:p>
            <a:r>
              <a:rPr lang="en-US" sz="2000">
                <a:latin typeface="Arial Black" panose="020B0A04020102020204" pitchFamily="34" charset="0"/>
              </a:rPr>
              <a:t>Geometry</a:t>
            </a:r>
          </a:p>
          <a:p>
            <a:r>
              <a:rPr lang="en-US" sz="2000">
                <a:latin typeface="Arial Black" panose="020B0A04020102020204" pitchFamily="34" charset="0"/>
              </a:rPr>
              <a:t>Measurement, Data,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316903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1092857"/>
            <a:ext cx="3669704" cy="4389120"/>
          </a:xfrm>
        </p:spPr>
        <p:txBody>
          <a:bodyPr>
            <a:normAutofit/>
          </a:bodyPr>
          <a:lstStyle/>
          <a:p>
            <a:r>
              <a:rPr lang="en-US" sz="4000">
                <a:latin typeface="Arial Black" panose="020B0A04020102020204" pitchFamily="34" charset="0"/>
              </a:rPr>
              <a:t>PA Common Core Practice Standards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679" y="1092857"/>
            <a:ext cx="5670087" cy="4389120"/>
          </a:xfrm>
        </p:spPr>
        <p:txBody>
          <a:bodyPr anchor="ctr">
            <a:normAutofit/>
          </a:bodyPr>
          <a:lstStyle/>
          <a:p>
            <a:r>
              <a:rPr lang="en-US" sz="2000"/>
              <a:t> Make sense of problems and persevere in solving them.  </a:t>
            </a:r>
          </a:p>
          <a:p>
            <a:r>
              <a:rPr lang="en-US" sz="2000"/>
              <a:t>Reason abstractly and quantitatively.   </a:t>
            </a:r>
          </a:p>
          <a:p>
            <a:r>
              <a:rPr lang="en-US" sz="2000"/>
              <a:t>Construct viable arguments and critique the reasoning of others. </a:t>
            </a:r>
          </a:p>
          <a:p>
            <a:r>
              <a:rPr lang="en-US" sz="2000"/>
              <a:t> Model with mathematics. </a:t>
            </a:r>
          </a:p>
          <a:p>
            <a:r>
              <a:rPr lang="en-US" sz="2000"/>
              <a:t> Use appropriate tools strategically.  </a:t>
            </a:r>
          </a:p>
          <a:p>
            <a:r>
              <a:rPr lang="en-US" sz="2000"/>
              <a:t>Attend to precision.  </a:t>
            </a:r>
          </a:p>
          <a:p>
            <a:r>
              <a:rPr lang="en-US" sz="2000"/>
              <a:t>Look for and make use of structure.  </a:t>
            </a:r>
          </a:p>
          <a:p>
            <a:r>
              <a:rPr lang="en-US" sz="2000"/>
              <a:t>Look for and make sense of regularity in repeated reasoning. 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0292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99628" y="643467"/>
            <a:ext cx="81927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Child </a:t>
            </a:r>
            <a:br>
              <a:rPr lang="en-US" sz="3400" b="1" dirty="0">
                <a:solidFill>
                  <a:srgbClr val="FF0000"/>
                </a:solidFill>
              </a:rPr>
            </a:br>
            <a:r>
              <a:rPr lang="en-US" sz="3400" b="1" dirty="0">
                <a:solidFill>
                  <a:srgbClr val="FF0000"/>
                </a:solidFill>
              </a:rPr>
              <a:t>Centered Mathematics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r>
              <a:rPr lang="en-US" sz="3200" dirty="0"/>
              <a:t>Children learn to think creatively and critically.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933" r="24579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29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Procedural</a:t>
            </a:r>
            <a:br>
              <a:rPr lang="en-US" sz="3400" b="1" dirty="0">
                <a:solidFill>
                  <a:srgbClr val="FF0000"/>
                </a:solidFill>
              </a:rPr>
            </a:br>
            <a:r>
              <a:rPr lang="en-US" sz="3400" b="1" dirty="0">
                <a:solidFill>
                  <a:srgbClr val="FF0000"/>
                </a:solidFill>
              </a:rPr>
              <a:t>Fluency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r>
              <a:rPr lang="en-US" sz="3200" b="1" dirty="0"/>
              <a:t>Students learn to solve equations and learn basic information and facts.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32748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0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Problem Solving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3200" b="1" dirty="0"/>
              <a:t>Students learn to process math by using strategic thinking practices and tools.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066" r="25999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28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Conceptual Understanding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3200" b="1" dirty="0"/>
              <a:t>Students learn to communicate their understandings through oral and written discourse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685" r="2431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46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Algorithm LAST!!!!!!!!!!!!!!!!!!!!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56" r="10753" b="-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1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59628" y="464828"/>
            <a:ext cx="6494172" cy="21033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Limit this…..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1089" r="-1" b="22067"/>
          <a:stretch/>
        </p:blipFill>
        <p:spPr>
          <a:xfrm>
            <a:off x="-3" y="10"/>
            <a:ext cx="4261104" cy="2569454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0875" r="20875"/>
          <a:stretch/>
        </p:blipFill>
        <p:spPr>
          <a:xfrm>
            <a:off x="2" y="2743200"/>
            <a:ext cx="4261103" cy="41148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859628" y="2743200"/>
            <a:ext cx="6494172" cy="343814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8611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Inventive Strategies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3600" b="1" dirty="0"/>
              <a:t>Allow children to create their own multiple ways to solve the problems.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647" r="-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51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Productive Struggle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r>
              <a:rPr lang="en-US" sz="3600" b="1" dirty="0"/>
              <a:t>The creative process requires struggle for success.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080" r="33723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14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268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Math First©</vt:lpstr>
      <vt:lpstr>Child  Centered Mathematics</vt:lpstr>
      <vt:lpstr>Procedural Fluency</vt:lpstr>
      <vt:lpstr>Problem Solving</vt:lpstr>
      <vt:lpstr>Conceptual Understanding</vt:lpstr>
      <vt:lpstr>Algorithm LAST!!!!!!!!!!!!!!!!!!!!</vt:lpstr>
      <vt:lpstr>Limit this…..</vt:lpstr>
      <vt:lpstr>Inventive Strategies</vt:lpstr>
      <vt:lpstr>Productive Struggle</vt:lpstr>
      <vt:lpstr>Shifts in Common Core Mathematics</vt:lpstr>
      <vt:lpstr>Language Demands for Mathematics</vt:lpstr>
      <vt:lpstr>NCTM Process Standards</vt:lpstr>
      <vt:lpstr>PA Common Core Content Standards</vt:lpstr>
      <vt:lpstr>PA Common Core Practice Standards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First©</dc:title>
  <dc:creator>cullen</dc:creator>
  <cp:lastModifiedBy>Catherine Cullen</cp:lastModifiedBy>
  <cp:revision>3</cp:revision>
  <dcterms:created xsi:type="dcterms:W3CDTF">2020-12-03T16:04:22Z</dcterms:created>
  <dcterms:modified xsi:type="dcterms:W3CDTF">2023-11-09T18:46:23Z</dcterms:modified>
</cp:coreProperties>
</file>