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22"/>
  </p:notesMasterIdLst>
  <p:handoutMasterIdLst>
    <p:handoutMasterId r:id="rId23"/>
  </p:handoutMasterIdLst>
  <p:sldIdLst>
    <p:sldId id="446" r:id="rId5"/>
    <p:sldId id="259" r:id="rId6"/>
    <p:sldId id="260" r:id="rId7"/>
    <p:sldId id="261" r:id="rId8"/>
    <p:sldId id="281" r:id="rId9"/>
    <p:sldId id="447" r:id="rId10"/>
    <p:sldId id="449" r:id="rId11"/>
    <p:sldId id="450" r:id="rId12"/>
    <p:sldId id="280" r:id="rId13"/>
    <p:sldId id="448" r:id="rId14"/>
    <p:sldId id="278" r:id="rId15"/>
    <p:sldId id="276" r:id="rId16"/>
    <p:sldId id="279" r:id="rId17"/>
    <p:sldId id="274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/>
    <p:restoredTop sz="94698"/>
  </p:normalViewPr>
  <p:slideViewPr>
    <p:cSldViewPr snapToGrid="0">
      <p:cViewPr varScale="1">
        <p:scale>
          <a:sx n="98" d="100"/>
          <a:sy n="98" d="100"/>
        </p:scale>
        <p:origin x="200" y="22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31B7-3788-DA42-9C1D-08BEC5C78326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9F4-6503-964B-BBDE-0A7C2BC47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31B7-3788-DA42-9C1D-08BEC5C78326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9F4-6503-964B-BBDE-0A7C2BC47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  <p:sldLayoutId id="214748373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6BGbD3xcQUM&amp;t=1s" TargetMode="Externa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ADEJh4fcoG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3mb_SfuyL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playground.com/index_geometry.html" TargetMode="External"/><Relationship Id="rId2" Type="http://schemas.openxmlformats.org/officeDocument/2006/relationships/hyperlink" Target="http://weavesilk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lorwithleo.com/artstudio.php?PHPSESSID=46aae1ddc70aa2b00571af541ea33790" TargetMode="External"/><Relationship Id="rId4" Type="http://schemas.openxmlformats.org/officeDocument/2006/relationships/hyperlink" Target="https://www.sheppardsoftware.com/mathgames/menus/geometry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441" y="2743199"/>
            <a:ext cx="8409117" cy="1371600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6700" b="1" dirty="0"/>
              <a:t>WELCOME BACK, CLASS!</a:t>
            </a:r>
            <a:br>
              <a:rPr lang="en-US" sz="6700" b="1" dirty="0"/>
            </a:br>
            <a:r>
              <a:rPr lang="en-US" sz="2700" dirty="0"/>
              <a:t>PROJECT #3 – INTRO</a:t>
            </a:r>
            <a:br>
              <a:rPr lang="en-US" sz="2700" dirty="0"/>
            </a:br>
            <a:r>
              <a:rPr lang="en-US" sz="2700" dirty="0"/>
              <a:t>MEETING #7</a:t>
            </a:r>
            <a:br>
              <a:rPr lang="en-US" sz="2700" dirty="0"/>
            </a:br>
            <a:r>
              <a:rPr lang="en-US" sz="2700" dirty="0"/>
              <a:t>1/13/22 &amp; 1/21/22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5D09-9FCA-8E4C-A1B6-261B701A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Lesson vocab for division &amp; hand art in math: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AA2D9-A3C2-E04D-995D-2B617FEEB1B2}"/>
              </a:ext>
            </a:extLst>
          </p:cNvPr>
          <p:cNvSpPr txBox="1"/>
          <p:nvPr/>
        </p:nvSpPr>
        <p:spPr>
          <a:xfrm>
            <a:off x="1293962" y="2380891"/>
            <a:ext cx="6573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A9113E-7908-2A47-9AEC-C04E94A56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B5D449-383D-B542-A4A8-6158AEE10BAA}"/>
              </a:ext>
            </a:extLst>
          </p:cNvPr>
          <p:cNvSpPr/>
          <p:nvPr/>
        </p:nvSpPr>
        <p:spPr>
          <a:xfrm>
            <a:off x="1293962" y="2114341"/>
            <a:ext cx="5969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Dividend</a:t>
            </a:r>
            <a:r>
              <a:rPr lang="en-US" sz="2400" dirty="0"/>
              <a:t> – A number that is being divided.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Divisor</a:t>
            </a:r>
            <a:r>
              <a:rPr lang="en-US" sz="2400" dirty="0"/>
              <a:t> – The number that divides the dividend.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Remainder</a:t>
            </a:r>
            <a:r>
              <a:rPr lang="en-US" sz="2400" dirty="0"/>
              <a:t> – The number that is left after one whole number is divided by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Divide</a:t>
            </a:r>
            <a:r>
              <a:rPr lang="en-US" sz="2400" dirty="0"/>
              <a:t> – An operation on two numbers in which the first number is split into the same number of equal groups as the second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Variable</a:t>
            </a:r>
            <a:r>
              <a:rPr lang="en-US" sz="2400" dirty="0"/>
              <a:t> – A letter or symbol used to represent an unknown quantity.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F5927-C2A2-F84B-B254-263E1EF4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76" y="1766576"/>
            <a:ext cx="5091424" cy="509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5D09-9FCA-8E4C-A1B6-261B701A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Lesson vocab for division &amp; hand art in math: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AA2D9-A3C2-E04D-995D-2B617FEEB1B2}"/>
              </a:ext>
            </a:extLst>
          </p:cNvPr>
          <p:cNvSpPr txBox="1"/>
          <p:nvPr/>
        </p:nvSpPr>
        <p:spPr>
          <a:xfrm>
            <a:off x="1293962" y="2380891"/>
            <a:ext cx="6573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E392D-1C26-6443-8FE7-17938333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EC52D-9438-7143-B90C-D0FE27AB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76" y="1766576"/>
            <a:ext cx="5091424" cy="50914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120165-3E16-E94E-B293-3BA2B36A30CB}"/>
              </a:ext>
            </a:extLst>
          </p:cNvPr>
          <p:cNvSpPr/>
          <p:nvPr/>
        </p:nvSpPr>
        <p:spPr>
          <a:xfrm>
            <a:off x="1293962" y="20893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Contour</a:t>
            </a:r>
            <a:r>
              <a:rPr lang="en-US" sz="2400" dirty="0"/>
              <a:t> – The outline of the object or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Shape</a:t>
            </a:r>
            <a:r>
              <a:rPr lang="en-US" sz="2400" dirty="0"/>
              <a:t> – The visual appearance of something or someone.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Line</a:t>
            </a:r>
            <a:r>
              <a:rPr lang="en-US" sz="2400" dirty="0"/>
              <a:t> – A mark that is short or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Vertical</a:t>
            </a:r>
            <a:r>
              <a:rPr lang="en-US" sz="2400" dirty="0"/>
              <a:t> – A mark that travels up and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Horizontal</a:t>
            </a:r>
            <a:r>
              <a:rPr lang="en-US" sz="2400" dirty="0"/>
              <a:t> – A mark that travels left to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Diagonal</a:t>
            </a:r>
            <a:r>
              <a:rPr lang="en-US" sz="2400" dirty="0"/>
              <a:t> – A mark that travels at a slant.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82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7C97-C0E3-0C4E-B385-60806912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0" y="586596"/>
            <a:ext cx="11174819" cy="9037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Hand Art in Today’s World: Shaping Glass – Jen Violette (present)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68B56-12B5-114E-A582-93129DDD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193" y="1676823"/>
            <a:ext cx="3290851" cy="4372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61AC0-8283-514E-8F2F-AE05ADA38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2" t="-973" r="8759" b="14662"/>
          <a:stretch/>
        </p:blipFill>
        <p:spPr>
          <a:xfrm>
            <a:off x="526210" y="1916628"/>
            <a:ext cx="3710736" cy="3892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C66CE-CE90-7145-8D41-04A119821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14" t="8554" r="14040"/>
          <a:stretch/>
        </p:blipFill>
        <p:spPr>
          <a:xfrm>
            <a:off x="7969686" y="1687725"/>
            <a:ext cx="3731341" cy="4361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5F47A3-4F12-0340-8C7C-522EA413837B}"/>
              </a:ext>
            </a:extLst>
          </p:cNvPr>
          <p:cNvSpPr/>
          <p:nvPr/>
        </p:nvSpPr>
        <p:spPr>
          <a:xfrm>
            <a:off x="3274026" y="6290553"/>
            <a:ext cx="567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https://www.youtube.com/watch?v=6BGbD3xcQUM&amp;t=1s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29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E723-F7F3-F241-BFC3-A5C7BD7D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396815"/>
            <a:ext cx="11174819" cy="9037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Hand Art in Today’s World: Animal Shapeshifting Painting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B087D-6107-6C40-A1F5-60483692C7EA}"/>
              </a:ext>
            </a:extLst>
          </p:cNvPr>
          <p:cNvSpPr/>
          <p:nvPr/>
        </p:nvSpPr>
        <p:spPr>
          <a:xfrm>
            <a:off x="3564185" y="6194568"/>
            <a:ext cx="496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https://www.youtube.com/watch?v=ADEJh4fcoG4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41E45-404D-1B42-8214-F52B3678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7" y="3017257"/>
            <a:ext cx="4548609" cy="3020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88E8A-10AC-1D42-A112-6473E6CE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377" y="3017257"/>
            <a:ext cx="4441582" cy="3020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5DE1AE-681A-AC4A-BBEA-2EC2B2751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708" y="1300582"/>
            <a:ext cx="4236414" cy="3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EF08-A2A2-8A4F-B986-8949A823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0" y="276046"/>
            <a:ext cx="11174819" cy="903767"/>
          </a:xfrm>
        </p:spPr>
        <p:txBody>
          <a:bodyPr/>
          <a:lstStyle/>
          <a:p>
            <a:pPr algn="ctr"/>
            <a:r>
              <a:rPr lang="en-US" dirty="0"/>
              <a:t>Hands in Animation: Disney’s Ratatouille (2007)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F7D9F-758F-5F42-9175-D97CA2BC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9" y="1500996"/>
            <a:ext cx="3024997" cy="4537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5909B-CD0F-D145-92E6-A2D4D501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31" y="1825685"/>
            <a:ext cx="7018623" cy="3888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69FD15-CFC5-A049-9BB6-624DB5D666B0}"/>
              </a:ext>
            </a:extLst>
          </p:cNvPr>
          <p:cNvSpPr/>
          <p:nvPr/>
        </p:nvSpPr>
        <p:spPr>
          <a:xfrm>
            <a:off x="3655959" y="6175008"/>
            <a:ext cx="496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https://www.youtube.com/watch?v=o3mb_SfuyLY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86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5614-339C-CE49-AE48-0B9E3022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8" y="643466"/>
            <a:ext cx="10131425" cy="1456267"/>
          </a:xfrm>
        </p:spPr>
        <p:txBody>
          <a:bodyPr/>
          <a:lstStyle/>
          <a:p>
            <a:r>
              <a:rPr lang="en-US" b="1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178D-5006-5E41-A6D6-D8162E5B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268" y="2099733"/>
            <a:ext cx="5003838" cy="4393582"/>
          </a:xfrm>
        </p:spPr>
        <p:txBody>
          <a:bodyPr>
            <a:normAutofit/>
          </a:bodyPr>
          <a:lstStyle/>
          <a:p>
            <a:r>
              <a:rPr lang="en-US" sz="3200" dirty="0"/>
              <a:t>What did we accomplish with our project?</a:t>
            </a:r>
          </a:p>
          <a:p>
            <a:r>
              <a:rPr lang="en-US" sz="3200" dirty="0"/>
              <a:t>What did we learn about hands in art and division?</a:t>
            </a:r>
          </a:p>
          <a:p>
            <a:r>
              <a:rPr lang="en-US" sz="3200" dirty="0"/>
              <a:t>How did we connect art &amp; math today? 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0132A-8244-F941-BE9E-42D6D0E0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314" y="1930401"/>
            <a:ext cx="4607379" cy="44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AA6B-2E58-9E4C-97F7-CF3A35FD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1" y="609600"/>
            <a:ext cx="10131425" cy="1456267"/>
          </a:xfrm>
        </p:spPr>
        <p:txBody>
          <a:bodyPr/>
          <a:lstStyle/>
          <a:p>
            <a:r>
              <a:rPr lang="en-US" b="1" dirty="0"/>
              <a:t>Extension art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E2BC6-990F-C34D-A136-72014787D7A3}"/>
              </a:ext>
            </a:extLst>
          </p:cNvPr>
          <p:cNvSpPr/>
          <p:nvPr/>
        </p:nvSpPr>
        <p:spPr>
          <a:xfrm>
            <a:off x="685801" y="2319867"/>
            <a:ext cx="11381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http://weavesilk.com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https://www.mathplayground.com/index_geometry.html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https://www.sheppardsoftware.com/mathgames/menus/geometry.htm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http://www.colorwithleo.com/artstudio.php?PHPSESSID=46aae1ddc70aa2b00571af541ea33790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33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0C45-6D47-254C-9321-7021138C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406176"/>
            <a:ext cx="10131425" cy="1456267"/>
          </a:xfrm>
        </p:spPr>
        <p:txBody>
          <a:bodyPr/>
          <a:lstStyle/>
          <a:p>
            <a:r>
              <a:rPr lang="en-US" b="1" dirty="0"/>
              <a:t>See you next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AF64C-7223-084D-811E-14EB848C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39" y="1655409"/>
            <a:ext cx="5010280" cy="47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AF64-160A-4647-8866-71600C40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38" y="552091"/>
            <a:ext cx="11174819" cy="903767"/>
          </a:xfrm>
        </p:spPr>
        <p:txBody>
          <a:bodyPr>
            <a:normAutofit fontScale="90000"/>
          </a:bodyPr>
          <a:lstStyle/>
          <a:p>
            <a:r>
              <a:rPr lang="en-US" dirty="0"/>
              <a:t>Gather these materials: Markerboard, eraser, and marker </a:t>
            </a:r>
            <a:r>
              <a:rPr lang="en-US" dirty="0">
                <a:sym typeface="Wingdings" pitchFamily="2" charset="2"/>
              </a:rPr>
              <a:t> 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8E50D-2337-B242-8FC4-5FEDBAD4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339">
            <a:off x="2797802" y="2494065"/>
            <a:ext cx="1202563" cy="304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1327A-5744-B447-AEF6-975796C1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119">
            <a:off x="6261323" y="2567785"/>
            <a:ext cx="3758991" cy="29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0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5308-C6C9-234A-8F01-8ACC7288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Warm-up exercise: </a:t>
            </a:r>
            <a:r>
              <a:rPr lang="en-US" dirty="0"/>
              <a:t>Draw a quick doodle of a new Oreo cookie flavor that you would like to try!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583F-B212-4249-8C95-FA454674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73" y="2086730"/>
            <a:ext cx="7342870" cy="44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D900-221D-6049-BA04-DAE3B129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14" y="804807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What are we going to be doing? Connecting Art &amp; math!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3C719-A452-2342-85FE-E46E0D8C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89" y="2531741"/>
            <a:ext cx="4579243" cy="4011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5921C-1165-DD40-AEB1-EED23B11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16" y="2071227"/>
            <a:ext cx="4786773" cy="47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7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1F7F-E99B-4A4A-AC26-317B15BD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know about hands in art, math, &amp; language?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8A124-681F-3144-9787-3FB6D8EC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8" y="2114341"/>
            <a:ext cx="3946395" cy="3946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5A2FB-C885-674C-9E90-B7B9A834C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560" y="2114341"/>
            <a:ext cx="6929458" cy="34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1F7F-E99B-4A4A-AC26-317B15BD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9200"/>
            <a:ext cx="11174819" cy="9037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use hands for counting, directing, sign language, creating art, telling time, writing, and much more!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ABEAB-CDCE-F943-8713-338A062D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4" y="1888657"/>
            <a:ext cx="4770409" cy="4770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6B04F-5241-C14C-AFB2-FFB36DEB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53" y="2440036"/>
            <a:ext cx="4419125" cy="36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C694-CD4A-124F-A7A9-963F6F4D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59125"/>
            <a:ext cx="11174819" cy="903767"/>
          </a:xfrm>
        </p:spPr>
        <p:txBody>
          <a:bodyPr/>
          <a:lstStyle/>
          <a:p>
            <a:pPr algn="ctr"/>
            <a:r>
              <a:rPr lang="en-US" dirty="0"/>
              <a:t>We see hands while we are out and about!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885A6-BD1E-0849-9C3E-6AE99AA26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DD5ED-9886-A244-A817-F24608EF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140"/>
            <a:ext cx="5227021" cy="3764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6135C-A6F4-0647-96E6-485BFB0C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68" y="2196140"/>
            <a:ext cx="6755850" cy="380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C694-CD4A-124F-A7A9-963F6F4D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75799"/>
            <a:ext cx="11174819" cy="903767"/>
          </a:xfrm>
        </p:spPr>
        <p:txBody>
          <a:bodyPr/>
          <a:lstStyle/>
          <a:p>
            <a:pPr algn="ctr"/>
            <a:r>
              <a:rPr lang="en-US" dirty="0"/>
              <a:t>... Even in the dark with shadow puppets!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885A6-BD1E-0849-9C3E-6AE99AA26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CCAAA-DA9D-DB41-B078-78475DFD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45" y="1174988"/>
            <a:ext cx="7883724" cy="55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C004-BC1D-CB4C-8D8D-FDFE406F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3849"/>
            <a:ext cx="11174819" cy="903767"/>
          </a:xfrm>
        </p:spPr>
        <p:txBody>
          <a:bodyPr/>
          <a:lstStyle/>
          <a:p>
            <a:pPr algn="ctr"/>
            <a:r>
              <a:rPr lang="en-US" dirty="0"/>
              <a:t>Some project examples: Hand Animal Drawing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BB952-93D7-0542-B5C3-8C23AD0F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166109"/>
            <a:ext cx="5355771" cy="3012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19AD1-0BCD-0D40-8C6C-814ACACB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3166109"/>
            <a:ext cx="5355771" cy="3012621"/>
          </a:xfrm>
          <a:prstGeom prst="rect">
            <a:avLst/>
          </a:prstGeom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A6863FB8-9F0B-DD46-9EC0-8A9E089CD6ED}"/>
              </a:ext>
            </a:extLst>
          </p:cNvPr>
          <p:cNvSpPr/>
          <p:nvPr/>
        </p:nvSpPr>
        <p:spPr>
          <a:xfrm rot="20857494" flipH="1">
            <a:off x="2629144" y="1489434"/>
            <a:ext cx="2836431" cy="192504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EDCEDA24-972C-1743-A350-FB9FAA2A79F2}"/>
              </a:ext>
            </a:extLst>
          </p:cNvPr>
          <p:cNvSpPr/>
          <p:nvPr/>
        </p:nvSpPr>
        <p:spPr>
          <a:xfrm rot="593811">
            <a:off x="6747378" y="1489433"/>
            <a:ext cx="2791468" cy="192504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BFF20-ACC6-8F4A-9E29-CE71B2CB3DC7}"/>
              </a:ext>
            </a:extLst>
          </p:cNvPr>
          <p:cNvSpPr txBox="1"/>
          <p:nvPr/>
        </p:nvSpPr>
        <p:spPr>
          <a:xfrm rot="21110125">
            <a:off x="3190652" y="1990292"/>
            <a:ext cx="1972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1,000 divided by 10 equal?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7225A-E97D-C24D-8554-B3EDB79F840A}"/>
              </a:ext>
            </a:extLst>
          </p:cNvPr>
          <p:cNvSpPr txBox="1"/>
          <p:nvPr/>
        </p:nvSpPr>
        <p:spPr>
          <a:xfrm rot="384693">
            <a:off x="7248494" y="2267291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equals 50! </a:t>
            </a:r>
          </a:p>
        </p:txBody>
      </p:sp>
    </p:spTree>
    <p:extLst>
      <p:ext uri="{BB962C8B-B14F-4D97-AF65-F5344CB8AC3E}">
        <p14:creationId xmlns:p14="http://schemas.microsoft.com/office/powerpoint/2010/main" val="767019064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tf66906339_win32</Template>
  <TotalTime>0</TotalTime>
  <Words>461</Words>
  <Application>Microsoft Macintosh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Segoe UI</vt:lpstr>
      <vt:lpstr>Segoe UI Light</vt:lpstr>
      <vt:lpstr>Wingdings</vt:lpstr>
      <vt:lpstr>Balancing Act</vt:lpstr>
      <vt:lpstr>Wellspring</vt:lpstr>
      <vt:lpstr>Star of the show</vt:lpstr>
      <vt:lpstr>Amusements</vt:lpstr>
      <vt:lpstr>WELCOME BACK, CLASS! PROJECT #3 – INTRO MEETING #7 1/13/22 &amp; 1/21/22  </vt:lpstr>
      <vt:lpstr>Gather these materials: Markerboard, eraser, and marker   </vt:lpstr>
      <vt:lpstr>Warm-up exercise: Draw a quick doodle of a new Oreo cookie flavor that you would like to try!  </vt:lpstr>
      <vt:lpstr>What are we going to be doing? Connecting Art &amp; math!</vt:lpstr>
      <vt:lpstr>What do you know about hands in art, math, &amp; language?</vt:lpstr>
      <vt:lpstr>We use hands for counting, directing, sign language, creating art, telling time, writing, and much more!  </vt:lpstr>
      <vt:lpstr>We see hands while we are out and about!  </vt:lpstr>
      <vt:lpstr>... Even in the dark with shadow puppets!  </vt:lpstr>
      <vt:lpstr>Some project examples: Hand Animal Drawing</vt:lpstr>
      <vt:lpstr>Lesson vocab for division &amp; hand art in math: </vt:lpstr>
      <vt:lpstr>Lesson vocab for division &amp; hand art in math: </vt:lpstr>
      <vt:lpstr>Hand Art in Today’s World: Shaping Glass – Jen Violette (present)</vt:lpstr>
      <vt:lpstr>Hand Art in Today’s World: Animal Shapeshifting Painting</vt:lpstr>
      <vt:lpstr>Hands in Animation: Disney’s Ratatouille (2007) </vt:lpstr>
      <vt:lpstr>Closure</vt:lpstr>
      <vt:lpstr>Extension art activities</vt:lpstr>
      <vt:lpstr>See you next time!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2021-12-08T21:54:28Z</dcterms:created>
  <dcterms:modified xsi:type="dcterms:W3CDTF">2022-01-13T00:15:46Z</dcterms:modified>
</cp:coreProperties>
</file>