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collinsdictionary.com/dictionary/english/front" TargetMode="External"/><Relationship Id="rId3" Type="http://schemas.openxmlformats.org/officeDocument/2006/relationships/hyperlink" Target="https://www.collinsdictionary.com/dictionary/english/photograph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rigin…"/>
          <p:cNvSpPr txBox="1"/>
          <p:nvPr/>
        </p:nvSpPr>
        <p:spPr>
          <a:xfrm>
            <a:off x="2220217" y="1254676"/>
            <a:ext cx="24434801" cy="1450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origin</a:t>
            </a:r>
          </a:p>
          <a:p>
            <a:pPr algn="l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tradition - 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the handing down          of customs and beliefs                           from generation to generation</a:t>
            </a:r>
          </a:p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creativity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rigin…"/>
          <p:cNvSpPr txBox="1"/>
          <p:nvPr/>
        </p:nvSpPr>
        <p:spPr>
          <a:xfrm>
            <a:off x="2202287" y="1264336"/>
            <a:ext cx="21841883" cy="1194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origin</a:t>
            </a:r>
          </a:p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tradition</a:t>
            </a:r>
          </a:p>
          <a:p>
            <a:pPr algn="l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creativity - </a:t>
            </a:r>
            <a:r>
              <a:rPr sz="10600">
                <a:latin typeface="Futura"/>
                <a:ea typeface="Futura"/>
                <a:cs typeface="Futura"/>
                <a:sym typeface="Futura"/>
              </a:rPr>
              <a:t>the use of imagination</a:t>
            </a:r>
            <a:endParaRPr sz="106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40000"/>
              </a:lnSpc>
              <a:defRPr sz="10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or original ideas</a:t>
            </a:r>
            <a:endParaRPr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inscription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2"/>
      <p:bldP build="whole" bldLvl="1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origin…"/>
          <p:cNvSpPr txBox="1"/>
          <p:nvPr/>
        </p:nvSpPr>
        <p:spPr>
          <a:xfrm>
            <a:off x="2283717" y="1472242"/>
            <a:ext cx="24434801" cy="10771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origin</a:t>
            </a:r>
          </a:p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tradition</a:t>
            </a:r>
          </a:p>
          <a:p>
            <a:pPr algn="l">
              <a:lnSpc>
                <a:spcPct val="140000"/>
              </a:lnSpc>
              <a:defRPr sz="10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creativity</a:t>
            </a:r>
          </a:p>
          <a:p>
            <a:pPr algn="l">
              <a:lnSpc>
                <a:spcPct val="120000"/>
              </a:lnSpc>
              <a:defRPr sz="8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inscription - 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something written in the </a:t>
            </a:r>
            <a:r>
              <a:rPr u="sng">
                <a:latin typeface="Futura"/>
                <a:ea typeface="Futura"/>
                <a:cs typeface="Futura"/>
                <a:sym typeface="Futura"/>
                <a:hlinkClick r:id="rId2" invalidUrl="" action="" tgtFrame="" tooltip="" history="1" highlightClick="0" endSnd="0"/>
              </a:rPr>
              <a:t>front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                                                       of a book or on a </a:t>
            </a:r>
            <a:r>
              <a:rPr u="sng">
                <a:latin typeface="Futura"/>
                <a:ea typeface="Futura"/>
                <a:cs typeface="Futura"/>
                <a:sym typeface="Futura"/>
                <a:hlinkClick r:id="rId3" invalidUrl="" action="" tgtFrame="" tooltip="" history="1" highlightClick="0" endSnd="0"/>
              </a:rPr>
              <a:t>photograph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he  History  of  the  Christmas  Card…"/>
          <p:cNvSpPr txBox="1"/>
          <p:nvPr/>
        </p:nvSpPr>
        <p:spPr>
          <a:xfrm>
            <a:off x="706133" y="1015641"/>
            <a:ext cx="24434801" cy="98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80000"/>
              </a:lnSpc>
              <a:defRPr sz="10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Luminari"/>
                <a:ea typeface="Luminari"/>
                <a:cs typeface="Luminari"/>
                <a:sym typeface="Luminari"/>
              </a:defRPr>
            </a:pPr>
            <a:r>
              <a:t>The  History  of  the  Christmas  Card</a:t>
            </a:r>
          </a:p>
          <a:p>
            <a:pPr>
              <a:lnSpc>
                <a:spcPct val="180000"/>
              </a:lnSpc>
              <a:defRPr sz="3600">
                <a:solidFill>
                  <a:srgbClr val="000000"/>
                </a:solidFill>
                <a:latin typeface="Luminari"/>
                <a:ea typeface="Luminari"/>
                <a:cs typeface="Luminari"/>
                <a:sym typeface="Luminari"/>
              </a:defRPr>
            </a:pPr>
          </a:p>
          <a:p>
            <a:pPr marL="457199" indent="-457199" algn="l">
              <a:lnSpc>
                <a:spcPct val="180000"/>
              </a:lnSpc>
              <a:buSzPct val="123000"/>
              <a:buChar char="•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1843, Henry Cole didn’t have time for the English tradition of                                                        of writing notes to friends and family over the holidays. </a:t>
            </a:r>
          </a:p>
          <a:p>
            <a:pPr marL="457199" indent="-457199" algn="l">
              <a:lnSpc>
                <a:spcPct val="180000"/>
              </a:lnSpc>
              <a:buSzPct val="123000"/>
              <a:buChar char="•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 he asked his friend, the artist John Calcott Horsley, to design a card.                                                           Cole had about a thousand of the cards printed and hand-colored. </a:t>
            </a:r>
          </a:p>
          <a:p>
            <a:pPr marL="457199" indent="-457199" algn="l">
              <a:lnSpc>
                <a:spcPct val="180000"/>
              </a:lnSpc>
              <a:buSzPct val="123000"/>
              <a:buChar char="•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caused a sensation in Victorian society because it showed a child drinking wine.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irstchristmascard.jpg" descr="Firstchristmasca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682" y="-107208"/>
            <a:ext cx="22048589" cy="13848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2"/>
      <p:bldP build="whole" bldLvl="1" animBg="1" rev="0" advAuto="0" spid="17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1-12-19 at 11.17.08 PM.png" descr="Screen Shot 2021-12-19 at 11.17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44692" y="-4985926"/>
            <a:ext cx="37900565" cy="23687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2"/>
      <p:bldP build="whole" bldLvl="1" animBg="1" rev="0" advAuto="0" spid="17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rang-Christmas-card.jpg" descr="prang-Christmas-ca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010" y="1167612"/>
            <a:ext cx="23717980" cy="11380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1-12-19 at 11.22.28 PM.png" descr="Screen Shot 2021-12-19 at 11.22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7141" y="-3981984"/>
            <a:ext cx="34687948" cy="21679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1-12-20 at 12.54.19 AM.png" descr="Screen Shot 2021-12-20 at 12.54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65160" y="-4194612"/>
            <a:ext cx="35530915" cy="22206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8ED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homemade-christmas-card-deas-feature.jpg" descr="homemade-christmas-card-deas-featu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3588" y="-40817"/>
            <a:ext cx="21356824" cy="13797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whole" bldLvl="1" animBg="1" rev="0" advAuto="0" spid="18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  Origins…"/>
          <p:cNvSpPr txBox="1"/>
          <p:nvPr/>
        </p:nvSpPr>
        <p:spPr>
          <a:xfrm>
            <a:off x="4318964" y="1346199"/>
            <a:ext cx="15746071" cy="1102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800">
                <a:solidFill>
                  <a:srgbClr val="FFFFFF"/>
                </a:solidFill>
                <a:latin typeface="Luminari"/>
                <a:ea typeface="Luminari"/>
                <a:cs typeface="Luminari"/>
                <a:sym typeface="Luminari"/>
              </a:defRPr>
            </a:pPr>
            <a:r>
              <a:t>The  Origins </a:t>
            </a:r>
          </a:p>
          <a:p>
            <a:pPr>
              <a:defRPr sz="12800">
                <a:solidFill>
                  <a:srgbClr val="FFFFFF"/>
                </a:solidFill>
                <a:latin typeface="Luminari"/>
                <a:ea typeface="Luminari"/>
                <a:cs typeface="Luminari"/>
                <a:sym typeface="Luminari"/>
              </a:defRPr>
            </a:pPr>
            <a:r>
              <a:t>of </a:t>
            </a:r>
          </a:p>
          <a:p>
            <a:pPr>
              <a:defRPr sz="1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Luminari"/>
                <a:ea typeface="Luminari"/>
                <a:cs typeface="Luminari"/>
                <a:sym typeface="Luminari"/>
              </a:defRPr>
            </a:pPr>
            <a:r>
              <a:t>‘A  Merry  Christmas</a:t>
            </a:r>
          </a:p>
          <a:p>
            <a:pPr>
              <a:defRPr sz="1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Luminari"/>
                <a:ea typeface="Luminari"/>
                <a:cs typeface="Luminari"/>
                <a:sym typeface="Luminari"/>
              </a:defRPr>
            </a:pPr>
            <a:r>
              <a:t>and  a </a:t>
            </a:r>
          </a:p>
          <a:p>
            <a:pPr>
              <a:defRPr sz="1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Luminari"/>
                <a:ea typeface="Luminari"/>
                <a:cs typeface="Luminari"/>
                <a:sym typeface="Luminari"/>
              </a:defRPr>
            </a:pPr>
            <a:r>
              <a:t>Happy  New  Year’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IY-Reindeer-Christmas-Card.jpg" descr="DIY-Reindeer-Christmas-Ca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531" y="-415371"/>
            <a:ext cx="16971202" cy="14546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  <p:bldP build="whole" bldLvl="1" animBg="1" rev="0" advAuto="0" spid="18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1-12-19 at 11.42.38 PM.png" descr="Screen Shot 2021-12-19 at 11.42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95447" y="-5140444"/>
            <a:ext cx="37070765" cy="23169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  <p:bldP build="whole" bldLvl="1" animBg="1" rev="0" advAuto="0" spid="19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8340" y="1621170"/>
            <a:ext cx="20947320" cy="10473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  <p:bldP build="whole" bldLvl="1" animBg="1" rev="0" advAuto="0" spid="19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21-12-20 at 1.00.23 AM.png" descr="Screen Shot 2021-12-20 at 1.00.2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94245" y="-4150363"/>
            <a:ext cx="35226756" cy="22016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21-12-20 at 2.42.22 AM.png" descr="Screen Shot 2021-12-20 at 2.42.2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28308" y="-4669546"/>
            <a:ext cx="35887965" cy="22429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21-12-20 at 12.56.18 AM.png" descr="Screen Shot 2021-12-20 at 12.56.1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62746" y="-3987690"/>
            <a:ext cx="34584290" cy="21615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whole" bldLvl="1" animBg="1" rev="0" advAuto="0" spid="19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creen Shot 2021-12-21 at 6.46.24 AM.png" descr="Screen Shot 2021-12-21 at 6.46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63305" y="-3747128"/>
            <a:ext cx="36007257" cy="22504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  <p:bldP build="whole" bldLvl="1" animBg="1" rev="0" advAuto="0" spid="201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 Shot 2021-12-20 at 12.41.13 AM.png" descr="Screen Shot 2021-12-20 at 12.41.1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85475" y="-4392164"/>
            <a:ext cx="34755703" cy="21722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  <p:bldP build="whole" bldLvl="1" animBg="1" rev="0" advAuto="0" spid="20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 Shot 2021-12-21 at 6.38.05 AM.png" descr="Screen Shot 2021-12-21 at 6.38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53269" y="-4052796"/>
            <a:ext cx="35077106" cy="21923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  <p:bldP build="whole" bldLvl="1" animBg="1" rev="0" advAuto="0" spid="205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21-12-21 at 7.59.43 AM.png" descr="Screen Shot 2021-12-21 at 7.59.4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52279" y="-4853095"/>
            <a:ext cx="36450710" cy="22781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1"/>
      <p:bldP build="whole" bldLvl="1" animBg="1" rev="0" advAuto="0" spid="207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21-12-21 at 8.01.55 AM.png" descr="Screen Shot 2021-12-21 at 8.01.5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4545" y="-4454523"/>
            <a:ext cx="34703759" cy="21689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  <p:bldP build="whole" bldLvl="1" animBg="1" rev="0" advAuto="0" spid="209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2"/>
      <p:bldP build="whole" bldLvl="1" animBg="1" rev="0" advAuto="0" spid="2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ick One project to start with……"/>
          <p:cNvSpPr txBox="1"/>
          <p:nvPr/>
        </p:nvSpPr>
        <p:spPr>
          <a:xfrm>
            <a:off x="1944310" y="1662534"/>
            <a:ext cx="24434801" cy="12226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Pick </a:t>
            </a:r>
            <a:r>
              <a:rPr sz="72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One</a:t>
            </a:r>
            <a:r>
              <a:rPr>
                <a:solidFill>
                  <a:schemeClr val="accent5"/>
                </a:solidFill>
              </a:rPr>
              <a:t> </a:t>
            </a:r>
            <a:r>
              <a:t>project to start with…</a:t>
            </a:r>
          </a:p>
          <a:p>
            <a:pPr algn="l"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</a:t>
            </a:r>
          </a:p>
          <a:p>
            <a:pPr algn="l">
              <a:lnSpc>
                <a:spcPct val="140000"/>
              </a:lnSpc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either a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Christmas Card,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</a:t>
            </a:r>
            <a:r>
              <a:t>                                                                                                          </a:t>
            </a:r>
          </a:p>
          <a:p>
            <a:pPr algn="l">
              <a:lnSpc>
                <a:spcPct val="140000"/>
              </a:lnSpc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a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Dancing Ballerina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</a:t>
            </a:r>
            <a:r>
              <a:t>ornament for the tree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, 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                                                                                                 </a:t>
            </a:r>
          </a:p>
          <a:p>
            <a:pPr algn="l">
              <a:lnSpc>
                <a:spcPct val="140000"/>
              </a:lnSpc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or a paper cone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Christmas Tree</a:t>
            </a:r>
            <a:r>
              <a:rPr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rPr>
              <a:t>. </a:t>
            </a:r>
          </a:p>
          <a:p>
            <a:pPr algn="l"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I’ll demo each project.                                                      </a:t>
            </a:r>
          </a:p>
          <a:p>
            <a:pPr marL="963083" indent="-963083" algn="l">
              <a:buSzPct val="100000"/>
              <a:buAutoNum type="arabicPeriod" startAt="1"/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3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2"/>
      <p:bldP build="whole" bldLvl="1" animBg="1" rev="0" advAuto="0" spid="2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02D1BA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what</a:t>
            </a:r>
            <a:r>
              <a:t> </a:t>
            </a:r>
            <a:r>
              <a:rPr b="1" i="1" sz="16400">
                <a:solidFill>
                  <a:srgbClr val="2D61FF"/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/>
          </a:p>
          <a:p>
            <a:pPr algn="l">
              <a:defRPr sz="1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chemeClr val="accent4">
                    <a:hueOff val="-476017"/>
                    <a:lumOff val="-10042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learn</a:t>
            </a:r>
            <a:r>
              <a:t> </a:t>
            </a:r>
          </a:p>
          <a:p>
            <a:pPr algn="l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today</a:t>
            </a:r>
            <a:r>
              <a:rPr>
                <a:solidFill>
                  <a:srgbClr val="02D1BA"/>
                </a:solidFill>
              </a:rPr>
              <a:t>…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rPr>
                <a:solidFill>
                  <a:srgbClr val="02D1BA"/>
                </a:solidFill>
              </a:rPr>
              <a:t> or</a:t>
            </a:r>
            <a:r>
              <a:t> </a:t>
            </a:r>
            <a:r>
              <a:rPr sz="17200">
                <a:solidFill>
                  <a:srgbClr val="FF2500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rgbClr val="FF07D2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2"/>
      <p:bldP build="whole" bldLvl="1" animBg="1" rev="0" advAuto="0" spid="2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  <p:bldP build="whole" bldLvl="1" animBg="1" rev="0" advAuto="0" spid="219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http://www.localschooldirectory.com/lesson-plans/id/303…"/>
          <p:cNvSpPr txBox="1"/>
          <p:nvPr/>
        </p:nvSpPr>
        <p:spPr>
          <a:xfrm>
            <a:off x="1206191" y="1246037"/>
            <a:ext cx="14930692" cy="1165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http://www.localschooldirectory.com/lesson-plans/id/303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https://www.pathstoliteracy.org/strategies/teaching-many-skills-through-christmas-cards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https://www.teachstarter.com/us/blog/5-crafty-christmas-card-ideas-2/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https://myartcards.com/wp-content/uploads/MyArtCardsClassroomLessonPlan.pdf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https://teachingmadepractical.com/christmas-writing-prompts/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https://holidappy.com/holidays/Christmas-Card-Messages-What-to-Write-in-a-Christmas-Card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https://teachingmadepractical.com/christmas-literacy-activities/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http://priyam-simplejoys.blogspot.com/2013/12/paper-christmas-tree.html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https://www.redtedart.com/printable-expandable-christmas-cards/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https://www.thejoysharing.com/2018/11/christmas-cards-for-kids.html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https://www.whychristmas.com/customs/cards.shtml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https://www.smithsonianmag.com/history/history-christmas-card-180957487/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4">
            <a:hueOff val="348544"/>
            <a:lumOff val="7139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60 minutes, you will:…"/>
          <p:cNvSpPr txBox="1"/>
          <p:nvPr/>
        </p:nvSpPr>
        <p:spPr>
          <a:xfrm>
            <a:off x="1034146" y="184894"/>
            <a:ext cx="24434801" cy="2810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9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next  </a:t>
            </a:r>
            <a:r>
              <a:rPr sz="19600">
                <a:solidFill>
                  <a:srgbClr val="053AFF"/>
                </a:solidFill>
                <a:latin typeface="Luminari"/>
                <a:ea typeface="Luminari"/>
                <a:cs typeface="Luminari"/>
                <a:sym typeface="Luminari"/>
              </a:rPr>
              <a:t>60</a:t>
            </a:r>
            <a:r>
              <a:rPr sz="19600">
                <a:latin typeface="Bauhaus 93"/>
                <a:ea typeface="Bauhaus 93"/>
                <a:cs typeface="Bauhaus 93"/>
                <a:sym typeface="Bauhaus 93"/>
              </a:rPr>
              <a:t> </a:t>
            </a:r>
            <a:r>
              <a:t>minutes, you will:</a:t>
            </a:r>
          </a:p>
          <a:p>
            <a:pPr marL="784639" indent="-784639" algn="l" defTabSz="457200">
              <a:lnSpc>
                <a:spcPct val="130000"/>
              </a:lnSpc>
              <a:spcBef>
                <a:spcPts val="1200"/>
              </a:spcBef>
              <a:buSzPct val="123000"/>
              <a:buChar char="-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be totally creative - experiment with colors, shapes, decorations</a:t>
            </a:r>
          </a:p>
          <a:p>
            <a:pPr marL="784639" indent="-784639" algn="l" defTabSz="457200">
              <a:lnSpc>
                <a:spcPct val="130000"/>
              </a:lnSpc>
              <a:spcBef>
                <a:spcPts val="1200"/>
              </a:spcBef>
              <a:buSzPct val="123000"/>
              <a:buChar char="-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collaborate as a ‘class community’</a:t>
            </a:r>
          </a:p>
          <a:p>
            <a:pPr marL="784639" indent="-784639" algn="l" defTabSz="457200">
              <a:lnSpc>
                <a:spcPct val="130000"/>
              </a:lnSpc>
              <a:spcBef>
                <a:spcPts val="1200"/>
              </a:spcBef>
              <a:buSzPct val="123000"/>
              <a:buChar char="-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create something that has been a tradition for over 178 years (a card)</a:t>
            </a:r>
          </a:p>
          <a:p>
            <a:pPr marL="784639" indent="-784639" algn="l" defTabSz="457200">
              <a:lnSpc>
                <a:spcPct val="130000"/>
              </a:lnSpc>
              <a:spcBef>
                <a:spcPts val="1200"/>
              </a:spcBef>
              <a:buSzPct val="123000"/>
              <a:buChar char="-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promote kindness by writing and designing a Christmas card for someone special  </a:t>
            </a:r>
          </a:p>
          <a:p>
            <a:pPr marL="784639" indent="-784639" algn="l" defTabSz="457200">
              <a:lnSpc>
                <a:spcPct val="130000"/>
              </a:lnSpc>
              <a:spcBef>
                <a:spcPts val="1200"/>
              </a:spcBef>
              <a:buSzPct val="123000"/>
              <a:buChar char="-"/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display either the completed Christmas card, or paper tree, or paper ballerina in your                          classroom for other students to view and enjoy                                   </a:t>
            </a:r>
          </a:p>
          <a:p>
            <a:pPr marL="643034" indent="-162339" algn="l" defTabSz="457200">
              <a:lnSpc>
                <a:spcPct val="130000"/>
              </a:lnSpc>
              <a:spcBef>
                <a:spcPts val="500"/>
              </a:spcBef>
              <a:buSzPct val="123000"/>
              <a:buChar char="-"/>
              <a:tabLst>
                <a:tab pos="457200" algn="l"/>
              </a:tabLst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784639" indent="-784639" algn="l" defTabSz="457200">
              <a:lnSpc>
                <a:spcPct val="130000"/>
              </a:lnSpc>
              <a:spcBef>
                <a:spcPts val="500"/>
              </a:spcBef>
              <a:buSzPct val="123000"/>
              <a:buChar char="-"/>
              <a:defRPr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30000"/>
              </a:lnSpc>
              <a:spcBef>
                <a:spcPts val="500"/>
              </a:spcBef>
              <a:defRPr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30000"/>
              </a:lnSpc>
              <a:spcBef>
                <a:spcPts val="500"/>
              </a:spcBef>
              <a:defRPr sz="5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endParaRPr sz="1200"/>
          </a:p>
          <a:p>
            <a:pPr algn="l" defTabSz="457200">
              <a:lnSpc>
                <a:spcPct val="130000"/>
              </a:lnSpc>
              <a:spcBef>
                <a:spcPts val="500"/>
              </a:spcBef>
              <a:defRPr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/>
          </a:p>
          <a:p>
            <a:pPr marL="208127" indent="-208127" algn="l" defTabSz="457200">
              <a:lnSpc>
                <a:spcPct val="130000"/>
              </a:lnSpc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lnSpc>
                <a:spcPct val="13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lnSpc>
                <a:spcPct val="130000"/>
              </a:lnSpc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lnSpc>
                <a:spcPct val="13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lnSpc>
                <a:spcPct val="130000"/>
              </a:lnSpc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lnSpc>
                <a:spcPct val="130000"/>
              </a:lnSpc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30000"/>
              </a:lnSpc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everal sheets of paper from your drawing pad or sketch pad…"/>
          <p:cNvSpPr txBox="1"/>
          <p:nvPr/>
        </p:nvSpPr>
        <p:spPr>
          <a:xfrm>
            <a:off x="848464" y="1190575"/>
            <a:ext cx="22038961" cy="10988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0400" indent="-660400">
              <a:lnSpc>
                <a:spcPct val="140000"/>
              </a:lnSpc>
              <a:buSzPct val="123000"/>
              <a:buChar char="•"/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several sheets of paper from your drawing pad or sketch pad</a:t>
            </a:r>
          </a:p>
          <a:p>
            <a:pPr marL="660400" indent="-660400" algn="l">
              <a:lnSpc>
                <a:spcPct val="140000"/>
              </a:lnSpc>
              <a:buSzPct val="123000"/>
              <a:buChar char="•"/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construction papers</a:t>
            </a:r>
          </a:p>
          <a:p>
            <a:pPr marL="660400" indent="-660400" algn="l">
              <a:lnSpc>
                <a:spcPct val="140000"/>
              </a:lnSpc>
              <a:buSzPct val="123000"/>
              <a:buChar char="•"/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pencil</a:t>
            </a:r>
          </a:p>
          <a:p>
            <a:pPr marL="660400" indent="-660400" algn="l">
              <a:lnSpc>
                <a:spcPct val="140000"/>
              </a:lnSpc>
              <a:buSzPct val="123000"/>
              <a:buChar char="•"/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scissors</a:t>
            </a:r>
          </a:p>
          <a:p>
            <a:pPr marL="660400" indent="-660400" algn="l">
              <a:lnSpc>
                <a:spcPct val="140000"/>
              </a:lnSpc>
              <a:buSzPct val="123000"/>
              <a:buChar char="•"/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markers</a:t>
            </a:r>
          </a:p>
          <a:p>
            <a:pPr marL="660400" indent="-660400" algn="l">
              <a:lnSpc>
                <a:spcPct val="140000"/>
              </a:lnSpc>
              <a:buSzPct val="123000"/>
              <a:buChar char="•"/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colored pencils</a:t>
            </a:r>
          </a:p>
          <a:p>
            <a:pPr marL="660400" indent="-660400" algn="l">
              <a:lnSpc>
                <a:spcPct val="140000"/>
              </a:lnSpc>
              <a:buSzPct val="123000"/>
              <a:buChar char="•"/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glue sticks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2"/>
      <p:bldP build="whole" bldLvl="1" animBg="1" rev="0" advAuto="0" spid="1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origin…"/>
          <p:cNvSpPr txBox="1"/>
          <p:nvPr/>
        </p:nvSpPr>
        <p:spPr>
          <a:xfrm>
            <a:off x="2213493" y="1226171"/>
            <a:ext cx="7662216" cy="945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origin</a:t>
            </a:r>
          </a:p>
          <a:p>
            <a:pPr algn="l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tradition</a:t>
            </a:r>
          </a:p>
          <a:p>
            <a:pPr algn="l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creativity</a:t>
            </a:r>
          </a:p>
          <a:p>
            <a:pPr algn="l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inscription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origin - the point or place where something begins"/>
          <p:cNvSpPr txBox="1"/>
          <p:nvPr/>
        </p:nvSpPr>
        <p:spPr>
          <a:xfrm>
            <a:off x="2215125" y="1239687"/>
            <a:ext cx="21459821" cy="692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origin - </a:t>
            </a:r>
            <a:r>
              <a:rPr>
                <a:latin typeface="Futura"/>
                <a:ea typeface="Futura"/>
                <a:cs typeface="Futura"/>
                <a:sym typeface="Futura"/>
              </a:rPr>
              <a:t>the point or place where something begins</a:t>
            </a:r>
            <a:endParaRPr>
              <a:latin typeface="Futura"/>
              <a:ea typeface="Futura"/>
              <a:cs typeface="Futura"/>
              <a:sym typeface="Futura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