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2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google.com/search?q=drawings+throughout+history&amp;source=lmns&amp;bih=588&amp;biw=1213&amp;client=safari&amp;hl=en&amp;sa=X&amp;ved=2ahUKEwi31dGyuIX4AhWDgHIEHZY3CiUQ_AUoAHoECAEQAA" TargetMode="External"/><Relationship Id="rId3" Type="http://schemas.openxmlformats.org/officeDocument/2006/relationships/hyperlink" Target="https://www.indeed.com/career-advice/career-development/types-of-drawing" TargetMode="External"/><Relationship Id="rId4" Type="http://schemas.openxmlformats.org/officeDocument/2006/relationships/hyperlink" Target="https://www.nhm.ac.uk/discover/news/2018/september/the-oldest-drawing-ever-found-is-a-stone-hashtag.html" TargetMode="External"/><Relationship Id="rId5" Type="http://schemas.openxmlformats.org/officeDocument/2006/relationships/hyperlink" Target="https://www.britannica.com/art/drawing-art/History-of-drawing" TargetMode="External"/><Relationship Id="rId6" Type="http://schemas.openxmlformats.org/officeDocument/2006/relationships/hyperlink" Target="https://learn.ncartmuseum.org/lesson-plans/drawing-from-observation/" TargetMode="External"/><Relationship Id="rId7" Type="http://schemas.openxmlformats.org/officeDocument/2006/relationships/hyperlink" Target="https://www.youtube.com/watch?v=DuMwRO9vQuU" TargetMode="External"/><Relationship Id="rId8" Type="http://schemas.openxmlformats.org/officeDocument/2006/relationships/hyperlink" Target="https://study.com/academy/lesson/still-life-lesson-plan-for-elementary-school.html" TargetMode="External"/><Relationship Id="rId9" Type="http://schemas.openxmlformats.org/officeDocument/2006/relationships/hyperlink" Target="https://artincontext.org/still-life-painting/" TargetMode="External"/><Relationship Id="rId10" Type="http://schemas.openxmlformats.org/officeDocument/2006/relationships/hyperlink" Target="https://theartofeducation.edu/2019/09/27/extra-teach-youngest-students-draw-life/#disqus_thread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bservational drawing: drawing what you see.…"/>
          <p:cNvSpPr txBox="1"/>
          <p:nvPr/>
        </p:nvSpPr>
        <p:spPr>
          <a:xfrm>
            <a:off x="1456781" y="1220555"/>
            <a:ext cx="21953340" cy="10193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200"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rPr>
              <a:t>observational drawing:</a:t>
            </a:r>
            <a:r>
              <a:rPr sz="6200"/>
              <a:t> </a:t>
            </a:r>
            <a:r>
              <a:rPr sz="6200">
                <a:latin typeface="Futura Bold"/>
                <a:ea typeface="Futura Bold"/>
                <a:cs typeface="Futura Bold"/>
                <a:sym typeface="Futura Bold"/>
              </a:rPr>
              <a:t>drawing what you see</a:t>
            </a:r>
            <a:r>
              <a:rPr sz="6200"/>
              <a:t>.</a:t>
            </a:r>
            <a:r>
              <a:t> </a:t>
            </a:r>
          </a:p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It's as simple and as complicated as that. </a:t>
            </a:r>
          </a:p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It can be a flower, a person, a still life, a landscape, whatever. </a:t>
            </a:r>
          </a:p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But it's drawing what you see in front of you </a:t>
            </a:r>
          </a:p>
          <a:p>
            <a:pPr algn="l" defTabSz="457200">
              <a:lnSpc>
                <a:spcPct val="18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as realistically and as true to life as possible.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till life - a work of art that features an arrangement of objects -…"/>
          <p:cNvSpPr txBox="1"/>
          <p:nvPr/>
        </p:nvSpPr>
        <p:spPr>
          <a:xfrm>
            <a:off x="1159161" y="1161654"/>
            <a:ext cx="24434801" cy="14510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rPr>
              <a:t>still life</a:t>
            </a:r>
            <a:r>
              <a:t> - a work of art that features an arrangement of objects -  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like fruit and flowers, foods, fabric - anything not living or alive.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Still life drawings or paintings depict things that don’t move, or aren’t alive.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term ‘still life’ was used to name a kind of art around the late 1500’s                               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into the 1600’s - in the Netherlands.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Still life artists arrange objects in a unique way - sometimes telling a story.</a:t>
            </a:r>
          </a:p>
          <a:p>
            <a:pPr algn="l">
              <a:lnSpc>
                <a:spcPts val="101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</a:t>
            </a:r>
          </a:p>
          <a:p>
            <a:pPr algn="l" defTabSz="457200">
              <a:lnSpc>
                <a:spcPts val="10100"/>
              </a:lnSpc>
              <a:defRPr sz="5000">
                <a:solidFill>
                  <a:srgbClr val="DB9957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mposition : the way subjects of                             an artwork are arranged in relation                        to one another."/>
          <p:cNvSpPr txBox="1"/>
          <p:nvPr/>
        </p:nvSpPr>
        <p:spPr>
          <a:xfrm>
            <a:off x="1760866" y="1126570"/>
            <a:ext cx="24434801" cy="554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8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composition : </a:t>
            </a:r>
            <a:r>
              <a:rPr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the way subjects of                             an artwork are arranged in relation                        to one another.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668D.JPG" descr="IMG_1668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783" y="-1029331"/>
            <a:ext cx="11830997" cy="15774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669X.JPG" descr="IMG_1669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3864" y="-1588952"/>
            <a:ext cx="13022916" cy="17363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670X.JPG" descr="IMG_1670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9561" y="-1442937"/>
            <a:ext cx="13263855" cy="17685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6"/>
      <p:bldP build="whole" bldLvl="1" animBg="1" rev="0" advAuto="0" spid="175" grpId="1"/>
      <p:bldP build="whole" bldLvl="1" animBg="1" rev="0" advAuto="0" spid="175" grpId="2"/>
      <p:bldP build="whole" bldLvl="1" animBg="1" rev="0" advAuto="0" spid="176" grpId="3"/>
      <p:bldP build="whole" bldLvl="1" animBg="1" rev="0" advAuto="0" spid="176" grpId="4"/>
      <p:bldP build="whole" bldLvl="1" animBg="1" rev="0" advAuto="0" spid="177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unknown.jpg" descr="unkn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48" y="304717"/>
            <a:ext cx="15053482" cy="1310656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"/>
          <p:cNvSpPr txBox="1"/>
          <p:nvPr/>
        </p:nvSpPr>
        <p:spPr>
          <a:xfrm>
            <a:off x="314611" y="158667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sz="1800"/>
            </a:pPr>
            <a:r>
              <a:rPr sz="1200"/>
              <a:t> </a:t>
            </a:r>
          </a:p>
        </p:txBody>
      </p:sp>
      <p:sp>
        <p:nvSpPr>
          <p:cNvPr id="181" name="Text"/>
          <p:cNvSpPr txBox="1"/>
          <p:nvPr/>
        </p:nvSpPr>
        <p:spPr>
          <a:xfrm>
            <a:off x="7429500" y="264160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sz="1800"/>
            </a:pPr>
            <a:r>
              <a:rPr sz="1200"/>
              <a:t> </a:t>
            </a:r>
          </a:p>
        </p:txBody>
      </p:sp>
      <p:pic>
        <p:nvPicPr>
          <p:cNvPr id="182" name="Screen Shot 2022-05-30 at 7.54.31 PM.jpeg" descr="Screen Shot 2022-05-30 at 7.54.31 PM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964" y="45387"/>
            <a:ext cx="20068922" cy="1362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amous-Van-Gogh-Flower-Paintings.jpg" descr="Famous-Van-Gogh-Flower-Painting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7917" y="0"/>
            <a:ext cx="1948269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reen Shot 2022-05-30 at 8.08.36 PM.jpeg" descr="Screen Shot 2022-05-30 at 8.08.36 PM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5308" y="-1"/>
            <a:ext cx="1003894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 Shot 2022-05-30 at 8.14.03 PM.jpeg" descr="Screen Shot 2022-05-30 at 8.14.03 PM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4205" y="-823323"/>
            <a:ext cx="21891375" cy="14561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5"/>
      <p:bldP build="whole" bldLvl="1" animBg="1" rev="0" advAuto="0" spid="183" grpId="6"/>
      <p:bldP build="whole" bldLvl="1" animBg="1" rev="0" advAuto="0" spid="184" grpId="7"/>
      <p:bldP build="whole" bldLvl="1" animBg="1" rev="0" advAuto="0" spid="184" grpId="8"/>
      <p:bldP build="whole" bldLvl="1" animBg="1" rev="0" advAuto="0" spid="185" grpId="9"/>
      <p:bldP build="whole" bldLvl="1" animBg="1" rev="0" advAuto="0" spid="185" grpId="10"/>
      <p:bldP build="whole" bldLvl="1" animBg="1" rev="0" advAuto="0" spid="179" grpId="1"/>
      <p:bldP build="whole" bldLvl="1" animBg="1" rev="0" advAuto="0" spid="179" grpId="2"/>
      <p:bldP build="whole" bldLvl="1" animBg="1" rev="0" advAuto="0" spid="182" grpId="3"/>
      <p:bldP build="whole" bldLvl="1" animBg="1" rev="0" advAuto="0" spid="182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"/>
          <p:cNvSpPr txBox="1"/>
          <p:nvPr/>
        </p:nvSpPr>
        <p:spPr>
          <a:xfrm>
            <a:off x="365971" y="287560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rPr b="0"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88" name="Screen Shot 2022-05-30 at 8.40.58 PM.jpeg" descr="Screen Shot 2022-05-30 at 8.40.58 P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57" y="-1"/>
            <a:ext cx="2132350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22-05-30 at 8.50.14 PM.jpeg" descr="Screen Shot 2022-05-30 at 8.50.14 PM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3063" y="62618"/>
            <a:ext cx="15176954" cy="13590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9140" y="-63251"/>
            <a:ext cx="20244659" cy="1384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60830" y="131118"/>
            <a:ext cx="19862340" cy="1345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87" y="62618"/>
            <a:ext cx="11778662" cy="13590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89346" y="0"/>
            <a:ext cx="1763485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9"/>
      <p:bldP build="whole" bldLvl="1" animBg="1" rev="0" advAuto="0" spid="192" grpId="10"/>
      <p:bldP build="whole" bldLvl="1" animBg="1" rev="0" advAuto="0" spid="190" grpId="5"/>
      <p:bldP build="whole" bldLvl="1" animBg="1" rev="0" advAuto="0" spid="193" grpId="11"/>
      <p:bldP build="whole" bldLvl="1" animBg="1" rev="0" advAuto="0" spid="193" grpId="12"/>
      <p:bldP build="whole" bldLvl="1" animBg="1" rev="0" advAuto="0" spid="188" grpId="1"/>
      <p:bldP build="whole" bldLvl="1" animBg="1" rev="0" advAuto="0" spid="188" grpId="2"/>
      <p:bldP build="whole" bldLvl="1" animBg="1" rev="0" advAuto="0" spid="190" grpId="6"/>
      <p:bldP build="whole" bldLvl="1" animBg="1" rev="0" advAuto="0" spid="191" grpId="7"/>
      <p:bldP build="whole" bldLvl="1" animBg="1" rev="0" advAuto="0" spid="189" grpId="3"/>
      <p:bldP build="whole" bldLvl="1" animBg="1" rev="0" advAuto="0" spid="189" grpId="4"/>
      <p:bldP build="whole" bldLvl="1" animBg="1" rev="0" advAuto="0" spid="191" grpId="8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till Lifes by Students"/>
          <p:cNvSpPr txBox="1"/>
          <p:nvPr/>
        </p:nvSpPr>
        <p:spPr>
          <a:xfrm>
            <a:off x="5425677" y="5520721"/>
            <a:ext cx="13532645" cy="1938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Still Lifes by Students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04c126c4222b6583b32df8219a06bfd7.jpg" descr="04c126c4222b6583b32df8219a06bfd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81743" y="4157852"/>
            <a:ext cx="20012040" cy="12876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bf823f6bcb33d10e862155c80b65af64.jpg" descr="bf823f6bcb33d10e862155c80b65af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10" y="238719"/>
            <a:ext cx="18804776" cy="1323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over_1242_2bf98fe64d272ea1a5efad5e13fec18c.jpg.jpeg" descr="cover_1242_2bf98fe64d272ea1a5efad5e13fec18c.jp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9024" y="238719"/>
            <a:ext cx="19597490" cy="1323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542aa978b5937aea9e4ee9b71f235185.jpg" descr="542aa978b5937aea9e4ee9b71f23518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48830" y="238719"/>
            <a:ext cx="9842798" cy="1323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tacks-image-872d321-1200x664.jpg" descr="stacks-image-872d321-1200x66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756" y="273198"/>
            <a:ext cx="23800488" cy="13169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92f76d9e15b0b1311d52cf4face047c7.jpg" descr="92f76d9e15b0b1311d52cf4face047c7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11587" y="238719"/>
            <a:ext cx="8672909" cy="1323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s-2.jpeg" descr="images-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22183" y="1042020"/>
            <a:ext cx="14939634" cy="11190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s-1.jpeg" descr="images-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22183" y="1823398"/>
            <a:ext cx="14939634" cy="1006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11357684_d1b7f11c-bb6a-45ca-ade7-360a429d6c42.jpg" descr="11357684_d1b7f11c-bb6a-45ca-ade7-360a429d6c4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56006" y="157327"/>
            <a:ext cx="20228446" cy="1340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8241.JPG" descr="IMG_8241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76012" y="238719"/>
            <a:ext cx="14431976" cy="1323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tacks-image-e3461fe-900x1200.jpg" descr="stacks-image-e3461fe-900x1200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989521" y="-455998"/>
            <a:ext cx="10544506" cy="14059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1"/>
      <p:bldP build="whole" bldLvl="1" animBg="1" rev="0" advAuto="0" spid="202" grpId="12"/>
      <p:bldP build="whole" bldLvl="1" animBg="1" rev="0" advAuto="0" spid="205" grpId="17"/>
      <p:bldP build="whole" bldLvl="1" animBg="1" rev="0" advAuto="0" spid="205" grpId="18"/>
      <p:bldP build="whole" bldLvl="1" animBg="1" rev="0" advAuto="0" spid="204" grpId="15"/>
      <p:bldP build="whole" bldLvl="1" animBg="1" rev="0" advAuto="0" spid="204" grpId="16"/>
      <p:bldP build="whole" bldLvl="1" animBg="1" rev="0" advAuto="0" spid="197" grpId="1"/>
      <p:bldP build="whole" bldLvl="1" animBg="1" rev="0" advAuto="0" spid="197" grpId="2"/>
      <p:bldP build="whole" bldLvl="1" animBg="1" rev="0" advAuto="0" spid="198" grpId="3"/>
      <p:bldP build="whole" bldLvl="1" animBg="1" rev="0" advAuto="0" spid="198" grpId="4"/>
      <p:bldP build="whole" bldLvl="1" animBg="1" rev="0" advAuto="0" spid="199" grpId="5"/>
      <p:bldP build="whole" bldLvl="1" animBg="1" rev="0" advAuto="0" spid="199" grpId="6"/>
      <p:bldP build="whole" bldLvl="1" animBg="1" rev="0" advAuto="0" spid="206" grpId="19"/>
      <p:bldP build="whole" bldLvl="1" animBg="1" rev="0" advAuto="0" spid="206" grpId="20"/>
      <p:bldP build="whole" bldLvl="1" animBg="1" rev="0" advAuto="0" spid="207" grpId="21"/>
      <p:bldP build="whole" bldLvl="1" animBg="1" rev="0" advAuto="0" spid="207" grpId="22"/>
      <p:bldP build="whole" bldLvl="1" animBg="1" rev="0" advAuto="0" spid="201" grpId="9"/>
      <p:bldP build="whole" bldLvl="1" animBg="1" rev="0" advAuto="0" spid="201" grpId="10"/>
      <p:bldP build="whole" bldLvl="1" animBg="1" rev="0" advAuto="0" spid="200" grpId="7"/>
      <p:bldP build="whole" bldLvl="1" animBg="1" rev="0" advAuto="0" spid="203" grpId="13"/>
      <p:bldP build="whole" bldLvl="1" animBg="1" rev="0" advAuto="0" spid="203" grpId="14"/>
      <p:bldP build="whole" bldLvl="1" animBg="1" rev="0" advAuto="0" spid="200" grpId="8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  <p:bldP build="whole" bldLvl="1" animBg="1" rev="0" advAuto="0" spid="20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240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You’re going to create your own…"/>
          <p:cNvSpPr txBox="1"/>
          <p:nvPr/>
        </p:nvSpPr>
        <p:spPr>
          <a:xfrm>
            <a:off x="4728718" y="1680404"/>
            <a:ext cx="15392500" cy="14120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You’re going to create your own </a:t>
            </a:r>
          </a:p>
          <a:p>
            <a:pPr>
              <a:lnSpc>
                <a:spcPct val="15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‘still-life’ - by looking carefully</a:t>
            </a:r>
          </a:p>
          <a:p>
            <a:pPr>
              <a:lnSpc>
                <a:spcPct val="15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at objects that you find </a:t>
            </a:r>
          </a:p>
          <a:p>
            <a:pPr>
              <a:lnSpc>
                <a:spcPct val="15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your classroom </a:t>
            </a:r>
          </a:p>
          <a:p>
            <a:pPr>
              <a:lnSpc>
                <a:spcPct val="15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drawing them </a:t>
            </a:r>
            <a:r>
              <a:rPr sz="8600">
                <a:solidFill>
                  <a:srgbClr val="FFE160"/>
                </a:solidFill>
                <a:latin typeface="Futura Bold"/>
                <a:ea typeface="Futura Bold"/>
                <a:cs typeface="Futura Bold"/>
                <a:sym typeface="Futura Bold"/>
              </a:rPr>
              <a:t>from life.</a:t>
            </a:r>
            <a:r>
              <a:rPr>
                <a:solidFill>
                  <a:schemeClr val="accent4"/>
                </a:solidFill>
              </a:rPr>
              <a:t> </a:t>
            </a:r>
            <a:endParaRPr>
              <a:solidFill>
                <a:schemeClr val="accent4"/>
              </a:solidFill>
            </a:endParaRPr>
          </a:p>
          <a:p>
            <a:pPr>
              <a:lnSpc>
                <a:spcPct val="190000"/>
              </a:lnSpc>
              <a:defRPr sz="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rawing From Life"/>
          <p:cNvSpPr txBox="1"/>
          <p:nvPr/>
        </p:nvSpPr>
        <p:spPr>
          <a:xfrm>
            <a:off x="958366" y="4531066"/>
            <a:ext cx="22467268" cy="359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200">
                <a:solidFill>
                  <a:srgbClr val="FF5B3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Drawing From Life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very student - walk around the                       classroom and choose one object                            that you want to draw…or use                                              the object you brought from home."/>
          <p:cNvSpPr txBox="1"/>
          <p:nvPr/>
        </p:nvSpPr>
        <p:spPr>
          <a:xfrm>
            <a:off x="1210661" y="1013978"/>
            <a:ext cx="24434801" cy="1186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592791" indent="-1592791" algn="l">
              <a:lnSpc>
                <a:spcPct val="130000"/>
              </a:lnSpc>
              <a:buSzPct val="100000"/>
              <a:buAutoNum type="arabicPeriod" startAt="1"/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Every student - walk around the                       classroom and choose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one object                            </a:t>
            </a:r>
            <a:r>
              <a:t>that you want to draw…or use                                              the object you brought from home.                                          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1592791" indent="-1592791" algn="l">
              <a:lnSpc>
                <a:spcPct val="130000"/>
              </a:lnSpc>
              <a:buSzPct val="100000"/>
              <a:buAutoNum type="arabicPeriod" startAt="2"/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"/>
      <p:bldP build="whole" bldLvl="1" animBg="1" rev="0" advAuto="0" spid="2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2. Bring the object  back to your desk.…"/>
          <p:cNvSpPr txBox="1"/>
          <p:nvPr/>
        </p:nvSpPr>
        <p:spPr>
          <a:xfrm>
            <a:off x="1184705" y="1005736"/>
            <a:ext cx="24434801" cy="1077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2. Bring the object  back to your desk.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Every 4 students will form a ‘group’.                         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Arrange the 4 objects </a:t>
            </a:r>
            <a:r>
              <a:rPr sz="10800">
                <a:solidFill>
                  <a:schemeClr val="accent6"/>
                </a:solidFill>
                <a:latin typeface="Curlz MT"/>
                <a:ea typeface="Curlz MT"/>
                <a:cs typeface="Curlz MT"/>
                <a:sym typeface="Curlz MT"/>
              </a:rPr>
              <a:t>creatively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middle of the group of 4 desks.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  <p:bldP build="whole" bldLvl="1" animBg="1" rev="0" advAuto="0" spid="21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3. Start sketching or ‘blocking in’ the                     objects you chose.…"/>
          <p:cNvSpPr txBox="1"/>
          <p:nvPr/>
        </p:nvSpPr>
        <p:spPr>
          <a:xfrm>
            <a:off x="1155386" y="977086"/>
            <a:ext cx="24434801" cy="1186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3. Start sketching or ‘blocking in’ the                     objects you chose.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Make an interesting ‘composition’ with the                           4 objects on your paper.                                           Try and overlap the 4 objects - either in front                 of or in back of each other.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2"/>
      <p:bldP build="whole" bldLvl="1" animBg="1" rev="0" advAuto="0" spid="2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4. Start adding details to each object                           that you’re drawing."/>
          <p:cNvSpPr txBox="1"/>
          <p:nvPr/>
        </p:nvSpPr>
        <p:spPr>
          <a:xfrm>
            <a:off x="1170644" y="998628"/>
            <a:ext cx="24434801" cy="3158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4. Start adding details to each object                           that you’re drawing.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1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5.  If you want to add color to your drawing, I suggest…"/>
          <p:cNvSpPr txBox="1"/>
          <p:nvPr/>
        </p:nvSpPr>
        <p:spPr>
          <a:xfrm>
            <a:off x="1235629" y="1091037"/>
            <a:ext cx="24434801" cy="1117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5.  If you want to add color to your drawing, I suggest                                   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you try your colored pencils.  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Start out by drawing very lightly with your colored                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pencils, building up the ‘tone’, or color of your objects, 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slowly.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But if you want to use your markers - go ahead.</a:t>
            </a:r>
            <a:endParaRPr sz="6600">
              <a:solidFill>
                <a:srgbClr val="000000"/>
              </a:solidFill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50000"/>
              </a:lnSpc>
            </a:pPr>
            <a:r>
              <a: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rPr>
              <a:t>     Your drawing will be bold - and will make a statement!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6. And remember - give your drawing a title.…"/>
          <p:cNvSpPr txBox="1"/>
          <p:nvPr/>
        </p:nvSpPr>
        <p:spPr>
          <a:xfrm>
            <a:off x="1150450" y="965335"/>
            <a:ext cx="20704176" cy="664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6. And remember - give your drawing a title.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8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sign your drawing.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240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me to share!"/>
          <p:cNvSpPr txBox="1"/>
          <p:nvPr/>
        </p:nvSpPr>
        <p:spPr>
          <a:xfrm>
            <a:off x="3521930" y="4557638"/>
            <a:ext cx="17340140" cy="3590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200">
                <a:solidFill>
                  <a:srgbClr val="FFD85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Time to share!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what one thing…"/>
          <p:cNvSpPr txBox="1"/>
          <p:nvPr/>
        </p:nvSpPr>
        <p:spPr>
          <a:xfrm>
            <a:off x="5974259" y="954336"/>
            <a:ext cx="13052980" cy="11372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>
                <a:solidFill>
                  <a:srgbClr val="FF240C"/>
                </a:solidFill>
              </a:rPr>
              <a:t>one thing</a:t>
            </a:r>
          </a:p>
          <a:p>
            <a:pPr>
              <a:lnSpc>
                <a:spcPct val="15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>
              <a:lnSpc>
                <a:spcPct val="15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>
              <a:lnSpc>
                <a:spcPct val="15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>
              <a:lnSpc>
                <a:spcPct val="150000"/>
              </a:lnSpc>
              <a:defRPr sz="9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or </a:t>
            </a:r>
            <a:r>
              <a:rPr>
                <a:solidFill>
                  <a:srgbClr val="FFD54D"/>
                </a:solidFill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3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https://www.google.com/search?q=drawings+throughout+history&amp;source=lmns&amp;bih=588&amp;biw=1213&amp;client=safari&amp;hl=en&amp;sa=X&amp;ved=2ahUKEwi31dGyuIX4AhWDgHIEHZY3CiUQ_AUoAHoECAEQAA…"/>
          <p:cNvSpPr txBox="1"/>
          <p:nvPr/>
        </p:nvSpPr>
        <p:spPr>
          <a:xfrm>
            <a:off x="963556" y="1310600"/>
            <a:ext cx="22456887" cy="908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https://www.google.com/search?q=drawings+throughout+history&amp;source=lmns&amp;bih=588&amp;biw=1213&amp;client=safari&amp;hl=en&amp;sa=X&amp;ved=2ahUKEwi31dGyuIX4AhWDgHIEHZY3CiUQ_AUoAHoECAEQAA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https://www.indeed.com/career-advice/career-development/types-of-drawing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https://www.nhm.ac.uk/discover/news/2018/september/the-oldest-drawing-ever-found-is-a-stone-hashtag.html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https://www.britannica.com/art/drawing-art/History-of-drawing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https://learn.ncartmuseum.org/lesson-plans/drawing-from-observation/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https://www.youtube.com/watch?v=DuMwRO9vQuU</a:t>
            </a: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https://study.com/academy/lesson/still-life-lesson-plan-for-elementary-school.html</a:t>
            </a: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9" invalidUrl="" action="" tgtFrame="" tooltip="" history="1" highlightClick="0" endSnd="0"/>
              </a:rPr>
              <a:t>https://artincontext.org/still-life-painting/</a:t>
            </a: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0" invalidUrl="" action="" tgtFrame="" tooltip="" history="1" highlightClick="0" endSnd="0"/>
              </a:rPr>
              <a:t>https://theartofeducation.edu/2019/09/27/extra-teach-youngest-students-draw-life/#disqus_thread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2"/>
      <p:bldP build="whole" bldLvl="1" animBg="1" rev="0" advAuto="0" spid="2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240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hour, you will:…"/>
          <p:cNvSpPr txBox="1"/>
          <p:nvPr/>
        </p:nvSpPr>
        <p:spPr>
          <a:xfrm>
            <a:off x="1341244" y="1434137"/>
            <a:ext cx="22334849" cy="225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100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 the next hour, you will:</a:t>
            </a:r>
          </a:p>
          <a:p>
            <a:pPr algn="l">
              <a:lnSpc>
                <a:spcPct val="16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>
              <a:lnSpc>
                <a:spcPct val="16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understand the role of ‘still lifes’ in our history of art</a:t>
            </a:r>
          </a:p>
          <a:p>
            <a:pPr marL="736600" indent="-736600" algn="l">
              <a:lnSpc>
                <a:spcPct val="16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develop your observational skills by looking closely at objects    in your classroom</a:t>
            </a:r>
          </a:p>
          <a:p>
            <a:pPr marL="736600" indent="-736600" algn="l">
              <a:lnSpc>
                <a:spcPct val="14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create your own still-life from careful observation                                          </a:t>
            </a: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>
              <a:lnSpc>
                <a:spcPct val="130000"/>
              </a:lnSpc>
              <a:buSzPct val="123000"/>
              <a:buChar char="-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83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 sheet of paper from your drawing pad…"/>
          <p:cNvSpPr txBox="1"/>
          <p:nvPr/>
        </p:nvSpPr>
        <p:spPr>
          <a:xfrm>
            <a:off x="3027908" y="1312240"/>
            <a:ext cx="18328184" cy="1047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1 sheet of paper from your drawing pad</a:t>
            </a:r>
          </a:p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markers</a:t>
            </a:r>
          </a:p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</a:t>
            </a:r>
          </a:p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colored pencils</a:t>
            </a:r>
          </a:p>
          <a:p>
            <a:pPr>
              <a:lnSpc>
                <a:spcPct val="140000"/>
              </a:lnSpc>
              <a:defRPr sz="7800">
                <a:solidFill>
                  <a:srgbClr val="FF0F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eraser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bservation…"/>
          <p:cNvSpPr txBox="1"/>
          <p:nvPr/>
        </p:nvSpPr>
        <p:spPr>
          <a:xfrm>
            <a:off x="3588183" y="-1448238"/>
            <a:ext cx="16751987" cy="1605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10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>
              <a:lnSpc>
                <a:spcPct val="160000"/>
              </a:lnSpc>
              <a:defRPr sz="10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observation</a:t>
            </a:r>
          </a:p>
          <a:p>
            <a:pPr>
              <a:lnSpc>
                <a:spcPct val="160000"/>
              </a:lnSpc>
              <a:defRPr sz="10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observational drawing</a:t>
            </a:r>
          </a:p>
          <a:p>
            <a:pPr>
              <a:lnSpc>
                <a:spcPct val="160000"/>
              </a:lnSpc>
              <a:defRPr sz="10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still life</a:t>
            </a:r>
          </a:p>
          <a:p>
            <a:pPr>
              <a:lnSpc>
                <a:spcPct val="160000"/>
              </a:lnSpc>
              <a:defRPr sz="10600">
                <a:solidFill>
                  <a:srgbClr val="FF14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composition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bservation: the process of looking                                          at something very closely; directly looking                                                           at something"/>
          <p:cNvSpPr txBox="1"/>
          <p:nvPr/>
        </p:nvSpPr>
        <p:spPr>
          <a:xfrm>
            <a:off x="1697660" y="1266635"/>
            <a:ext cx="24434801" cy="5426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7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rPr>
              <a:t>observation:</a:t>
            </a:r>
            <a:r>
              <a:t> the process of looking                                          at something very closely; directly looking                                                           at something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