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0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Image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Image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Image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pn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pn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4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pn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pn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6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png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hyperlink" Target="https://www.readwritethink.org/classroom-resources/lesson-plans/fantastic-characters-analyzing-creating" TargetMode="External"/><Relationship Id="rId3" Type="http://schemas.openxmlformats.org/officeDocument/2006/relationships/hyperlink" Target="https://creativeeducator.tech4learning.com/2013/lessons/My-Superhero" TargetMode="External"/><Relationship Id="rId4" Type="http://schemas.openxmlformats.org/officeDocument/2006/relationships/hyperlink" Target="https://www.guinnessworldrecords.com/products/books/superlatives/superhero-timeline" TargetMode="External"/><Relationship Id="rId5" Type="http://schemas.openxmlformats.org/officeDocument/2006/relationships/hyperlink" Target="https://www.marvelhq.com/create-your-own-super-hero" TargetMode="External"/><Relationship Id="rId6" Type="http://schemas.openxmlformats.org/officeDocument/2006/relationships/hyperlink" Target="https://www.lessonplanet.com/free-resources/create-a-superhero-free-creative-writing-lesson-for-4th-5th-and-6th-grade-ee50b6cdfef7a6a0" TargetMode="External"/><Relationship Id="rId7" Type="http://schemas.openxmlformats.org/officeDocument/2006/relationships/hyperlink" Target="http://www.clg-ferry-mantes.ac-versailles.fr/IMG/pdf/superheroes_characteristics_ressources_et_doc_de_travail.pdf" TargetMode="External"/><Relationship Id="rId8" Type="http://schemas.openxmlformats.org/officeDocument/2006/relationships/hyperlink" Target="https://www.allenisd.org/cms/lib/TX01001197/Centricity/Domain/1278/super%20hero%20handout.pdf" TargetMode="Externa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creen Shot 2021-12-02 at 1.41.23 PM.png" descr="Screen Shot 2021-12-02 at 1.41.23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87253" y="-4169673"/>
            <a:ext cx="34497195" cy="215607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1" grpId="1"/>
      <p:bldP build="whole" bldLvl="1" animBg="1" rev="0" advAuto="0" spid="151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DB5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characteristic: a special quality or trait…"/>
          <p:cNvSpPr txBox="1"/>
          <p:nvPr/>
        </p:nvSpPr>
        <p:spPr>
          <a:xfrm>
            <a:off x="637393" y="851080"/>
            <a:ext cx="23109212" cy="18486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6800">
                <a:solidFill>
                  <a:srgbClr val="093AFF"/>
                </a:solidFill>
                <a:latin typeface="Futura Bold"/>
                <a:ea typeface="Futura Bold"/>
                <a:cs typeface="Futura Bold"/>
                <a:sym typeface="Futura Bold"/>
              </a:rPr>
              <a:t>characteristic:</a:t>
            </a:r>
            <a:r>
              <a:rPr sz="6800">
                <a:solidFill>
                  <a:srgbClr val="093AFF"/>
                </a:solidFill>
              </a:rPr>
              <a:t> </a:t>
            </a:r>
            <a:r>
              <a:t>a special quality or trait                                     </a:t>
            </a:r>
          </a:p>
          <a:p>
            <a:pPr algn="l">
              <a:lnSpc>
                <a:spcPct val="180000"/>
              </a:lnSpc>
              <a:defRPr sz="5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that makes a person, thing, or group different from others, like:</a:t>
            </a:r>
          </a:p>
          <a:p>
            <a:pPr>
              <a:lnSpc>
                <a:spcPct val="140000"/>
              </a:lnSpc>
              <a:defRPr sz="52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rPr sz="6400"/>
              <a:t> </a:t>
            </a:r>
            <a:r>
              <a:rPr sz="7000"/>
              <a:t>  superstrength  </a:t>
            </a:r>
            <a:endParaRPr sz="7000"/>
          </a:p>
          <a:p>
            <a:pPr>
              <a:lnSpc>
                <a:spcPct val="140000"/>
              </a:lnSpc>
              <a:defRPr sz="70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invisibility</a:t>
            </a:r>
          </a:p>
          <a:p>
            <a:pPr>
              <a:lnSpc>
                <a:spcPct val="140000"/>
              </a:lnSpc>
              <a:defRPr sz="70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levitation</a:t>
            </a:r>
          </a:p>
          <a:p>
            <a:pPr>
              <a:lnSpc>
                <a:spcPct val="140000"/>
              </a:lnSpc>
              <a:defRPr sz="70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laservision</a:t>
            </a:r>
          </a:p>
          <a:p>
            <a:pPr>
              <a:lnSpc>
                <a:spcPct val="140000"/>
              </a:lnSpc>
              <a:defRPr sz="70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shape-changing  </a:t>
            </a:r>
          </a:p>
          <a:p>
            <a:pPr>
              <a:lnSpc>
                <a:spcPct val="140000"/>
              </a:lnSpc>
              <a:defRPr sz="70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telepathy</a:t>
            </a:r>
          </a:p>
          <a:p>
            <a:pPr algn="l">
              <a:lnSpc>
                <a:spcPct val="140000"/>
              </a:lnSpc>
              <a:defRPr sz="7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7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7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40000"/>
              </a:lnSpc>
              <a:defRPr sz="72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9" grpId="1"/>
      <p:bldP build="whole" bldLvl="1" animBg="1" rev="0" advAuto="0" spid="169" grpId="2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origin: the beginning,…"/>
          <p:cNvSpPr txBox="1"/>
          <p:nvPr/>
        </p:nvSpPr>
        <p:spPr>
          <a:xfrm>
            <a:off x="-1292467" y="2409284"/>
            <a:ext cx="24434801" cy="804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20000"/>
              </a:lnSpc>
              <a:defRPr sz="147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5500">
                <a:solidFill>
                  <a:schemeClr val="accent2"/>
                </a:solidFill>
              </a:rPr>
              <a:t>origin:</a:t>
            </a:r>
            <a:r>
              <a:t> </a:t>
            </a:r>
            <a:r>
              <a:rPr sz="11800">
                <a:solidFill>
                  <a:schemeClr val="accent1">
                    <a:lumOff val="16847"/>
                  </a:schemeClr>
                </a:solidFill>
              </a:rPr>
              <a:t>the beginning,                           </a:t>
            </a:r>
            <a:endParaRPr sz="11800">
              <a:solidFill>
                <a:schemeClr val="accent1">
                  <a:lumOff val="16847"/>
                </a:schemeClr>
              </a:solidFill>
            </a:endParaRPr>
          </a:p>
          <a:p>
            <a:pPr>
              <a:lnSpc>
                <a:spcPct val="120000"/>
              </a:lnSpc>
              <a:defRPr sz="11800">
                <a:solidFill>
                  <a:schemeClr val="accent1">
                    <a:lumOff val="16847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the start, or                                            </a:t>
            </a:r>
          </a:p>
          <a:p>
            <a:pPr>
              <a:lnSpc>
                <a:spcPct val="120000"/>
              </a:lnSpc>
              <a:defRPr sz="14700">
                <a:solidFill>
                  <a:schemeClr val="accent1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 sz="11800">
                <a:solidFill>
                  <a:schemeClr val="accent1">
                    <a:lumOff val="16847"/>
                  </a:schemeClr>
                </a:solidFill>
              </a:rPr>
              <a:t>                    birth of something</a:t>
            </a:r>
            <a:r>
              <a:rPr sz="9700"/>
              <a:t> 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1" grpId="2"/>
      <p:bldP build="whole" bldLvl="1" animBg="1" rev="0" advAuto="0" spid="171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Screen Shot 2022-05-15 at 6.48.24 PM.png" descr="Screen Shot 2022-05-15 at 6.48.2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578046" y="-6197080"/>
            <a:ext cx="41776251" cy="261101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3" grpId="1"/>
      <p:bldP build="whole" bldLvl="1" animBg="1" rev="0" advAuto="0" spid="17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Screen Shot 2022-05-15 at 10.19.04 PM.png" descr="Screen Shot 2022-05-15 at 10.19.0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839746" y="-5308122"/>
            <a:ext cx="37146233" cy="232163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5" grpId="1"/>
      <p:bldP build="whole" bldLvl="1" animBg="1" rev="0" advAuto="0" spid="175" grpId="2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creen Shot 2022-05-15 at 7.25.52 PM.png" descr="Screen Shot 2022-05-15 at 7.25.5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3077185" y="-6940899"/>
            <a:ext cx="44156475" cy="275977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7" grpId="1"/>
      <p:bldP build="whole" bldLvl="1" animBg="1" rev="0" advAuto="0" spid="177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creen Shot 2022-05-15 at 8.42.12 PM.png" descr="Screen Shot 2022-05-15 at 8.42.12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892625" y="-6778279"/>
            <a:ext cx="42539355" cy="265870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79" grpId="2"/>
      <p:bldP build="whole" bldLvl="1" animBg="1" rev="0" advAuto="0" spid="179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creen Shot 2022-05-15 at 8.22.39 PM.png" descr="Screen Shot 2022-05-15 at 8.22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257386" y="-4573796"/>
            <a:ext cx="36500465" cy="2281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1" grpId="1"/>
      <p:bldP build="whole" bldLvl="1" animBg="1" rev="0" advAuto="0" spid="181" grpId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creen Shot 2022-05-15 at 9.26.38 PM.png" descr="Screen Shot 2022-05-15 at 9.26.38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086704" y="-4606173"/>
            <a:ext cx="35916603" cy="22447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3" grpId="2"/>
      <p:bldP build="whole" bldLvl="1" animBg="1" rev="0" advAuto="0" spid="183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creen Shot 2021-12-02 at 1.54.15 PM.png" descr="Screen Shot 2021-12-02 at 1.54.1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6006" y="-4184061"/>
            <a:ext cx="34172402" cy="213577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5" grpId="1"/>
      <p:bldP build="whole" bldLvl="1" animBg="1" rev="0" advAuto="0" spid="185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he Challenge : to Create A Superhero…"/>
          <p:cNvSpPr txBox="1"/>
          <p:nvPr/>
        </p:nvSpPr>
        <p:spPr>
          <a:xfrm>
            <a:off x="934158" y="490578"/>
            <a:ext cx="23844780" cy="20182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10000"/>
              </a:lnSpc>
              <a:defRPr sz="8000">
                <a:solidFill>
                  <a:srgbClr val="FF240C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The Challenge : to Create A Superhero</a:t>
            </a:r>
          </a:p>
          <a:p>
            <a:pPr algn="l">
              <a:lnSpc>
                <a:spcPct val="110000"/>
              </a:lnSpc>
              <a:defRPr sz="50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90000"/>
              </a:lnSpc>
              <a:defRPr sz="5000">
                <a:solidFill>
                  <a:srgbClr val="2B4E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We want you to think about: </a:t>
            </a:r>
          </a:p>
          <a:p>
            <a:pPr algn="l">
              <a:lnSpc>
                <a:spcPct val="150000"/>
              </a:lnSpc>
              <a:defRPr sz="50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50000"/>
              </a:lnSpc>
              <a:defRPr sz="50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1. </a:t>
            </a:r>
            <a:r>
              <a:rPr sz="4800"/>
              <a:t>How your superhero obtained his/her superpower - their </a:t>
            </a:r>
            <a:r>
              <a:rPr sz="4800">
                <a:latin typeface="Futura Bold"/>
                <a:ea typeface="Futura Bold"/>
                <a:cs typeface="Futura Bold"/>
                <a:sym typeface="Futura Bold"/>
              </a:rPr>
              <a:t>‘origin’</a:t>
            </a:r>
            <a:r>
              <a:rPr sz="4800"/>
              <a:t> story</a:t>
            </a:r>
          </a:p>
          <a:p>
            <a:pPr algn="l">
              <a:lnSpc>
                <a:spcPct val="150000"/>
              </a:lnSpc>
              <a:defRPr sz="50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2. Your superhero’s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characteristics,</a:t>
            </a:r>
            <a:r>
              <a:t> and/or super powers</a:t>
            </a:r>
          </a:p>
          <a:p>
            <a:pPr algn="l">
              <a:lnSpc>
                <a:spcPct val="150000"/>
              </a:lnSpc>
              <a:defRPr sz="50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3. Your superhero’s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name</a:t>
            </a:r>
          </a:p>
          <a:p>
            <a:pPr algn="l">
              <a:lnSpc>
                <a:spcPct val="150000"/>
              </a:lnSpc>
              <a:defRPr sz="50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4. Design your superhero’s 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‘costume’</a:t>
            </a:r>
          </a:p>
          <a:p>
            <a:pPr algn="l">
              <a:lnSpc>
                <a:spcPct val="150000"/>
              </a:lnSpc>
              <a:defRPr sz="50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5. Does your superhero have an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‘alter ego’</a:t>
            </a:r>
          </a:p>
          <a:p>
            <a:pPr algn="l">
              <a:lnSpc>
                <a:spcPct val="150000"/>
              </a:lnSpc>
              <a:defRPr sz="50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6. Does your superhero have </a:t>
            </a:r>
            <a:r>
              <a:rPr>
                <a:latin typeface="Futura Bold"/>
                <a:ea typeface="Futura Bold"/>
                <a:cs typeface="Futura Bold"/>
                <a:sym typeface="Futura Bold"/>
              </a:rPr>
              <a:t>special equipment? </a:t>
            </a:r>
            <a:r>
              <a:t> </a:t>
            </a:r>
          </a:p>
          <a:p>
            <a:pPr algn="l">
              <a:lnSpc>
                <a:spcPct val="90000"/>
              </a:lnSpc>
              <a:defRPr sz="50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70000"/>
              </a:lnSpc>
              <a:defRPr sz="8600">
                <a:solidFill>
                  <a:srgbClr val="112EFF"/>
                </a:solidFill>
                <a:latin typeface="Andale Mono"/>
                <a:ea typeface="Andale Mono"/>
                <a:cs typeface="Andale Mono"/>
                <a:sym typeface="Andale Mono"/>
              </a:defRPr>
            </a:pPr>
          </a:p>
          <a:p>
            <a:pPr lvl="1" algn="l">
              <a:lnSpc>
                <a:spcPct val="140000"/>
              </a:lnSpc>
              <a:defRPr sz="40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lvl="1" algn="l">
              <a:lnSpc>
                <a:spcPct val="140000"/>
              </a:lnSpc>
              <a:defRPr sz="4000">
                <a:solidFill>
                  <a:srgbClr val="000000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lvl="1" algn="l">
              <a:lnSpc>
                <a:spcPct val="140000"/>
              </a:lnSpc>
              <a:defRPr sz="40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lvl="2" algn="l">
              <a:lnSpc>
                <a:spcPct val="140000"/>
              </a:lnSpc>
              <a:defRPr sz="4000">
                <a:latin typeface="Futura Bold"/>
                <a:ea typeface="Futura Bold"/>
                <a:cs typeface="Futura Bold"/>
                <a:sym typeface="Futura Bold"/>
              </a:defRPr>
            </a:pPr>
          </a:p>
          <a:p>
            <a:pPr algn="l">
              <a:lnSpc>
                <a:spcPct val="140000"/>
              </a:lnSpc>
              <a:defRPr sz="4000">
                <a:latin typeface="Futura Bold"/>
                <a:ea typeface="Futura Bold"/>
                <a:cs typeface="Futura Bold"/>
                <a:sym typeface="Futura Bold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7" grpId="1"/>
      <p:bldP build="whole" bldLvl="1" animBg="1" rev="0" advAuto="0" spid="18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Screen Shot 2022-05-12 at 1.55.29 PM.png" descr="Screen Shot 2022-05-12 at 1.55.2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964595" y="-4806026"/>
            <a:ext cx="36327833" cy="227048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3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3" grpId="1"/>
      <p:bldP build="whole" bldLvl="1" animBg="1" rev="0" advAuto="0" spid="153" grpId="2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ease write down in your notebook:…"/>
          <p:cNvSpPr txBox="1"/>
          <p:nvPr/>
        </p:nvSpPr>
        <p:spPr>
          <a:xfrm>
            <a:off x="987686" y="498413"/>
            <a:ext cx="20512533" cy="112069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8000">
                <a:solidFill>
                  <a:srgbClr val="FF240C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Please write down in your notebook:</a:t>
            </a:r>
          </a:p>
          <a:p>
            <a:pPr algn="l">
              <a:defRPr sz="68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marL="1259416" indent="-1259416" algn="l">
              <a:lnSpc>
                <a:spcPct val="130000"/>
              </a:lnSpc>
              <a:buSzPct val="100000"/>
              <a:buAutoNum type="arabicPeriod" startAt="1"/>
              <a:defRPr sz="6800">
                <a:solidFill>
                  <a:srgbClr val="100D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origin</a:t>
            </a:r>
          </a:p>
          <a:p>
            <a:pPr marL="1259416" indent="-1259416" algn="l">
              <a:lnSpc>
                <a:spcPct val="130000"/>
              </a:lnSpc>
              <a:buSzPct val="100000"/>
              <a:buAutoNum type="arabicPeriod" startAt="1"/>
              <a:defRPr sz="6800">
                <a:solidFill>
                  <a:srgbClr val="100D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characteristics, special powers</a:t>
            </a:r>
          </a:p>
          <a:p>
            <a:pPr marL="1259416" indent="-1259416" algn="l">
              <a:lnSpc>
                <a:spcPct val="130000"/>
              </a:lnSpc>
              <a:buSzPct val="100000"/>
              <a:buAutoNum type="arabicPeriod" startAt="1"/>
              <a:defRPr sz="6800">
                <a:solidFill>
                  <a:srgbClr val="100D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name</a:t>
            </a:r>
          </a:p>
          <a:p>
            <a:pPr marL="1259416" indent="-1259416" algn="l">
              <a:lnSpc>
                <a:spcPct val="130000"/>
              </a:lnSpc>
              <a:buSzPct val="100000"/>
              <a:buAutoNum type="arabicPeriod" startAt="1"/>
              <a:defRPr sz="6800">
                <a:solidFill>
                  <a:srgbClr val="100D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costume</a:t>
            </a:r>
          </a:p>
          <a:p>
            <a:pPr marL="1259416" indent="-1259416" algn="l">
              <a:lnSpc>
                <a:spcPct val="130000"/>
              </a:lnSpc>
              <a:buSzPct val="100000"/>
              <a:buAutoNum type="arabicPeriod" startAt="1"/>
              <a:defRPr sz="6800">
                <a:solidFill>
                  <a:srgbClr val="100D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alter - ego</a:t>
            </a:r>
          </a:p>
          <a:p>
            <a:pPr marL="1259416" indent="-1259416" algn="l">
              <a:lnSpc>
                <a:spcPct val="130000"/>
              </a:lnSpc>
              <a:buSzPct val="100000"/>
              <a:buAutoNum type="arabicPeriod" startAt="1"/>
              <a:defRPr sz="6800">
                <a:solidFill>
                  <a:srgbClr val="100D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special equipment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  <p:bldP build="whole" bldLvl="1" animBg="1" rev="0" advAuto="0" spid="189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But first:…"/>
          <p:cNvSpPr txBox="1"/>
          <p:nvPr/>
        </p:nvSpPr>
        <p:spPr>
          <a:xfrm>
            <a:off x="1049702" y="472236"/>
            <a:ext cx="19169609" cy="108404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20000"/>
              </a:lnSpc>
              <a:defRPr sz="8000">
                <a:solidFill>
                  <a:srgbClr val="FF240C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But first:</a:t>
            </a:r>
          </a:p>
          <a:p>
            <a:pPr algn="l">
              <a:lnSpc>
                <a:spcPct val="150000"/>
              </a:lnSpc>
              <a:defRPr sz="5400">
                <a:solidFill>
                  <a:srgbClr val="0039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lvl="4" algn="l">
              <a:lnSpc>
                <a:spcPct val="130000"/>
              </a:lnSpc>
              <a:defRPr sz="5200">
                <a:solidFill>
                  <a:srgbClr val="003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Take the ‘body template’ you chose, </a:t>
            </a:r>
          </a:p>
          <a:p>
            <a:pPr lvl="4" algn="l">
              <a:lnSpc>
                <a:spcPct val="130000"/>
              </a:lnSpc>
              <a:defRPr sz="5200">
                <a:solidFill>
                  <a:srgbClr val="003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cut out and glue onto your piece of white drawing paper </a:t>
            </a:r>
          </a:p>
          <a:p>
            <a:pPr lvl="4" algn="l">
              <a:lnSpc>
                <a:spcPct val="130000"/>
              </a:lnSpc>
              <a:defRPr sz="5200">
                <a:solidFill>
                  <a:srgbClr val="003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from your drawing pad.</a:t>
            </a:r>
          </a:p>
          <a:p>
            <a:pPr lvl="4" algn="l">
              <a:lnSpc>
                <a:spcPct val="130000"/>
              </a:lnSpc>
              <a:defRPr sz="5200">
                <a:solidFill>
                  <a:srgbClr val="0039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lvl="4" algn="l">
              <a:lnSpc>
                <a:spcPct val="130000"/>
              </a:lnSpc>
              <a:defRPr sz="5200">
                <a:solidFill>
                  <a:srgbClr val="003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can write down the information on your Superhero  </a:t>
            </a:r>
          </a:p>
          <a:p>
            <a:pPr lvl="4" algn="l">
              <a:lnSpc>
                <a:spcPct val="130000"/>
              </a:lnSpc>
              <a:defRPr sz="5200">
                <a:solidFill>
                  <a:srgbClr val="003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around the ‘cut out’ body that you glued </a:t>
            </a:r>
          </a:p>
          <a:p>
            <a:pPr lvl="4" algn="l">
              <a:lnSpc>
                <a:spcPct val="130000"/>
              </a:lnSpc>
              <a:defRPr sz="5200">
                <a:solidFill>
                  <a:srgbClr val="003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onto your white drawing paper.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1" grpId="2"/>
      <p:bldP build="whole" bldLvl="1" animBg="1" rev="0" advAuto="0" spid="19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1. How your superhero obtained his/her superpower -…"/>
          <p:cNvSpPr txBox="1"/>
          <p:nvPr/>
        </p:nvSpPr>
        <p:spPr>
          <a:xfrm>
            <a:off x="803084" y="1055360"/>
            <a:ext cx="24434801" cy="78025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4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  <a:r>
              <a:rPr>
                <a:solidFill>
                  <a:srgbClr val="FF240C"/>
                </a:solidFill>
              </a:rPr>
              <a:t>1. How your superhero obtained his/her superpower -                                        </a:t>
            </a:r>
            <a:endParaRPr>
              <a:solidFill>
                <a:srgbClr val="FF240C"/>
              </a:solidFill>
            </a:endParaRPr>
          </a:p>
          <a:p>
            <a:pPr algn="l">
              <a:lnSpc>
                <a:spcPct val="150000"/>
              </a:lnSpc>
              <a:defRPr sz="54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240C"/>
                </a:solidFill>
              </a:rPr>
              <a:t>     the ‘origin’ story.</a:t>
            </a:r>
          </a:p>
          <a:p>
            <a:pPr algn="l">
              <a:lnSpc>
                <a:spcPct val="150000"/>
              </a:lnSpc>
              <a:defRPr sz="54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50000"/>
              </a:lnSpc>
              <a:defRPr sz="54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Where did your superhero come from?</a:t>
            </a:r>
          </a:p>
          <a:p>
            <a:pPr algn="l">
              <a:lnSpc>
                <a:spcPct val="150000"/>
              </a:lnSpc>
              <a:defRPr sz="54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Did he/she go through a shocking experience to make them                                   </a:t>
            </a:r>
          </a:p>
          <a:p>
            <a:pPr algn="l">
              <a:lnSpc>
                <a:spcPct val="150000"/>
              </a:lnSpc>
              <a:defRPr sz="5400">
                <a:solidFill>
                  <a:srgbClr val="2B4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who they are?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3" grpId="2"/>
      <p:bldP build="whole" bldLvl="1" animBg="1" rev="0" advAuto="0" spid="19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2. Your superhero’s characteristics, and/or special powers.…"/>
          <p:cNvSpPr txBox="1"/>
          <p:nvPr/>
        </p:nvSpPr>
        <p:spPr>
          <a:xfrm>
            <a:off x="824419" y="1082393"/>
            <a:ext cx="19181986" cy="142152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2. Your superhero’s characteristics, and/or special powers.</a:t>
            </a:r>
          </a:p>
          <a:p>
            <a:pPr algn="l">
              <a:lnSpc>
                <a:spcPct val="120000"/>
              </a:lnSpc>
              <a:defRPr sz="5400">
                <a:solidFill>
                  <a:srgbClr val="1D07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</a:t>
            </a:r>
            <a:r>
              <a:rPr sz="5000"/>
              <a:t> </a:t>
            </a:r>
            <a:r>
              <a:rPr sz="4600"/>
              <a:t>Does your superhero have superhuman abilities, is he/she a mutant,</a:t>
            </a:r>
            <a:endParaRPr sz="4600"/>
          </a:p>
          <a:p>
            <a:pPr algn="l">
              <a:lnSpc>
                <a:spcPct val="120000"/>
              </a:lnSpc>
              <a:defRPr sz="4600">
                <a:solidFill>
                  <a:srgbClr val="1D07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does he/she have some special knowledge?</a:t>
            </a:r>
          </a:p>
          <a:p>
            <a:pPr>
              <a:lnSpc>
                <a:spcPct val="120000"/>
              </a:lnSpc>
              <a:defRPr sz="42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superstrength  </a:t>
            </a:r>
          </a:p>
          <a:p>
            <a:pPr>
              <a:lnSpc>
                <a:spcPct val="120000"/>
              </a:lnSpc>
              <a:defRPr sz="42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invisibility</a:t>
            </a:r>
          </a:p>
          <a:p>
            <a:pPr>
              <a:lnSpc>
                <a:spcPct val="120000"/>
              </a:lnSpc>
              <a:defRPr sz="42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levitation</a:t>
            </a:r>
          </a:p>
          <a:p>
            <a:pPr>
              <a:lnSpc>
                <a:spcPct val="120000"/>
              </a:lnSpc>
              <a:defRPr sz="42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laservision</a:t>
            </a:r>
          </a:p>
          <a:p>
            <a:pPr>
              <a:lnSpc>
                <a:spcPct val="120000"/>
              </a:lnSpc>
              <a:defRPr sz="42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shape-changing  </a:t>
            </a:r>
          </a:p>
          <a:p>
            <a:pPr>
              <a:lnSpc>
                <a:spcPct val="120000"/>
              </a:lnSpc>
              <a:defRPr sz="42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  <a:r>
              <a:t>telepathy</a:t>
            </a:r>
          </a:p>
          <a:p>
            <a:pPr>
              <a:lnSpc>
                <a:spcPct val="120000"/>
              </a:lnSpc>
              <a:defRPr sz="4600">
                <a:solidFill>
                  <a:srgbClr val="FF230B"/>
                </a:solidFill>
                <a:latin typeface="American Typewriter"/>
                <a:ea typeface="American Typewriter"/>
                <a:cs typeface="American Typewriter"/>
                <a:sym typeface="American Typewriter"/>
              </a:defRPr>
            </a:pPr>
          </a:p>
          <a:p>
            <a:pPr>
              <a:lnSpc>
                <a:spcPct val="120000"/>
              </a:lnSpc>
              <a:defRPr sz="4600">
                <a:solidFill>
                  <a:srgbClr val="0322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Does your superhero have a weakness?</a:t>
            </a:r>
          </a:p>
          <a:p>
            <a:pPr algn="l">
              <a:defRPr sz="4600">
                <a:solidFill>
                  <a:srgbClr val="0322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  </a:t>
            </a:r>
            <a:r>
              <a:rPr sz="4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</a:rPr>
              <a:t>kryptonite                       cold</a:t>
            </a:r>
            <a:endParaRPr sz="4400">
              <a:solidFill>
                <a:schemeClr val="accent5">
                  <a:hueOff val="-82419"/>
                  <a:satOff val="-9513"/>
                  <a:lumOff val="-16343"/>
                </a:schemeClr>
              </a:solidFill>
            </a:endParaRPr>
          </a:p>
          <a:p>
            <a:pPr algn="l">
              <a:defRPr sz="4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   garlic                              heat</a:t>
            </a:r>
          </a:p>
          <a:p>
            <a:pPr algn="l">
              <a:defRPr sz="4400">
                <a:solidFill>
                  <a:schemeClr val="accent5">
                    <a:hueOff val="-82419"/>
                    <a:satOff val="-9513"/>
                    <a:lumOff val="-16343"/>
                  </a:schemeClr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                 sunlight                           radioactivity</a:t>
            </a: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5" grpId="1"/>
      <p:bldP build="whole" bldLvl="1" animBg="1" rev="0" advAuto="0" spid="195" grpId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3. Your superhero’s name…"/>
          <p:cNvSpPr txBox="1"/>
          <p:nvPr/>
        </p:nvSpPr>
        <p:spPr>
          <a:xfrm>
            <a:off x="571377" y="1043015"/>
            <a:ext cx="24434801" cy="91638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3. Your superhero’s name</a:t>
            </a: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</a:t>
            </a:r>
            <a:r>
              <a:rPr>
                <a:solidFill>
                  <a:srgbClr val="1F07FF"/>
                </a:solidFill>
              </a:rPr>
              <a:t> Think of names from some of your favorite superheroes                                 </a:t>
            </a:r>
            <a:endParaRPr>
              <a:solidFill>
                <a:srgbClr val="1F07FF"/>
              </a:solidFill>
            </a:endParaRPr>
          </a:p>
          <a:p>
            <a:pPr algn="l">
              <a:lnSpc>
                <a:spcPct val="150000"/>
              </a:lnSpc>
              <a:defRPr sz="5400">
                <a:solidFill>
                  <a:srgbClr val="1F07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from comics or movies, make a list, and see if you can                                   </a:t>
            </a:r>
          </a:p>
          <a:p>
            <a:pPr algn="l">
              <a:lnSpc>
                <a:spcPct val="150000"/>
              </a:lnSpc>
              <a:defRPr sz="5400">
                <a:solidFill>
                  <a:srgbClr val="1F07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come up with a variation of a favorite name, or a new name. </a:t>
            </a: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  <p:bldP build="whole" bldLvl="1" animBg="1" rev="0" advAuto="0" spid="197" grpId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4. Design your superhero’s  ‘costume’…"/>
          <p:cNvSpPr txBox="1"/>
          <p:nvPr/>
        </p:nvSpPr>
        <p:spPr>
          <a:xfrm>
            <a:off x="-104773" y="1015849"/>
            <a:ext cx="16518584" cy="91638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4. Design your superhero’s  ‘costume’</a:t>
            </a: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</a:t>
            </a:r>
            <a:r>
              <a:rPr>
                <a:solidFill>
                  <a:srgbClr val="0206FF"/>
                </a:solidFill>
              </a:rPr>
              <a:t>   Is your superhero’s ‘costume’ or appearance</a:t>
            </a:r>
            <a:endParaRPr>
              <a:solidFill>
                <a:srgbClr val="0206FF"/>
              </a:solidFill>
            </a:endParaR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0206FF"/>
                </a:solidFill>
              </a:rPr>
              <a:t>         colorful, funny, serious, drab, dark, or scary?</a:t>
            </a:r>
            <a:endParaRPr>
              <a:solidFill>
                <a:srgbClr val="0206FF"/>
              </a:solidFill>
            </a:endParaR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endParaRPr>
              <a:solidFill>
                <a:srgbClr val="0206FF"/>
              </a:solidFill>
            </a:endParaR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0206FF"/>
                </a:solidFill>
              </a:rPr>
              <a:t>         Draw this on your xeroxed superhero ‘body’ - </a:t>
            </a:r>
            <a:endParaRPr>
              <a:solidFill>
                <a:srgbClr val="0206FF"/>
              </a:solidFill>
            </a:endParaR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0206FF"/>
                </a:solidFill>
              </a:rPr>
              <a:t>         along with any extra accessories.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9" grpId="1"/>
      <p:bldP build="whole" bldLvl="1" animBg="1" rev="0" advAuto="0" spid="199" grpId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5. Does your superhero have an alter ego?…"/>
          <p:cNvSpPr txBox="1"/>
          <p:nvPr/>
        </p:nvSpPr>
        <p:spPr>
          <a:xfrm>
            <a:off x="747910" y="1000804"/>
            <a:ext cx="18309544" cy="137767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5. Does your superhero have an alter ego?</a:t>
            </a:r>
          </a:p>
          <a:p>
            <a:pPr algn="l">
              <a:defRPr sz="5400">
                <a:solidFill>
                  <a:srgbClr val="0E0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Does he/she have a public or secret identity?</a:t>
            </a:r>
          </a:p>
          <a:p>
            <a:pPr algn="l">
              <a:defRPr sz="5400">
                <a:solidFill>
                  <a:srgbClr val="0E0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What is their social life like?</a:t>
            </a:r>
          </a:p>
          <a:p>
            <a:pPr algn="l">
              <a:defRPr sz="5400">
                <a:solidFill>
                  <a:srgbClr val="0E09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5400">
                <a:solidFill>
                  <a:srgbClr val="0E0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Does he/she have a regular job, a family, friends?</a:t>
            </a:r>
          </a:p>
          <a:p>
            <a:pPr algn="l">
              <a:defRPr sz="5400">
                <a:solidFill>
                  <a:srgbClr val="0E0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Where does he/she live…</a:t>
            </a:r>
          </a:p>
          <a:p>
            <a:pPr lvl="4" algn="l">
              <a:defRPr sz="5400">
                <a:solidFill>
                  <a:srgbClr val="FF3A0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 a tropical island              jungle</a:t>
            </a:r>
          </a:p>
          <a:p>
            <a:pPr lvl="4" algn="l">
              <a:defRPr sz="5400">
                <a:solidFill>
                  <a:srgbClr val="FF3A0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swamp                                cave</a:t>
            </a:r>
          </a:p>
          <a:p>
            <a:pPr lvl="4" algn="l">
              <a:defRPr sz="5400">
                <a:solidFill>
                  <a:srgbClr val="FF3A0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glacier                                castle                           </a:t>
            </a:r>
          </a:p>
          <a:p>
            <a:pPr lvl="4" algn="l">
              <a:defRPr sz="5400">
                <a:solidFill>
                  <a:srgbClr val="FF3A0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desert                                 dome</a:t>
            </a:r>
          </a:p>
          <a:p>
            <a:pPr lvl="4" algn="l">
              <a:defRPr sz="5400">
                <a:solidFill>
                  <a:srgbClr val="FF3A05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volcano                               teepee</a:t>
            </a:r>
          </a:p>
          <a:p>
            <a:pPr lvl="4" algn="l">
              <a:defRPr sz="5400">
                <a:solidFill>
                  <a:srgbClr val="0E09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FF3A05"/>
                </a:solidFill>
              </a:rPr>
              <a:t>tree house / nest                          </a:t>
            </a:r>
            <a:r>
              <a:t> </a:t>
            </a: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1" grpId="1"/>
      <p:bldP build="whole" bldLvl="1" animBg="1" rev="0" advAuto="0" spid="201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6. Does your superhero have special equipment?…"/>
          <p:cNvSpPr txBox="1"/>
          <p:nvPr/>
        </p:nvSpPr>
        <p:spPr>
          <a:xfrm>
            <a:off x="-266673" y="1027701"/>
            <a:ext cx="17239432" cy="211686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6. Does your superhero have special equipment?</a:t>
            </a: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lvl="8" algn="l">
              <a:lnSpc>
                <a:spcPct val="130000"/>
              </a:lnSpc>
              <a:defRPr sz="5400">
                <a:solidFill>
                  <a:srgbClr val="0726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utility belt                 magic watch              </a:t>
            </a:r>
          </a:p>
          <a:p>
            <a:pPr lvl="8" algn="l">
              <a:lnSpc>
                <a:spcPct val="130000"/>
              </a:lnSpc>
              <a:defRPr sz="5400">
                <a:solidFill>
                  <a:srgbClr val="0726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trick shoes                jet</a:t>
            </a:r>
          </a:p>
          <a:p>
            <a:pPr lvl="8" algn="l">
              <a:lnSpc>
                <a:spcPct val="130000"/>
              </a:lnSpc>
              <a:defRPr sz="5400">
                <a:solidFill>
                  <a:srgbClr val="0726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laser gun                  spaceship</a:t>
            </a:r>
          </a:p>
          <a:p>
            <a:pPr lvl="8" algn="l">
              <a:lnSpc>
                <a:spcPct val="130000"/>
              </a:lnSpc>
              <a:defRPr sz="5400">
                <a:solidFill>
                  <a:srgbClr val="0726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whip                        sports car</a:t>
            </a:r>
          </a:p>
          <a:p>
            <a:pPr lvl="8" algn="l">
              <a:lnSpc>
                <a:spcPct val="130000"/>
              </a:lnSpc>
              <a:defRPr sz="5400">
                <a:solidFill>
                  <a:srgbClr val="0726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trick hat                   speedboat</a:t>
            </a:r>
          </a:p>
          <a:p>
            <a:pPr lvl="8" algn="l">
              <a:lnSpc>
                <a:spcPct val="130000"/>
              </a:lnSpc>
              <a:defRPr sz="5400">
                <a:solidFill>
                  <a:srgbClr val="0726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    hovercraft</a:t>
            </a:r>
          </a:p>
          <a:p>
            <a:pPr lvl="4" algn="l">
              <a:lnSpc>
                <a:spcPct val="130000"/>
              </a:lnSpc>
              <a:defRPr sz="5400">
                <a:solidFill>
                  <a:srgbClr val="0726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lvl="4" algn="l">
              <a:lnSpc>
                <a:spcPct val="130000"/>
              </a:lnSpc>
              <a:defRPr sz="5400">
                <a:solidFill>
                  <a:srgbClr val="0726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lvl="4" algn="l">
              <a:lnSpc>
                <a:spcPct val="130000"/>
              </a:lnSpc>
              <a:defRPr sz="5400">
                <a:solidFill>
                  <a:srgbClr val="0726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</a:t>
            </a: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   </a:t>
            </a:r>
            <a:endParaRPr>
              <a:solidFill>
                <a:srgbClr val="0112FF"/>
              </a:solidFill>
            </a:endParaR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endParaRPr>
              <a:solidFill>
                <a:srgbClr val="0112FF"/>
              </a:solidFill>
            </a:endParaR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endParaRPr>
              <a:solidFill>
                <a:srgbClr val="0112FF"/>
              </a:solidFill>
            </a:endParaRPr>
          </a:p>
          <a:p>
            <a:pPr algn="l">
              <a:lnSpc>
                <a:spcPct val="150000"/>
              </a:lnSpc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rPr>
                <a:solidFill>
                  <a:srgbClr val="0112FF"/>
                </a:solidFill>
              </a:rP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3" grpId="2"/>
      <p:bldP build="whole" bldLvl="1" animBg="1" rev="0" advAuto="0" spid="20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And finally - think about our world today……"/>
          <p:cNvSpPr txBox="1"/>
          <p:nvPr/>
        </p:nvSpPr>
        <p:spPr>
          <a:xfrm>
            <a:off x="1917637" y="1014223"/>
            <a:ext cx="16251387" cy="71139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finally - think about our world today…</a:t>
            </a:r>
          </a:p>
          <a:p>
            <a:pPr algn="l"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5400">
                <a:solidFill>
                  <a:srgbClr val="FF240C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</a:t>
            </a:r>
            <a:r>
              <a:rPr sz="6200">
                <a:solidFill>
                  <a:srgbClr val="082EFF"/>
                </a:solidFill>
              </a:rPr>
              <a:t>How does your superhero help people?</a:t>
            </a:r>
            <a:endParaRPr sz="6200">
              <a:solidFill>
                <a:srgbClr val="082EFF"/>
              </a:solidFill>
            </a:endParaRPr>
          </a:p>
          <a:p>
            <a:pPr algn="l">
              <a:defRPr sz="6200">
                <a:solidFill>
                  <a:srgbClr val="082E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6200">
                <a:solidFill>
                  <a:srgbClr val="082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What’s your superhero’s purpose?</a:t>
            </a:r>
          </a:p>
          <a:p>
            <a:pPr algn="l">
              <a:defRPr sz="6200">
                <a:solidFill>
                  <a:srgbClr val="082EFF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defRPr sz="6200">
                <a:solidFill>
                  <a:srgbClr val="082E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     What does your superhero want to solve?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250" fill="hold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5" grpId="1"/>
      <p:bldP build="whole" bldLvl="1" animBg="1" rev="0" advAuto="0" spid="205" grpId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6136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nd now -…"/>
          <p:cNvSpPr txBox="1"/>
          <p:nvPr/>
        </p:nvSpPr>
        <p:spPr>
          <a:xfrm>
            <a:off x="3367617" y="-2862169"/>
            <a:ext cx="18178836" cy="12691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50000"/>
              </a:lnSpc>
              <a:defRPr sz="10800">
                <a:solidFill>
                  <a:srgbClr val="FFE254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50000"/>
              </a:lnSpc>
              <a:defRPr sz="10800">
                <a:solidFill>
                  <a:srgbClr val="FFE254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150000"/>
              </a:lnSpc>
              <a:defRPr sz="10800">
                <a:solidFill>
                  <a:srgbClr val="FFE25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And now - </a:t>
            </a:r>
          </a:p>
          <a:p>
            <a:pPr>
              <a:lnSpc>
                <a:spcPct val="150000"/>
              </a:lnSpc>
              <a:defRPr sz="10800">
                <a:solidFill>
                  <a:srgbClr val="FFE25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let’s present your Superhero </a:t>
            </a:r>
          </a:p>
          <a:p>
            <a:pPr>
              <a:lnSpc>
                <a:spcPct val="150000"/>
              </a:lnSpc>
              <a:defRPr sz="10800">
                <a:solidFill>
                  <a:srgbClr val="FFE254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 your class!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500" fill="hold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7" grpId="2"/>
      <p:bldP build="whole" bldLvl="1" animBg="1" rev="0" advAuto="0" spid="20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Screen Shot 2021-12-02 at 1.44.55 PM.png" descr="Screen Shot 2021-12-02 at 1.44.5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37275" y="-4007990"/>
            <a:ext cx="34203746" cy="21377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5" grpId="1"/>
      <p:bldP build="whole" bldLvl="1" animBg="1" rev="0" advAuto="0" spid="155" grpId="2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creen Shot 2021-12-02 at 1.55.14 PM.png" descr="Screen Shot 2021-12-02 at 1.55.14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10340" y="-4262472"/>
            <a:ext cx="34421875" cy="215136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09" grpId="1"/>
      <p:bldP build="whole" bldLvl="1" animBg="1" rev="0" advAuto="0" spid="209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what one thing…"/>
          <p:cNvSpPr txBox="1"/>
          <p:nvPr/>
        </p:nvSpPr>
        <p:spPr>
          <a:xfrm>
            <a:off x="1266120" y="352220"/>
            <a:ext cx="20662293" cy="126813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what </a:t>
            </a:r>
            <a:r>
              <a:rPr sz="15600">
                <a:solidFill>
                  <a:srgbClr val="FF4BCE"/>
                </a:solidFill>
                <a:latin typeface="Andale Mono"/>
                <a:ea typeface="Andale Mono"/>
                <a:cs typeface="Andale Mono"/>
                <a:sym typeface="Andale Mono"/>
              </a:rPr>
              <a:t>one thing</a:t>
            </a:r>
            <a:endParaRPr sz="16400">
              <a:solidFill>
                <a:schemeClr val="accent3">
                  <a:hueOff val="-274225"/>
                  <a:satOff val="26768"/>
                  <a:lumOff val="11368"/>
                </a:schemeClr>
              </a:solidFill>
            </a:endParaRP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did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you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learn </a:t>
            </a:r>
          </a:p>
          <a:p>
            <a:pPr algn="l">
              <a:defRPr sz="15000">
                <a:solidFill>
                  <a:srgbClr val="FFFFFF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today…</a:t>
            </a:r>
            <a:r>
              <a:rPr sz="15600">
                <a:solidFill>
                  <a:schemeClr val="accent1"/>
                </a:solidFill>
                <a:latin typeface="Andale Mono"/>
                <a:ea typeface="Andale Mono"/>
                <a:cs typeface="Andale Mono"/>
                <a:sym typeface="Andale Mono"/>
              </a:rPr>
              <a:t>pass</a:t>
            </a:r>
            <a:r>
              <a:rPr>
                <a:solidFill>
                  <a:schemeClr val="accent6"/>
                </a:solidFill>
              </a:rPr>
              <a:t> </a:t>
            </a:r>
            <a:r>
              <a:rPr>
                <a:solidFill>
                  <a:schemeClr val="accent4"/>
                </a:solidFill>
              </a:rPr>
              <a:t>or</a:t>
            </a:r>
            <a:r>
              <a:t> </a:t>
            </a:r>
            <a:r>
              <a:rPr sz="15600">
                <a:solidFill>
                  <a:srgbClr val="FF4019"/>
                </a:solidFill>
                <a:latin typeface="Andale Mono"/>
                <a:ea typeface="Andale Mono"/>
                <a:cs typeface="Andale Mono"/>
                <a:sym typeface="Andale Mono"/>
              </a:rPr>
              <a:t>play?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25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dissolve" transition="out">
                                      <p:cBhvr>
                                        <p:cTn id="11" dur="4500" fill="hold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4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1" grpId="2"/>
      <p:bldP build="whole" bldLvl="1" animBg="1" rev="0" advAuto="0" spid="211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creen Shot 2021-12-02 at 1.56.16 PM.png" descr="Screen Shot 2021-12-02 at 1.56.16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374837" y="-4434160"/>
            <a:ext cx="34285769" cy="214286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3" grpId="1"/>
      <p:bldP build="whole" bldLvl="1" animBg="1" rev="0" advAuto="0" spid="213" grpId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https://www.readwritethink.org/classroom-resources/lesson-plans/fantastic-characters-analyzing-creating…"/>
          <p:cNvSpPr txBox="1"/>
          <p:nvPr/>
        </p:nvSpPr>
        <p:spPr>
          <a:xfrm>
            <a:off x="922306" y="1333346"/>
            <a:ext cx="23178422" cy="10502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lnSpc>
                <a:spcPct val="140000"/>
              </a:lnSpc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2" invalidUrl="" action="" tgtFrame="" tooltip="" history="1" highlightClick="0" endSnd="0"/>
              </a:rPr>
              <a:t>https://www.readwritethink.org/classroom-resources/lesson-plans/fantastic-characters-analyzing-creating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lnSpc>
                <a:spcPct val="140000"/>
              </a:lnSpc>
              <a:defRPr sz="2800"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hlinkClick r:id="rId3" invalidUrl="" action="" tgtFrame="" tooltip="" history="1" highlightClick="0" endSnd="0"/>
              </a:rPr>
              <a:t>https://creativeeducator.tech4learning.com/2013/lessons/My-Superhero</a:t>
            </a:r>
            <a:endParaRPr u="none">
              <a:solidFill>
                <a:srgbClr val="000000"/>
              </a:solidFill>
            </a:endParaRP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 </a:t>
            </a: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4" invalidUrl="" action="" tgtFrame="" tooltip="" history="1" highlightClick="0" endSnd="0"/>
              </a:rPr>
              <a:t>https://www.guinnessworldrecords.com/products/books/superlatives/superhero-timeline</a:t>
            </a: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5" invalidUrl="" action="" tgtFrame="" tooltip="" history="1" highlightClick="0" endSnd="0"/>
              </a:rPr>
              <a:t>https://www.marvelhq.com/create-your-own-super-hero</a:t>
            </a: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https://www.lessonplanet.com/free-resources/create-a-superhero-free-creative-writing-lesson-for-4th-5th-and-6th-grade-ee50b6cdfef7a6a0</a:t>
            </a: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7" invalidUrl="" action="" tgtFrame="" tooltip="" history="1" highlightClick="0" endSnd="0"/>
              </a:rPr>
              <a:t>http://www.clg-ferry-mantes.ac-versailles.fr/IMG/pdf/superheroes_characteristics_ressources_et_doc_de_travail.pdf</a:t>
            </a: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u="sng">
                <a:hlinkClick r:id="rId8" invalidUrl="" action="" tgtFrame="" tooltip="" history="1" highlightClick="0" endSnd="0"/>
              </a:rPr>
              <a:t>https://www.allenisd.org/cms/lib/TX01001197/Centricity/Domain/1278/super%20hero%20handout.pdf</a:t>
            </a: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algn="l" defTabSz="457200">
              <a:lnSpc>
                <a:spcPct val="140000"/>
              </a:lnSpc>
              <a:defRPr sz="2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https://ocdalecarnegie.com/7-characteristics-to-make-you-a-superhero/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5" grpId="2"/>
      <p:bldP build="whole" bldLvl="1" animBg="1" rev="0" advAuto="0" spid="21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E15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In the next hour, you will be able to:…"/>
          <p:cNvSpPr txBox="1"/>
          <p:nvPr/>
        </p:nvSpPr>
        <p:spPr>
          <a:xfrm>
            <a:off x="1024576" y="548617"/>
            <a:ext cx="22334848" cy="1503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lnSpc>
                <a:spcPct val="150000"/>
              </a:lnSpc>
              <a:defRPr sz="10200">
                <a:solidFill>
                  <a:srgbClr val="FF3503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In the next hour, you will be able to:</a:t>
            </a:r>
          </a:p>
          <a:p>
            <a:pPr marL="825500" indent="-825500" algn="l">
              <a:lnSpc>
                <a:spcPct val="150000"/>
              </a:lnSpc>
              <a:buSzPct val="123000"/>
              <a:buChar char="-"/>
              <a:defRPr sz="8300">
                <a:solidFill>
                  <a:srgbClr val="050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6500">
                <a:latin typeface="Futura"/>
                <a:ea typeface="Futura"/>
                <a:cs typeface="Futura"/>
                <a:sym typeface="Futura"/>
              </a:rPr>
              <a:t>explore familiar superheroes</a:t>
            </a:r>
            <a:endParaRPr sz="6500">
              <a:latin typeface="Futura"/>
              <a:ea typeface="Futura"/>
              <a:cs typeface="Futura"/>
              <a:sym typeface="Futura"/>
            </a:endParaRPr>
          </a:p>
          <a:p>
            <a:pPr marL="825500" indent="-825500" algn="l">
              <a:lnSpc>
                <a:spcPct val="150000"/>
              </a:lnSpc>
              <a:buSzPct val="123000"/>
              <a:buChar char="-"/>
              <a:defRPr sz="8300">
                <a:solidFill>
                  <a:srgbClr val="050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6500">
                <a:latin typeface="Futura"/>
                <a:ea typeface="Futura"/>
                <a:cs typeface="Futura"/>
                <a:sym typeface="Futura"/>
              </a:rPr>
              <a:t>recognize good (or bad) characteristics in superheroes</a:t>
            </a:r>
            <a:endParaRPr sz="6500">
              <a:latin typeface="Futura"/>
              <a:ea typeface="Futura"/>
              <a:cs typeface="Futura"/>
              <a:sym typeface="Futura"/>
            </a:endParaRPr>
          </a:p>
          <a:p>
            <a:pPr marL="825500" indent="-825500" algn="l">
              <a:lnSpc>
                <a:spcPct val="150000"/>
              </a:lnSpc>
              <a:buSzPct val="123000"/>
              <a:buChar char="-"/>
              <a:defRPr sz="8300">
                <a:solidFill>
                  <a:srgbClr val="050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rPr sz="6500">
                <a:latin typeface="Futura"/>
                <a:ea typeface="Futura"/>
                <a:cs typeface="Futura"/>
                <a:sym typeface="Futura"/>
              </a:rPr>
              <a:t>develop your own superhero</a:t>
            </a:r>
          </a:p>
          <a:p>
            <a:pPr algn="l">
              <a:lnSpc>
                <a:spcPct val="120000"/>
              </a:lnSpc>
              <a:defRPr sz="8300">
                <a:solidFill>
                  <a:srgbClr val="050FFF"/>
                </a:solidFill>
                <a:latin typeface="Futura Bold"/>
                <a:ea typeface="Futura Bold"/>
                <a:cs typeface="Futura Bold"/>
                <a:sym typeface="Futura Bold"/>
              </a:defRPr>
            </a:pPr>
            <a:r>
              <a:t>-  </a:t>
            </a:r>
            <a:r>
              <a:rPr sz="6500">
                <a:latin typeface="Futura"/>
                <a:ea typeface="Futura"/>
                <a:cs typeface="Futura"/>
                <a:sym typeface="Futura"/>
              </a:rPr>
              <a:t>present your superhero to your class</a:t>
            </a:r>
          </a:p>
          <a:p>
            <a:pPr algn="l">
              <a:lnSpc>
                <a:spcPct val="120000"/>
              </a:lnSpc>
              <a:defRPr sz="10200">
                <a:solidFill>
                  <a:srgbClr val="FF38D1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20000"/>
              </a:lnSpc>
              <a:defRPr sz="10200">
                <a:solidFill>
                  <a:srgbClr val="FF38D1"/>
                </a:solidFill>
                <a:latin typeface="Futura"/>
                <a:ea typeface="Futura"/>
                <a:cs typeface="Futura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  <p:bldP build="whole" bldLvl="1" animBg="1" rev="0" advAuto="0" spid="157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Screen Shot 2021-12-02 at 1.51.39 PM.png" descr="Screen Shot 2021-12-02 at 1.51.39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434256" y="-4113854"/>
            <a:ext cx="34386848" cy="214917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9" grpId="2"/>
      <p:bldP build="whole" bldLvl="1" animBg="1" rev="0" advAuto="0" spid="15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FF685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ick one ‘superhero body’ template…"/>
          <p:cNvSpPr txBox="1"/>
          <p:nvPr/>
        </p:nvSpPr>
        <p:spPr>
          <a:xfrm>
            <a:off x="1816678" y="-2343489"/>
            <a:ext cx="16227513" cy="16605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3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 algn="l">
              <a:lnSpc>
                <a:spcPct val="13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pick one ‘superhero body’ template</a:t>
            </a:r>
          </a:p>
          <a:p>
            <a:pPr algn="l">
              <a:lnSpc>
                <a:spcPct val="13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notebook</a:t>
            </a:r>
          </a:p>
          <a:p>
            <a:pPr algn="l">
              <a:lnSpc>
                <a:spcPct val="13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one sheet from your drawing pad</a:t>
            </a:r>
          </a:p>
          <a:p>
            <a:pPr algn="l">
              <a:lnSpc>
                <a:spcPct val="13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eraser</a:t>
            </a:r>
          </a:p>
          <a:p>
            <a:pPr algn="l">
              <a:lnSpc>
                <a:spcPct val="13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glue stick</a:t>
            </a:r>
          </a:p>
          <a:p>
            <a:pPr algn="l">
              <a:lnSpc>
                <a:spcPct val="13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pencil, markers</a:t>
            </a:r>
          </a:p>
          <a:p>
            <a:pPr algn="l">
              <a:lnSpc>
                <a:spcPct val="130000"/>
              </a:lnSpc>
              <a:defRPr sz="7800">
                <a:solidFill>
                  <a:srgbClr val="000000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scissors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1" grpId="2"/>
      <p:bldP build="whole" bldLvl="1" animBg="1" rev="0" advAuto="0" spid="161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Screen Shot 2021-12-02 at 1.52.45 PM.png" descr="Screen Shot 2021-12-02 at 1.52.45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3513455" y="-4350060"/>
            <a:ext cx="34831202" cy="217695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3" grpId="1"/>
      <p:bldP build="whole" bldLvl="1" animBg="1" rev="0" advAuto="0" spid="16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uperhero…"/>
          <p:cNvSpPr txBox="1"/>
          <p:nvPr/>
        </p:nvSpPr>
        <p:spPr>
          <a:xfrm>
            <a:off x="7690402" y="1805564"/>
            <a:ext cx="9040367" cy="95980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90000"/>
              </a:lnSpc>
              <a:defRPr sz="8800">
                <a:solidFill>
                  <a:srgbClr val="FFEC67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superhero</a:t>
            </a:r>
          </a:p>
          <a:p>
            <a:pPr>
              <a:lnSpc>
                <a:spcPct val="90000"/>
              </a:lnSpc>
              <a:defRPr sz="8800">
                <a:solidFill>
                  <a:srgbClr val="FFEC67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90000"/>
              </a:lnSpc>
              <a:defRPr sz="8800">
                <a:solidFill>
                  <a:srgbClr val="FFEC67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characteristic</a:t>
            </a:r>
          </a:p>
          <a:p>
            <a:pPr>
              <a:lnSpc>
                <a:spcPct val="90000"/>
              </a:lnSpc>
              <a:defRPr sz="8800">
                <a:solidFill>
                  <a:srgbClr val="FFEC67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90000"/>
              </a:lnSpc>
              <a:defRPr sz="8800">
                <a:solidFill>
                  <a:srgbClr val="FFEC67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origin</a:t>
            </a:r>
          </a:p>
          <a:p>
            <a:pPr>
              <a:lnSpc>
                <a:spcPct val="90000"/>
              </a:lnSpc>
              <a:defRPr sz="8800">
                <a:solidFill>
                  <a:srgbClr val="FFEC67"/>
                </a:solidFill>
                <a:latin typeface="Futura"/>
                <a:ea typeface="Futura"/>
                <a:cs typeface="Futura"/>
                <a:sym typeface="Futura"/>
              </a:defRPr>
            </a:pPr>
          </a:p>
          <a:p>
            <a:pPr>
              <a:lnSpc>
                <a:spcPct val="90000"/>
              </a:lnSpc>
              <a:defRPr sz="8800">
                <a:solidFill>
                  <a:srgbClr val="FFEC67"/>
                </a:solidFill>
                <a:latin typeface="Futura"/>
                <a:ea typeface="Futura"/>
                <a:cs typeface="Futura"/>
                <a:sym typeface="Futura"/>
              </a:defRPr>
            </a:pPr>
            <a:r>
              <a:t>admirable quality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5" grpId="1"/>
      <p:bldP build="whole" bldLvl="1" animBg="1" rev="0" advAuto="0" spid="165" grpId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Screen Shot 2022-05-15 at 5.39.40 PM.png" descr="Screen Shot 2022-05-15 at 5.39.40 PM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621049" y="-6198269"/>
            <a:ext cx="40715984" cy="254474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xit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animEffect filter="fade" transition="out">
                                      <p:cBhvr>
                                        <p:cTn id="11" dur="1000" fill="hold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7" grpId="1"/>
      <p:bldP build="whole" bldLvl="1" animBg="1" rev="0" advAuto="0" spid="167" grpId="2"/>
    </p:bldLst>
  </p:timing>
</p:sld>
</file>

<file path=ppt/theme/_rels/theme1.xml.rels><?xml version="1.0" encoding="UTF-8"?>
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?>
<Relationships xmlns="http://schemas.openxmlformats.org/package/2006/relationships"><Relationship Id="rId1" Type="http://schemas.openxmlformats.org/officeDocument/2006/relationships/image" Target="../media/image2.png"/></Relationships>
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blipFill rotWithShape="1">
              <a:blip r:embed="rId1"/>
              <a:srcRect l="0" t="0" r="0" b="0"/>
              <a:tile tx="0" ty="0" sx="100000" sy="100000" flip="none" algn="tl"/>
            </a:blip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0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