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1-12-02 at 1.41.23 PM.png" descr="Screen Shot 2021-12-02 at 1.41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7253" y="-4169673"/>
            <a:ext cx="34497195" cy="21560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2"/>
      <p:bldP build="whole" bldLvl="1" animBg="1" rev="0" advAuto="0" spid="15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ake your notebook, a pencil and your chair and face the back                                                 of the room - facing away from the screen…"/>
          <p:cNvSpPr txBox="1"/>
          <p:nvPr/>
        </p:nvSpPr>
        <p:spPr>
          <a:xfrm>
            <a:off x="764752" y="959023"/>
            <a:ext cx="24434801" cy="11797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555625" indent="-555625" algn="l">
              <a:lnSpc>
                <a:spcPct val="180000"/>
              </a:lnSpc>
              <a:buSzPct val="100000"/>
              <a:buAutoNum type="arabicPeriod" startAt="1"/>
              <a:defRPr sz="5600">
                <a:solidFill>
                  <a:srgbClr val="FFFFFF"/>
                </a:solidFill>
              </a:defRPr>
            </a:pPr>
            <a:r>
              <a:t> take your notebook, a pencil and your chair and face the back                                                 of the room - facing </a:t>
            </a:r>
            <a:r>
              <a:rPr b="1">
                <a:solidFill>
                  <a:schemeClr val="accent4"/>
                </a:solidFill>
              </a:rPr>
              <a:t>away</a:t>
            </a:r>
            <a:r>
              <a:rPr>
                <a:solidFill>
                  <a:schemeClr val="accent4"/>
                </a:solidFill>
              </a:rPr>
              <a:t> </a:t>
            </a:r>
            <a:r>
              <a:t>from the screen  </a:t>
            </a:r>
          </a:p>
          <a:p>
            <a:pPr algn="l">
              <a:lnSpc>
                <a:spcPct val="180000"/>
              </a:lnSpc>
              <a:defRPr sz="5600">
                <a:solidFill>
                  <a:srgbClr val="FFFFFF"/>
                </a:solidFill>
              </a:defRPr>
            </a:pPr>
          </a:p>
          <a:p>
            <a:pPr marL="555625" indent="-555625" algn="l">
              <a:lnSpc>
                <a:spcPct val="180000"/>
              </a:lnSpc>
              <a:buSzPct val="100000"/>
              <a:buAutoNum type="arabicPeriod" startAt="2"/>
              <a:defRPr sz="5600">
                <a:solidFill>
                  <a:srgbClr val="FFFFFF"/>
                </a:solidFill>
              </a:defRPr>
            </a:pPr>
            <a:r>
              <a:t> listen to the directions</a:t>
            </a:r>
          </a:p>
          <a:p>
            <a:pPr algn="l">
              <a:lnSpc>
                <a:spcPct val="180000"/>
              </a:lnSpc>
              <a:defRPr sz="5600">
                <a:solidFill>
                  <a:srgbClr val="FFFFFF"/>
                </a:solidFill>
              </a:defRPr>
            </a:pPr>
            <a:r>
              <a:t>  </a:t>
            </a:r>
          </a:p>
          <a:p>
            <a:pPr algn="l">
              <a:lnSpc>
                <a:spcPct val="180000"/>
              </a:lnSpc>
              <a:defRPr sz="5600">
                <a:solidFill>
                  <a:srgbClr val="FFFFFF"/>
                </a:solidFill>
              </a:defRPr>
            </a:pPr>
          </a:p>
          <a:p>
            <a:pPr algn="l">
              <a:lnSpc>
                <a:spcPct val="180000"/>
              </a:lnSpc>
              <a:defRPr sz="5600">
                <a:solidFill>
                  <a:srgbClr val="FFFFFF"/>
                </a:solidFill>
              </a:defRPr>
            </a:pPr>
            <a:r>
              <a:t>                                  </a:t>
            </a:r>
          </a:p>
          <a:p>
            <a:pPr algn="l">
              <a:lnSpc>
                <a:spcPct val="180000"/>
              </a:lnSpc>
              <a:defRPr sz="5600">
                <a:solidFill>
                  <a:srgbClr val="FFFFFF"/>
                </a:solidFill>
              </a:defRPr>
            </a:pPr>
            <a:r>
              <a:t>                                                               we’ll have </a:t>
            </a:r>
            <a:r>
              <a:rPr b="1" sz="6900">
                <a:solidFill>
                  <a:schemeClr val="accent6"/>
                </a:solidFill>
              </a:rPr>
              <a:t>5 </a:t>
            </a:r>
            <a:r>
              <a:t>minutes for this…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  <p:bldP build="whole" bldLvl="1" animBg="1" rev="0" advAuto="0" spid="16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2880df2f9431ee22a241d7645a2efec1.jpg" descr="2880df2f9431ee22a241d7645a2efec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29834" y="0"/>
            <a:ext cx="942975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1"/>
      <p:bldP build="whole" bldLvl="1" animBg="1" rev="0" advAuto="0" spid="171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creen Shot 2021-12-02 at 1.54.15 PM.png" descr="Screen Shot 2021-12-02 at 1.54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6006" y="-4184061"/>
            <a:ext cx="34172402" cy="2135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1"/>
      <p:bldP build="whole" bldLvl="1" animBg="1" rev="0" advAuto="0" spid="17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he purpose of this challenge is –…"/>
          <p:cNvSpPr txBox="1"/>
          <p:nvPr/>
        </p:nvSpPr>
        <p:spPr>
          <a:xfrm>
            <a:off x="1259693" y="851552"/>
            <a:ext cx="24434801" cy="124544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7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purpose of this challenge is – </a:t>
            </a:r>
          </a:p>
          <a:p>
            <a:pPr algn="l" defTabSz="457200">
              <a:lnSpc>
                <a:spcPct val="120000"/>
              </a:lnSpc>
              <a:defRPr b="1" sz="12800">
                <a:solidFill>
                  <a:schemeClr val="accent6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EFFECTIVE COMMUNICATION.</a:t>
            </a:r>
          </a:p>
          <a:p>
            <a:pPr algn="l" defTabSz="457200">
              <a:defRPr sz="4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20000"/>
              </a:lnSpc>
              <a:defRPr sz="5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When you do this activity, one partner is going to draw                                        a sketch of a painting that only the other partner can see.</a:t>
            </a:r>
          </a:p>
          <a:p>
            <a:pPr algn="l" defTabSz="457200">
              <a:lnSpc>
                <a:spcPct val="120000"/>
              </a:lnSpc>
              <a:defRPr sz="5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20000"/>
              </a:lnSpc>
              <a:defRPr sz="5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OK - let’s divide into pairs.</a:t>
            </a:r>
          </a:p>
          <a:p>
            <a:pPr algn="l" defTabSz="457200">
              <a:lnSpc>
                <a:spcPct val="120000"/>
              </a:lnSpc>
              <a:defRPr sz="5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One student will be the ‘describer’.</a:t>
            </a:r>
          </a:p>
          <a:p>
            <a:pPr algn="l" defTabSz="457200">
              <a:lnSpc>
                <a:spcPct val="120000"/>
              </a:lnSpc>
              <a:defRPr sz="5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The other partner will be the ‘drawer’.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1"/>
      <p:bldP build="whole" bldLvl="1" animBg="1" rev="0" advAuto="0" spid="17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Describers:…"/>
          <p:cNvSpPr txBox="1"/>
          <p:nvPr/>
        </p:nvSpPr>
        <p:spPr>
          <a:xfrm>
            <a:off x="1708328" y="1162501"/>
            <a:ext cx="24434801" cy="11390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b="1" sz="13800">
                <a:solidFill>
                  <a:schemeClr val="accent1">
                    <a:lumOff val="16847"/>
                  </a:schemeClr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Describers:</a:t>
            </a:r>
          </a:p>
          <a:p>
            <a:pPr marL="711200" indent="-711200" algn="l" defTabSz="457200">
              <a:lnSpc>
                <a:spcPct val="140000"/>
              </a:lnSpc>
              <a:buSzPct val="123000"/>
              <a:buChar char="•"/>
              <a:defRPr sz="5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Describers may only communicate using their words.</a:t>
            </a:r>
          </a:p>
          <a:p>
            <a:pPr marL="711200" indent="-711200" algn="l" defTabSz="457200">
              <a:lnSpc>
                <a:spcPct val="140000"/>
              </a:lnSpc>
              <a:buSzPct val="123000"/>
              <a:buChar char="•"/>
              <a:defRPr sz="5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Describers may only ‘describe’ the painting –                                                you are not allowed to turn around to look                                                        at your partners’ drawing.</a:t>
            </a:r>
          </a:p>
          <a:p>
            <a:pPr marL="711200" indent="-711200" algn="l" defTabSz="457200">
              <a:lnSpc>
                <a:spcPct val="140000"/>
              </a:lnSpc>
              <a:buSzPct val="123000"/>
              <a:buChar char="•"/>
              <a:defRPr sz="5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Keep your voice at a low level so that the other drawers                                       can hear their partner’s descriptions/directions.  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1"/>
      <p:bldP build="whole" bldLvl="1" animBg="1" rev="0" advAuto="0" spid="177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Drawers:…"/>
          <p:cNvSpPr txBox="1"/>
          <p:nvPr/>
        </p:nvSpPr>
        <p:spPr>
          <a:xfrm>
            <a:off x="1801354" y="-285328"/>
            <a:ext cx="24434801" cy="154641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20000"/>
              </a:lnSpc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20000"/>
              </a:lnSpc>
              <a:defRPr b="1" sz="13800"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Drawers:</a:t>
            </a:r>
          </a:p>
          <a:p>
            <a:pPr marL="736600" indent="-736600" algn="l" defTabSz="457200">
              <a:lnSpc>
                <a:spcPct val="140000"/>
              </a:lnSpc>
              <a:buSzPct val="123000"/>
              <a:buChar char="•"/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Your only drawing tool is a pencil.</a:t>
            </a:r>
          </a:p>
          <a:p>
            <a:pPr marL="736600" indent="-736600" algn="l" defTabSz="457200">
              <a:lnSpc>
                <a:spcPct val="140000"/>
              </a:lnSpc>
              <a:buSzPct val="123000"/>
              <a:buChar char="•"/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Drawers are not allowed to look at the paintings –                                         but you may ask as many questions as you want.</a:t>
            </a:r>
          </a:p>
          <a:p>
            <a:pPr algn="l" defTabSz="457200">
              <a:lnSpc>
                <a:spcPct val="140000"/>
              </a:lnSpc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40000"/>
              </a:lnSpc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736600" indent="-736600" algn="l" defTabSz="457200">
              <a:lnSpc>
                <a:spcPct val="140000"/>
              </a:lnSpc>
              <a:buSzPct val="123000"/>
              <a:buChar char="•"/>
              <a:defRPr sz="5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Partners will have a chance to switch roles                                             after the first round.</a:t>
            </a:r>
          </a:p>
          <a:p>
            <a:pPr algn="l" defTabSz="457200">
              <a:lnSpc>
                <a:spcPct val="120000"/>
              </a:lnSpc>
              <a:defRPr sz="3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20000"/>
              </a:lnSpc>
              <a:defRPr sz="38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20000"/>
              </a:lnSpc>
              <a:defRPr sz="20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1"/>
      <p:bldP build="whole" bldLvl="1" animBg="1" rev="0" advAuto="0" spid="179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You’ll have  5 minutes  for this activity.…"/>
          <p:cNvSpPr txBox="1"/>
          <p:nvPr/>
        </p:nvSpPr>
        <p:spPr>
          <a:xfrm>
            <a:off x="-25400" y="2989451"/>
            <a:ext cx="24434801" cy="104522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60000"/>
              </a:lnSpc>
              <a:defRPr sz="5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You’ll have  </a:t>
            </a:r>
            <a:r>
              <a:rPr sz="8400">
                <a:solidFill>
                  <a:srgbClr val="FF240D"/>
                </a:solidFill>
                <a:latin typeface="Futura Bold"/>
                <a:ea typeface="Futura Bold"/>
                <a:cs typeface="Futura Bold"/>
                <a:sym typeface="Futura Bold"/>
              </a:rPr>
              <a:t>5 minutes</a:t>
            </a:r>
            <a:r>
              <a:rPr sz="8400">
                <a:latin typeface="Futura Bold"/>
                <a:ea typeface="Futura Bold"/>
                <a:cs typeface="Futura Bold"/>
                <a:sym typeface="Futura Bold"/>
              </a:rPr>
              <a:t>  </a:t>
            </a:r>
            <a:r>
              <a:t>for this activity.</a:t>
            </a:r>
          </a:p>
          <a:p>
            <a:pPr defTabSz="457200">
              <a:lnSpc>
                <a:spcPct val="160000"/>
              </a:lnSpc>
              <a:defRPr sz="5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defTabSz="457200">
              <a:lnSpc>
                <a:spcPct val="200000"/>
              </a:lnSpc>
              <a:defRPr sz="5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After the 5 minutes are up, the ‘drawers’ should turn around                                                                             and compare their sketch to the original painting.</a:t>
            </a:r>
          </a:p>
          <a:p>
            <a:pPr defTabSz="457200">
              <a:lnSpc>
                <a:spcPct val="200000"/>
              </a:lnSpc>
              <a:defRPr sz="56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2"/>
      <p:bldP build="whole" bldLvl="1" animBg="1" rev="0" advAuto="0" spid="181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sIOi1KBJxZkjRB9sjHtL4TnEFYctCnR4Xid4P2Gz9M.jpg.jpeg" descr="SsIOi1KBJxZkjRB9sjHtL4TnEFYctCnR4Xid4P2Gz9M.jpg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0294" y="-1"/>
            <a:ext cx="17472612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1"/>
      <p:bldP build="whole" bldLvl="1" animBg="1" rev="0" advAuto="0" spid="183" grpId="2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For the ‘describers’:…"/>
          <p:cNvSpPr txBox="1"/>
          <p:nvPr/>
        </p:nvSpPr>
        <p:spPr>
          <a:xfrm>
            <a:off x="1830162" y="1257694"/>
            <a:ext cx="24434801" cy="121521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ct val="150000"/>
              </a:lnSpc>
              <a:defRPr sz="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For the </a:t>
            </a:r>
            <a:r>
              <a:rPr>
                <a:solidFill>
                  <a:schemeClr val="accent1">
                    <a:lumOff val="16847"/>
                  </a:schemeClr>
                </a:solidFill>
                <a:latin typeface="Futura Bold"/>
                <a:ea typeface="Futura Bold"/>
                <a:cs typeface="Futura Bold"/>
                <a:sym typeface="Futura Bold"/>
              </a:rPr>
              <a:t>‘describers’: </a:t>
            </a:r>
          </a:p>
          <a:p>
            <a:pPr algn="l" defTabSz="457200">
              <a:lnSpc>
                <a:spcPct val="150000"/>
              </a:lnSpc>
              <a:defRPr sz="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what worked well in the first round, and what could you do better                                          in the next round?</a:t>
            </a:r>
          </a:p>
          <a:p>
            <a:pPr algn="l" defTabSz="457200">
              <a:lnSpc>
                <a:spcPct val="150000"/>
              </a:lnSpc>
              <a:defRPr sz="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50000"/>
              </a:lnSpc>
              <a:defRPr sz="50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latin typeface="Futura"/>
                <a:ea typeface="Futura"/>
                <a:cs typeface="Futura"/>
                <a:sym typeface="Futura"/>
              </a:rPr>
              <a:t>For the</a:t>
            </a:r>
            <a:r>
              <a:t> </a:t>
            </a:r>
            <a:r>
              <a:rPr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</a:rPr>
              <a:t>‘drawers’:</a:t>
            </a:r>
          </a:p>
          <a:p>
            <a:pPr algn="l" defTabSz="457200">
              <a:lnSpc>
                <a:spcPct val="150000"/>
              </a:lnSpc>
              <a:defRPr sz="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what worked well in the first round, and what could you do better                                     in the next round?</a:t>
            </a:r>
          </a:p>
          <a:p>
            <a:pPr algn="l" defTabSz="457200">
              <a:lnSpc>
                <a:spcPct val="150000"/>
              </a:lnSpc>
              <a:defRPr sz="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 defTabSz="457200">
              <a:lnSpc>
                <a:spcPct val="150000"/>
              </a:lnSpc>
              <a:defRPr sz="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Now – let’s switch roles and do this again…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  <p:bldP build="whole" bldLvl="1" animBg="1" rev="0" advAuto="0" spid="185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481497.jpg" descr="48149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1369" y="-57433"/>
            <a:ext cx="16901262" cy="138308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" grpId="2"/>
      <p:bldP build="whole" bldLvl="1" animBg="1" rev="0" advAuto="0" spid="18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ll  Me…"/>
          <p:cNvSpPr txBox="1"/>
          <p:nvPr/>
        </p:nvSpPr>
        <p:spPr>
          <a:xfrm>
            <a:off x="5311424" y="417807"/>
            <a:ext cx="13761152" cy="123520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80000"/>
              </a:lnSpc>
              <a:defRPr sz="30300"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pPr>
            <a:r>
              <a:rPr>
                <a:solidFill>
                  <a:schemeClr val="accent2"/>
                </a:solidFill>
              </a:rPr>
              <a:t>Tell </a:t>
            </a:r>
            <a:r>
              <a:t> </a:t>
            </a:r>
            <a:r>
              <a:rPr>
                <a:solidFill>
                  <a:schemeClr val="accent5"/>
                </a:solidFill>
              </a:rPr>
              <a:t>Me  </a:t>
            </a:r>
          </a:p>
          <a:p>
            <a:pPr>
              <a:lnSpc>
                <a:spcPct val="80000"/>
              </a:lnSpc>
              <a:defRPr sz="30300"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pPr>
            <a:r>
              <a:rPr>
                <a:solidFill>
                  <a:schemeClr val="accent4"/>
                </a:solidFill>
              </a:rPr>
              <a:t>A </a:t>
            </a:r>
            <a:r>
              <a:t> </a:t>
            </a:r>
          </a:p>
          <a:p>
            <a:pPr>
              <a:lnSpc>
                <a:spcPct val="80000"/>
              </a:lnSpc>
              <a:defRPr sz="30300">
                <a:solidFill>
                  <a:srgbClr val="B769EE"/>
                </a:solidFill>
                <a:latin typeface="Brush Script MT Italic"/>
                <a:ea typeface="Brush Script MT Italic"/>
                <a:cs typeface="Brush Script MT Italic"/>
                <a:sym typeface="Brush Script MT Italic"/>
              </a:defRPr>
            </a:pPr>
            <a:r>
              <a:t>Painting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2500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2"/>
      <p:bldP build="whole" bldLvl="1" animBg="1" rev="0" advAuto="0" spid="15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What was challenging…"/>
          <p:cNvSpPr txBox="1"/>
          <p:nvPr/>
        </p:nvSpPr>
        <p:spPr>
          <a:xfrm>
            <a:off x="3542879" y="3991655"/>
            <a:ext cx="16954806" cy="7405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457200">
              <a:lnSpc>
                <a:spcPct val="140000"/>
              </a:lnSpc>
              <a:defRPr sz="10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chemeClr val="accent1">
                    <a:lumOff val="16847"/>
                  </a:schemeClr>
                </a:solidFill>
              </a:rPr>
              <a:t>What</a:t>
            </a:r>
            <a:r>
              <a:t> </a:t>
            </a:r>
            <a:r>
              <a:rPr>
                <a:solidFill>
                  <a:schemeClr val="accent2">
                    <a:hueOff val="-85258"/>
                    <a:satOff val="14347"/>
                    <a:lumOff val="22373"/>
                  </a:schemeClr>
                </a:solidFill>
              </a:rPr>
              <a:t>was</a:t>
            </a:r>
            <a:r>
              <a:t> </a:t>
            </a:r>
            <a:r>
              <a:rPr>
                <a:solidFill>
                  <a:schemeClr val="accent3">
                    <a:hueOff val="-274225"/>
                    <a:satOff val="26768"/>
                    <a:lumOff val="11368"/>
                  </a:schemeClr>
                </a:solidFill>
              </a:rPr>
              <a:t>challenging</a:t>
            </a:r>
            <a:r>
              <a:t> </a:t>
            </a:r>
          </a:p>
          <a:p>
            <a:pPr defTabSz="457200">
              <a:lnSpc>
                <a:spcPct val="140000"/>
              </a:lnSpc>
              <a:defRPr sz="10800">
                <a:solidFill>
                  <a:srgbClr val="FFF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>
                <a:solidFill>
                  <a:schemeClr val="accent4">
                    <a:hueOff val="348544"/>
                    <a:lumOff val="7139"/>
                  </a:schemeClr>
                </a:solidFill>
              </a:rPr>
              <a:t>about </a:t>
            </a:r>
            <a:r>
              <a:rPr sz="12800">
                <a:solidFill>
                  <a:schemeClr val="accent5"/>
                </a:solidFill>
              </a:rPr>
              <a:t>this</a:t>
            </a:r>
            <a:r>
              <a:rPr>
                <a:solidFill>
                  <a:schemeClr val="accent5">
                    <a:hueOff val="-152895"/>
                    <a:lumOff val="12368"/>
                  </a:schemeClr>
                </a:solidFill>
              </a:rPr>
              <a:t> </a:t>
            </a:r>
            <a:r>
              <a:rPr>
                <a:solidFill>
                  <a:schemeClr val="accent6"/>
                </a:solidFill>
              </a:rPr>
              <a:t>activity</a:t>
            </a:r>
            <a:r>
              <a:rPr>
                <a:solidFill>
                  <a:srgbClr val="CA76FF"/>
                </a:solidFill>
              </a:rPr>
              <a:t>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3000" fill="hold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1"/>
      <p:bldP build="whole" bldLvl="1" animBg="1" rev="0" advAuto="0" spid="189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Claude-Monet-The-Japanese-Footbridge-1899-Painting-onarto copy.jpg" descr="Claude-Monet-The-Japanese-Footbridge-1899-Painting-onarto copy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96157" y="-67525"/>
            <a:ext cx="17217086" cy="138510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1"/>
      <p:bldP build="whole" bldLvl="1" animBg="1" rev="0" advAuto="0" spid="191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1280px-van-gogh-starry-night-google-art-project-1_orig.jpg" descr="1280px-van-gogh-starry-night-google-art-project-1_orig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508375" y="0"/>
            <a:ext cx="17316450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3" grpId="1"/>
      <p:bldP build="whole" bldLvl="1" animBg="1" rev="0" advAuto="0" spid="193" grpId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FFD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e26138034b80bc659c96068631899aa2.jpg" descr="e26138034b80bc659c96068631899aa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8799" y="-867165"/>
            <a:ext cx="19761002" cy="15800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2"/>
      <p:bldP build="whole" bldLvl="1" animBg="1" rev="0" advAuto="0" spid="19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Screen Shot 2021-12-02 at 1.55.14 PM.png" descr="Screen Shot 2021-12-02 at 1.55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10340" y="-4262472"/>
            <a:ext cx="34421875" cy="21513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2"/>
      <p:bldP build="whole" bldLvl="1" animBg="1" rev="0" advAuto="0" spid="19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what one thing…"/>
          <p:cNvSpPr txBox="1"/>
          <p:nvPr/>
        </p:nvSpPr>
        <p:spPr>
          <a:xfrm>
            <a:off x="1266120" y="336549"/>
            <a:ext cx="19265431" cy="1271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what </a:t>
            </a:r>
            <a:r>
              <a:rPr sz="16400">
                <a:solidFill>
                  <a:schemeClr val="accent5"/>
                </a:solidFill>
                <a:latin typeface="Marker Felt"/>
                <a:ea typeface="Marker Felt"/>
                <a:cs typeface="Marker Felt"/>
                <a:sym typeface="Marker Felt"/>
              </a:rPr>
              <a:t>one thing</a:t>
            </a:r>
            <a:endParaRPr sz="16400">
              <a:solidFill>
                <a:schemeClr val="accent3">
                  <a:hueOff val="-274225"/>
                  <a:satOff val="26768"/>
                  <a:lumOff val="11368"/>
                </a:schemeClr>
              </a:solidFill>
            </a:endParaRP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did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 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learn 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today…</a:t>
            </a:r>
            <a:r>
              <a:rPr b="1" sz="17200">
                <a:solidFill>
                  <a:srgbClr val="D25DFF"/>
                </a:solidFill>
                <a:latin typeface="Marker Felt"/>
                <a:ea typeface="Marker Felt"/>
                <a:cs typeface="Marker Felt"/>
                <a:sym typeface="Marker Felt"/>
              </a:rPr>
              <a:t>pass</a:t>
            </a:r>
            <a:r>
              <a:rPr>
                <a:solidFill>
                  <a:schemeClr val="accent6"/>
                </a:solidFill>
              </a:rPr>
              <a:t> </a:t>
            </a:r>
            <a:r>
              <a:rPr>
                <a:solidFill>
                  <a:schemeClr val="accent4"/>
                </a:solidFill>
              </a:rPr>
              <a:t>or</a:t>
            </a:r>
            <a:r>
              <a:t> </a:t>
            </a:r>
            <a:r>
              <a:rPr b="1" sz="17200">
                <a:solidFill>
                  <a:schemeClr val="accent2"/>
                </a:solidFill>
                <a:latin typeface="Marker Felt"/>
                <a:ea typeface="Marker Felt"/>
                <a:cs typeface="Marker Felt"/>
                <a:sym typeface="Marker Felt"/>
              </a:rPr>
              <a:t>play?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25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45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1"/>
      <p:bldP build="whole" bldLvl="1" animBg="1" rev="0" advAuto="0" spid="199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creen Shot 2021-12-02 at 1.56.16 PM.png" descr="Screen Shot 2021-12-02 at 1.56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74837" y="-4434160"/>
            <a:ext cx="34285769" cy="21428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1" grpId="2"/>
      <p:bldP build="whole" bldLvl="1" animBg="1" rev="0" advAuto="0" spid="201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https://www.philamuseum.org/doc_downloads/education/lessonPlans/13076_EDU_Lesson-Plan_SEPT-2019_082019.pdf"/>
          <p:cNvSpPr txBox="1"/>
          <p:nvPr/>
        </p:nvSpPr>
        <p:spPr>
          <a:xfrm>
            <a:off x="692082" y="1378959"/>
            <a:ext cx="22105011" cy="5728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pPr/>
            <a:r>
              <a:t>https://www.philamuseum.org/doc_downloads/education/lessonPlans/13076_EDU_Lesson-Plan_SEPT-2019_082019.pdf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1"/>
      <p:bldP build="whole" bldLvl="1" animBg="1" rev="0" advAuto="0" spid="203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1-12-02 at 1.44.55 PM.png" descr="Screen Shot 2021-12-02 at 1.44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7275" y="-4007990"/>
            <a:ext cx="34203746" cy="21377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1"/>
      <p:bldP build="whole" bldLvl="1" animBg="1" rev="0" advAuto="0" spid="155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creen Shot 2022-03-19 at 11.39.34 AM.png" descr="Screen Shot 2022-03-19 at 11.39.34 A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532467" y="-4698904"/>
            <a:ext cx="36982091" cy="231138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  <p:bldP build="whole" bldLvl="1" animBg="1" rev="0" advAuto="0" spid="15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21-12-02 at 1.51.39 PM.png" descr="Screen Shot 2021-12-02 at 1.51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34256" y="-4113854"/>
            <a:ext cx="34386848" cy="2149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2"/>
      <p:bldP build="whole" bldLvl="1" animBg="1" rev="0" advAuto="0" spid="15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583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your journal / notebook…"/>
          <p:cNvSpPr txBox="1"/>
          <p:nvPr/>
        </p:nvSpPr>
        <p:spPr>
          <a:xfrm>
            <a:off x="4932578" y="2185269"/>
            <a:ext cx="14518844" cy="85547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70000"/>
              </a:lnSpc>
              <a:defRPr sz="11800">
                <a:solidFill>
                  <a:srgbClr val="FFFFFF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your journal / notebook</a:t>
            </a:r>
          </a:p>
          <a:p>
            <a:pPr>
              <a:lnSpc>
                <a:spcPct val="70000"/>
              </a:lnSpc>
              <a:defRPr sz="11800">
                <a:solidFill>
                  <a:srgbClr val="FFFFFF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</a:p>
          <a:p>
            <a:pPr>
              <a:lnSpc>
                <a:spcPct val="70000"/>
              </a:lnSpc>
              <a:defRPr sz="11800">
                <a:solidFill>
                  <a:schemeClr val="accent4">
                    <a:hueOff val="348544"/>
                    <a:lumOff val="7139"/>
                  </a:schemeClr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</a:p>
          <a:p>
            <a:pPr>
              <a:defRPr sz="11800">
                <a:solidFill>
                  <a:srgbClr val="FFFFFF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pencil</a:t>
            </a:r>
          </a:p>
          <a:p>
            <a:pPr>
              <a:lnSpc>
                <a:spcPct val="110000"/>
              </a:lnSpc>
              <a:defRPr sz="11800">
                <a:solidFill>
                  <a:srgbClr val="FFFFFF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</a:p>
          <a:p>
            <a:pPr>
              <a:lnSpc>
                <a:spcPct val="110000"/>
              </a:lnSpc>
              <a:defRPr sz="11800">
                <a:solidFill>
                  <a:srgbClr val="FFFFFF"/>
                </a:solidFill>
                <a:latin typeface="Marker Felt"/>
                <a:ea typeface="Marker Felt"/>
                <a:cs typeface="Marker Felt"/>
                <a:sym typeface="Marker Felt"/>
              </a:defRPr>
            </a:pPr>
            <a:r>
              <a:t>eraser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1"/>
      <p:bldP build="whole" bldLvl="1" animBg="1" rev="0" advAuto="0" spid="161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21-12-02 at 1.52.45 PM.png" descr="Screen Shot 2021-12-02 at 1.52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13455" y="-4350060"/>
            <a:ext cx="34831202" cy="21769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  <p:bldP build="whole" bldLvl="1" animBg="1" rev="0" advAuto="0" spid="16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top…"/>
          <p:cNvSpPr txBox="1"/>
          <p:nvPr/>
        </p:nvSpPr>
        <p:spPr>
          <a:xfrm>
            <a:off x="10094975" y="-667700"/>
            <a:ext cx="4194049" cy="146039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6000">
                <a:solidFill>
                  <a:srgbClr val="FFFFFF"/>
                </a:solidFill>
              </a:defRPr>
            </a:pPr>
          </a:p>
          <a:p>
            <a:pPr>
              <a:lnSpc>
                <a:spcPct val="150000"/>
              </a:lnSpc>
              <a:defRPr sz="6000">
                <a:solidFill>
                  <a:srgbClr val="FFFFFF"/>
                </a:solidFill>
              </a:defRPr>
            </a:pPr>
            <a:r>
              <a:t>top</a:t>
            </a:r>
          </a:p>
          <a:p>
            <a:pPr>
              <a:lnSpc>
                <a:spcPct val="150000"/>
              </a:lnSpc>
              <a:defRPr sz="6000">
                <a:solidFill>
                  <a:srgbClr val="FFFFFF"/>
                </a:solidFill>
              </a:defRPr>
            </a:pPr>
            <a:r>
              <a:t>bottom</a:t>
            </a:r>
          </a:p>
          <a:p>
            <a:pPr>
              <a:lnSpc>
                <a:spcPct val="150000"/>
              </a:lnSpc>
              <a:defRPr sz="6000">
                <a:solidFill>
                  <a:srgbClr val="FFFFFF"/>
                </a:solidFill>
              </a:defRPr>
            </a:pPr>
            <a:r>
              <a:t>right</a:t>
            </a:r>
          </a:p>
          <a:p>
            <a:pPr>
              <a:lnSpc>
                <a:spcPct val="150000"/>
              </a:lnSpc>
              <a:defRPr sz="6000">
                <a:solidFill>
                  <a:srgbClr val="FFFFFF"/>
                </a:solidFill>
              </a:defRPr>
            </a:pPr>
            <a:r>
              <a:t>left</a:t>
            </a:r>
          </a:p>
          <a:p>
            <a:pPr>
              <a:lnSpc>
                <a:spcPct val="150000"/>
              </a:lnSpc>
              <a:defRPr sz="6000">
                <a:solidFill>
                  <a:srgbClr val="FFFFFF"/>
                </a:solidFill>
              </a:defRPr>
            </a:pPr>
            <a:r>
              <a:t>center</a:t>
            </a:r>
          </a:p>
          <a:p>
            <a:pPr>
              <a:lnSpc>
                <a:spcPct val="150000"/>
              </a:lnSpc>
              <a:defRPr sz="6000">
                <a:solidFill>
                  <a:srgbClr val="FFFFFF"/>
                </a:solidFill>
              </a:defRPr>
            </a:pPr>
            <a:r>
              <a:t>portrait</a:t>
            </a:r>
          </a:p>
          <a:p>
            <a:pPr>
              <a:lnSpc>
                <a:spcPct val="150000"/>
              </a:lnSpc>
              <a:defRPr sz="6000">
                <a:solidFill>
                  <a:srgbClr val="FFFFFF"/>
                </a:solidFill>
              </a:defRPr>
            </a:pPr>
            <a:r>
              <a:t>landscape</a:t>
            </a:r>
          </a:p>
          <a:p>
            <a:pPr>
              <a:lnSpc>
                <a:spcPct val="150000"/>
              </a:lnSpc>
              <a:defRPr sz="6000">
                <a:solidFill>
                  <a:srgbClr val="FFFFFF"/>
                </a:solidFill>
              </a:defRPr>
            </a:pPr>
            <a:r>
              <a:t>foreground</a:t>
            </a:r>
          </a:p>
          <a:p>
            <a:pPr>
              <a:lnSpc>
                <a:spcPct val="150000"/>
              </a:lnSpc>
              <a:defRPr sz="6000">
                <a:solidFill>
                  <a:srgbClr val="FFFFFF"/>
                </a:solidFill>
              </a:defRPr>
            </a:pPr>
            <a:r>
              <a:t>background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1"/>
      <p:bldP build="whole" bldLvl="1" animBg="1" rev="0" advAuto="0" spid="16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Let’s do one for fun…"/>
          <p:cNvSpPr txBox="1"/>
          <p:nvPr/>
        </p:nvSpPr>
        <p:spPr>
          <a:xfrm>
            <a:off x="5626646" y="6019596"/>
            <a:ext cx="13130708" cy="16768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0600">
                <a:solidFill>
                  <a:schemeClr val="accent6"/>
                </a:solidFill>
              </a:defRPr>
            </a:lvl1pPr>
          </a:lstStyle>
          <a:p>
            <a:pPr/>
            <a:r>
              <a:t>Let’s do one for fun…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Subtype="2" presetID="26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animEffect filter="wipe(down)" transition="out">
                                      <p:cBhvr>
                                        <p:cTn id="11" dur="315" fill="hold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3189" fill="hold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12" fill="hold">
                                          <p:stCondLst>
                                            <p:cond delay="318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162" fill="hold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162" fill="hold" tmFilter="0, 0; 0.125,0.2665; 0.25,0.4; 0.375,0.465; 0.5,0.5;  0.625,0.535; 0.75,0.6; 0.875,0.7335; 1,1">
                                          <p:stCondLst>
                                            <p:cond delay="1162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81" fill="hold" tmFilter="0, 0; 0.125,0.2665; 0.25,0.4; 0.375,0.465; 0.5,0.5;  0.625,0.535; 0.75,0.6; 0.875,0.7335; 1,1">
                                          <p:stCondLst>
                                            <p:cond delay="2317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87" fill="hold" tmFilter="0, 0; 0.125,0.2665; 0.25,0.4; 0.375,0.465; 0.5,0.5;  0.625,0.535; 0.75,0.6; 0.875,0.7335; 1,1">
                                          <p:stCondLst>
                                            <p:cond delay="2898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15" accel="50000" fill="hold">
                                          <p:stCondLst>
                                            <p:cond delay="3185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46" fill="hold">
                                          <p:stCondLst>
                                            <p:cond delay="1085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291" decel="50000" fill="hold">
                                          <p:stCondLst>
                                            <p:cond delay="1131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46" decel="50000" fill="hold">
                                          <p:stCondLst>
                                            <p:cond delay="2296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291" decel="50000" fill="hold">
                                          <p:stCondLst>
                                            <p:cond delay="2342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46" decel="50000" fill="hold">
                                          <p:stCondLst>
                                            <p:cond delay="2874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291" decel="50000" fill="hold">
                                          <p:stCondLst>
                                            <p:cond delay="291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46" decel="50000" fill="hold">
                                          <p:stCondLst>
                                            <p:cond delay="3164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291" decel="50000" fill="hold">
                                          <p:stCondLst>
                                            <p:cond delay="321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7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  <p:bldP build="whole" bldLvl="1" animBg="1" rev="0" advAuto="0" spid="167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