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8.pn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britannica.com/art/comic-strip" TargetMode="External"/><Relationship Id="rId3" Type="http://schemas.openxmlformats.org/officeDocument/2006/relationships/hyperlink" Target="https://www.wikihow.com/Make-a-Comic-Strip" TargetMode="External"/><Relationship Id="rId4" Type="http://schemas.openxmlformats.org/officeDocument/2006/relationships/hyperlink" Target="https://www.commonsense.org/education/lesson-plans/comic-strip-writing" TargetMode="External"/><Relationship Id="rId5" Type="http://schemas.openxmlformats.org/officeDocument/2006/relationships/hyperlink" Target="https://www.kennedy-center.org/education/resources-for-educators/classroom-resources/lessons-and-activities/lessons/3-5/creating-comic-strips/" TargetMode="External"/><Relationship Id="rId6" Type="http://schemas.openxmlformats.org/officeDocument/2006/relationships/hyperlink" Target="https://www.readwritethink.org/classroom-resources/lesson-plans/comic-book-show-tell" TargetMode="External"/><Relationship Id="rId7" Type="http://schemas.openxmlformats.org/officeDocument/2006/relationships/hyperlink" Target="http://www.MarekBennett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3-13 at 5.56.11 PM.png" descr="Screen Shot 2022-03-13 at 5.56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1763" y="-4132748"/>
            <a:ext cx="34425196" cy="21515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3-14 at 12.21.15 PM.png" descr="Screen Shot 2022-03-14 at 12.21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9664" y="-4523748"/>
            <a:ext cx="36421592" cy="2276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4811b41356b8436139f203ff61c04352.jpg" descr="4811b41356b8436139f203ff61c043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091" y="357176"/>
            <a:ext cx="16894999" cy="13001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59c39b5f1e1b7fbcc6d43f8db6c45aa.jpg" descr="d59c39b5f1e1b7fbcc6d43f8db6c45a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4180" y="357176"/>
            <a:ext cx="9771940" cy="13001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61180ce08106165f45346b0c79c8119.jpg" descr="b61180ce08106165f45346b0c79c811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0772" y="1018669"/>
            <a:ext cx="19738580" cy="1167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c494e41d42709b9a6a2a63ea6a2e1d0c.jpg" descr="c494e41d42709b9a6a2a63ea6a2e1d0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5693" y="-1914944"/>
            <a:ext cx="12058276" cy="17044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177c31fe0c298d03c1f98849c091c113.jpg" descr="177c31fe0c298d03c1f98849c091c11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56348" y="218070"/>
            <a:ext cx="9135928" cy="1327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97.JPG" descr="IMG_1397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71358" y="-821628"/>
            <a:ext cx="11821644" cy="15762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5"/>
      <p:bldP build="whole" bldLvl="1" animBg="1" rev="0" advAuto="0" spid="175" grpId="6"/>
      <p:bldP build="whole" bldLvl="1" animBg="1" rev="0" advAuto="0" spid="176" grpId="7"/>
      <p:bldP build="whole" bldLvl="1" animBg="1" rev="0" advAuto="0" spid="176" grpId="8"/>
      <p:bldP build="whole" bldLvl="1" animBg="1" rev="0" advAuto="0" spid="178" grpId="11"/>
      <p:bldP build="whole" bldLvl="1" animBg="1" rev="0" advAuto="0" spid="174" grpId="3"/>
      <p:bldP build="whole" bldLvl="1" animBg="1" rev="0" advAuto="0" spid="174" grpId="4"/>
      <p:bldP build="whole" bldLvl="1" animBg="1" rev="0" advAuto="0" spid="178" grpId="12"/>
      <p:bldP build="whole" bldLvl="1" animBg="1" rev="0" advAuto="0" spid="177" grpId="9"/>
      <p:bldP build="whole" bldLvl="1" animBg="1" rev="0" advAuto="0" spid="177" grpId="10"/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22-03-13 at 9.59.24 PM.png" descr="Screen Shot 2022-03-13 at 9.59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0744" y="-3992028"/>
            <a:ext cx="34598171" cy="21623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  <p:bldP build="whole" bldLvl="1" animBg="1" rev="0" advAuto="0" spid="18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3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…but it does have to have at least…"/>
          <p:cNvSpPr txBox="1"/>
          <p:nvPr/>
        </p:nvSpPr>
        <p:spPr>
          <a:xfrm>
            <a:off x="2326129" y="3172383"/>
            <a:ext cx="19731741" cy="711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2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…but it does have to have at least </a:t>
            </a:r>
          </a:p>
          <a:p>
            <a:pPr>
              <a:lnSpc>
                <a:spcPct val="160000"/>
              </a:lnSpc>
              <a:defRPr sz="7800">
                <a:solidFill>
                  <a:srgbClr val="FF18B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3000">
                <a:latin typeface="Marker Felt"/>
                <a:ea typeface="Marker Felt"/>
                <a:cs typeface="Marker Felt"/>
                <a:sym typeface="Marker Felt"/>
              </a:rPr>
              <a:t>ONE  ONOMATOPOEIA  WORD</a:t>
            </a:r>
            <a:r>
              <a:t> </a:t>
            </a:r>
          </a:p>
          <a:p>
            <a:pPr>
              <a:lnSpc>
                <a:spcPct val="16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a speech bubble.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22-03-13 at 3.21.03 PM.png" descr="Screen Shot 2022-03-13 at 3.21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4018" y="-4951529"/>
            <a:ext cx="37831137" cy="23644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 Shot 2022-03-13 at 6.06.57 PM.png" descr="Screen Shot 2022-03-13 at 6.06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76697" y="-3974273"/>
            <a:ext cx="34378789" cy="21486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  <p:bldP build="whole" bldLvl="1" animBg="1" rev="0" advAuto="0" spid="18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22-03-13 at 11.22.33 PM.png" descr="Screen Shot 2022-03-13 at 11.22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4870" y="-7078616"/>
            <a:ext cx="45746554" cy="28591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8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 Shot 2022-03-13 at 6.14.25 PM.png" descr="Screen Shot 2022-03-13 at 6.14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4854" y="-4020374"/>
            <a:ext cx="35217194" cy="2201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whole" bldLvl="1" animBg="1" rev="0" advAuto="0" spid="19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22-03-13 at 6.22.46 PM.png" descr="Screen Shot 2022-03-13 at 6.22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3890" y="-4184602"/>
            <a:ext cx="35295689" cy="22059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whole" bldLvl="1" animBg="1" rev="0" advAuto="0" spid="19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o comic…"/>
          <p:cNvSpPr txBox="1"/>
          <p:nvPr/>
        </p:nvSpPr>
        <p:spPr>
          <a:xfrm>
            <a:off x="5165444" y="1246634"/>
            <a:ext cx="15081353" cy="10335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1800">
                <a:solidFill>
                  <a:schemeClr val="accent4">
                    <a:hueOff val="348544"/>
                    <a:lumOff val="7139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to comic </a:t>
            </a:r>
          </a:p>
          <a:p>
            <a:pPr>
              <a:lnSpc>
                <a:spcPct val="120000"/>
              </a:lnSpc>
              <a:defRPr sz="21800">
                <a:solidFill>
                  <a:srgbClr val="FF270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or </a:t>
            </a:r>
          </a:p>
          <a:p>
            <a:pPr>
              <a:lnSpc>
                <a:spcPct val="120000"/>
              </a:lnSpc>
              <a:defRPr sz="218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not </a:t>
            </a:r>
            <a:r>
              <a:t> to  comic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9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xamples of onomatopoeia…"/>
          <p:cNvSpPr txBox="1"/>
          <p:nvPr/>
        </p:nvSpPr>
        <p:spPr>
          <a:xfrm>
            <a:off x="3638016" y="2900869"/>
            <a:ext cx="17107968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12400">
                <a:solidFill>
                  <a:srgbClr val="FF270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Examples of onomatopoeia </a:t>
            </a:r>
          </a:p>
          <a:p>
            <a:pPr>
              <a:lnSpc>
                <a:spcPct val="140000"/>
              </a:lnSpc>
              <a:defRPr sz="12400">
                <a:solidFill>
                  <a:srgbClr val="FF270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in </a:t>
            </a:r>
          </a:p>
          <a:p>
            <a:pPr>
              <a:lnSpc>
                <a:spcPct val="140000"/>
              </a:lnSpc>
              <a:defRPr sz="12400">
                <a:solidFill>
                  <a:srgbClr val="FF270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‘comic strip’ panels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  <p:bldP build="whole" bldLvl="1" animBg="1" rev="0" advAuto="0" spid="19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rchie-sound-effects-16.jpg" descr="archie-sound-effects-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49" y="552471"/>
            <a:ext cx="13453733" cy="12611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What+is+the+example+of+onomatopoeia+in+this+comic+strip.jpg" descr="What+is+the+example+of+onomatopoeia+in+this+comic+stri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9717" y="-4663116"/>
            <a:ext cx="26287463" cy="1971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s-2.jpeg" descr="images-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5661" y="2157421"/>
            <a:ext cx="15972678" cy="897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kea.jpg" descr="ike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28825" y="943301"/>
            <a:ext cx="25915580" cy="11402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s-1.jpeg" descr="images-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3657" y="1794512"/>
            <a:ext cx="20677911" cy="10503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e950115.jpg" descr="pe95011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48661" y="-64815"/>
            <a:ext cx="19929337" cy="13419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no7.png" descr="ono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27332" y="-218880"/>
            <a:ext cx="19929336" cy="14137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2"/>
      <p:bldP build="whole" bldLvl="1" animBg="1" rev="0" advAuto="0" spid="197" grpId="4"/>
      <p:bldP build="whole" bldLvl="1" animBg="1" rev="0" advAuto="0" spid="199" grpId="7"/>
      <p:bldP build="whole" bldLvl="1" animBg="1" rev="0" advAuto="0" spid="199" grpId="8"/>
      <p:bldP build="whole" bldLvl="1" animBg="1" rev="0" advAuto="0" spid="202" grpId="13"/>
      <p:bldP build="whole" bldLvl="1" animBg="1" rev="0" advAuto="0" spid="202" grpId="14"/>
      <p:bldP build="whole" bldLvl="1" animBg="1" rev="0" advAuto="0" spid="200" grpId="9"/>
      <p:bldP build="whole" bldLvl="1" animBg="1" rev="0" advAuto="0" spid="200" grpId="10"/>
      <p:bldP build="whole" bldLvl="1" animBg="1" rev="0" advAuto="0" spid="201" grpId="11"/>
      <p:bldP build="whole" bldLvl="1" animBg="1" rev="0" advAuto="0" spid="201" grpId="12"/>
      <p:bldP build="whole" bldLvl="1" animBg="1" rev="0" advAuto="0" spid="198" grpId="5"/>
      <p:bldP build="whole" bldLvl="1" animBg="1" rev="0" advAuto="0" spid="198" grpId="6"/>
      <p:bldP build="whole" bldLvl="1" animBg="1" rev="0" advAuto="0" spid="197" grpId="3"/>
      <p:bldP build="whole" bldLvl="1" animBg="1" rev="0" advAuto="0" spid="19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omic strips in the 1890s and early 20th century…"/>
          <p:cNvSpPr txBox="1"/>
          <p:nvPr/>
        </p:nvSpPr>
        <p:spPr>
          <a:xfrm>
            <a:off x="3353395" y="-1012575"/>
            <a:ext cx="17677210" cy="13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40000"/>
              </a:lnSpc>
              <a:defRPr b="1"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Comic strips in the 1890s and early 20th century </a:t>
            </a: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served to entertain and </a:t>
            </a:r>
            <a:r>
              <a:rPr b="1" sz="7800">
                <a:solidFill>
                  <a:srgbClr val="FF19DB"/>
                </a:solidFill>
              </a:rPr>
              <a:t>attract readers </a:t>
            </a:r>
            <a:endParaRPr b="1"/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to the newspapers in which they appeared</a:t>
            </a:r>
            <a:r>
              <a:t>.</a:t>
            </a: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Comic books </a:t>
            </a:r>
            <a:r>
              <a:rPr b="1"/>
              <a:t>started out </a:t>
            </a:r>
            <a:r>
              <a:t>as reprints of comic strips - </a:t>
            </a: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but have </a:t>
            </a:r>
            <a:r>
              <a:rPr b="1"/>
              <a:t>become</a:t>
            </a:r>
            <a:r>
              <a:t> </a:t>
            </a:r>
            <a:r>
              <a:rPr b="1" sz="7000">
                <a:solidFill>
                  <a:srgbClr val="FF250E"/>
                </a:solidFill>
              </a:rPr>
              <a:t>works of art, literature </a:t>
            </a:r>
          </a:p>
          <a:p>
            <a:pPr defTabSz="457200">
              <a:lnSpc>
                <a:spcPct val="14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 </a:t>
            </a:r>
            <a:r>
              <a:rPr b="1" sz="7200">
                <a:solidFill>
                  <a:srgbClr val="2624FF"/>
                </a:solidFill>
              </a:rPr>
              <a:t>culturally significance</a:t>
            </a:r>
            <a:r>
              <a:t> in their </a:t>
            </a:r>
            <a:r>
              <a:rPr b="1" sz="7800">
                <a:solidFill>
                  <a:srgbClr val="FF1EBA"/>
                </a:solidFill>
              </a:rPr>
              <a:t>own right. </a:t>
            </a:r>
            <a:endParaRPr b="1" sz="7800">
              <a:solidFill>
                <a:srgbClr val="FF1EBA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Unknown-5.jpeg" descr="Unknown-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22" y="332109"/>
            <a:ext cx="8530819" cy="13102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Unknown-8.jpeg" descr="Unknown-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553" y="-113564"/>
            <a:ext cx="9878068" cy="1399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Unknown-7.jpeg" descr="Unknown-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4227" y="-39859"/>
            <a:ext cx="8982866" cy="1384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s-15.jpeg" descr="images-1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4393" y="785847"/>
            <a:ext cx="19485779" cy="1214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s-14.jpeg" descr="images-1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46249" y="-39859"/>
            <a:ext cx="8789102" cy="1384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s-12.jpeg" descr="images-1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880" y="1972636"/>
            <a:ext cx="22916900" cy="9821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Unknown-11.jpeg" descr="Unknown-1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80683" y="-166004"/>
            <a:ext cx="18822634" cy="1409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s-1.png" descr="images-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64200" y="1283001"/>
            <a:ext cx="10807672" cy="1114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s-4.jpeg" descr="images-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00634" y="293262"/>
            <a:ext cx="19878448" cy="13180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s-6.jpeg" descr="images-6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37244" y="-65259"/>
            <a:ext cx="10371523" cy="1384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s-5.jpeg" descr="images-5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33402" y="1664179"/>
            <a:ext cx="13935857" cy="1043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s-8.jpeg" descr="images-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19795" y="2402622"/>
            <a:ext cx="10807673" cy="971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s-9.jpeg" descr="images-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749201" y="599007"/>
            <a:ext cx="8330151" cy="1251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s-10.jpeg" descr="images-10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107988" y="1224022"/>
            <a:ext cx="15786685" cy="1131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s-7.jpeg" descr="images-7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076052" y="-2784"/>
            <a:ext cx="8330152" cy="13365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xit" nodeType="click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xit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Class="exit" nodeType="click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7"/>
      <p:bldP build="whole" bldLvl="1" animBg="1" rev="0" advAuto="0" spid="219" grpId="28"/>
      <p:bldP build="whole" bldLvl="1" animBg="1" rev="0" advAuto="0" spid="206" grpId="1"/>
      <p:bldP build="whole" bldLvl="1" animBg="1" rev="0" advAuto="0" spid="206" grpId="2"/>
      <p:bldP build="whole" bldLvl="1" animBg="1" rev="0" advAuto="0" spid="213" grpId="15"/>
      <p:bldP build="whole" bldLvl="1" animBg="1" rev="0" advAuto="0" spid="213" grpId="16"/>
      <p:bldP build="whole" bldLvl="1" animBg="1" rev="0" advAuto="0" spid="218" grpId="25"/>
      <p:bldP build="whole" bldLvl="1" animBg="1" rev="0" advAuto="0" spid="218" grpId="26"/>
      <p:bldP build="whole" bldLvl="1" animBg="1" rev="0" advAuto="0" spid="212" grpId="13"/>
      <p:bldP build="whole" bldLvl="1" animBg="1" rev="0" advAuto="0" spid="212" grpId="14"/>
      <p:bldP build="whole" bldLvl="1" animBg="1" rev="0" advAuto="0" spid="208" grpId="5"/>
      <p:bldP build="whole" bldLvl="1" animBg="1" rev="0" advAuto="0" spid="208" grpId="6"/>
      <p:bldP build="whole" bldLvl="1" animBg="1" rev="0" advAuto="0" spid="215" grpId="19"/>
      <p:bldP build="whole" bldLvl="1" animBg="1" rev="0" advAuto="0" spid="215" grpId="20"/>
      <p:bldP build="whole" bldLvl="1" animBg="1" rev="0" advAuto="0" spid="217" grpId="23"/>
      <p:bldP build="whole" bldLvl="1" animBg="1" rev="0" advAuto="0" spid="217" grpId="24"/>
      <p:bldP build="whole" bldLvl="1" animBg="1" rev="0" advAuto="0" spid="207" grpId="3"/>
      <p:bldP build="whole" bldLvl="1" animBg="1" rev="0" advAuto="0" spid="207" grpId="4"/>
      <p:bldP build="whole" bldLvl="1" animBg="1" rev="0" advAuto="0" spid="214" grpId="17"/>
      <p:bldP build="whole" bldLvl="1" animBg="1" rev="0" advAuto="0" spid="211" grpId="11"/>
      <p:bldP build="whole" bldLvl="1" animBg="1" rev="0" advAuto="0" spid="211" grpId="12"/>
      <p:bldP build="whole" bldLvl="1" animBg="1" rev="0" advAuto="0" spid="210" grpId="9"/>
      <p:bldP build="whole" bldLvl="1" animBg="1" rev="0" advAuto="0" spid="210" grpId="10"/>
      <p:bldP build="whole" bldLvl="1" animBg="1" rev="0" advAuto="0" spid="214" grpId="18"/>
      <p:bldP build="whole" bldLvl="1" animBg="1" rev="0" advAuto="0" spid="216" grpId="21"/>
      <p:bldP build="whole" bldLvl="1" animBg="1" rev="0" advAuto="0" spid="216" grpId="22"/>
      <p:bldP build="whole" bldLvl="1" animBg="1" rev="0" advAuto="0" spid="220" grpId="29"/>
      <p:bldP build="whole" bldLvl="1" animBg="1" rev="0" advAuto="0" spid="220" grpId="30"/>
      <p:bldP build="whole" bldLvl="1" animBg="1" rev="0" advAuto="0" spid="209" grpId="7"/>
      <p:bldP build="whole" bldLvl="1" animBg="1" rev="0" advAuto="0" spid="209" grpId="8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  <p:bldP build="whole" bldLvl="1" animBg="1" rev="0" advAuto="0" spid="22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22-03-13 at 11.37.45 PM.png" descr="Screen Shot 2022-03-13 at 11.37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41483" y="-4068725"/>
            <a:ext cx="34965517" cy="21853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  <p:bldP build="whole" bldLvl="1" animBg="1" rev="0" advAuto="0" spid="22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22-03-14 at 8.53.46 AM.png" descr="Screen Shot 2022-03-14 at 8.53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3304" y="-7142699"/>
            <a:ext cx="46785108" cy="2924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22-03-14 at 8.57.10 AM.png" descr="Screen Shot 2022-03-14 at 8.57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69878" y="-7842930"/>
            <a:ext cx="48927073" cy="30579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 Shot 2022-03-14 at 9.01.10 AM.png" descr="Screen Shot 2022-03-14 at 9.01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99346" y="-7100975"/>
            <a:ext cx="44506165" cy="27816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2"/>
      <p:bldP build="whole" bldLvl="1" animBg="1" rev="0" advAuto="0" spid="23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2-03-14 at 9.04.56 AM.png" descr="Screen Shot 2022-03-14 at 9.04.5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65547" y="-4105146"/>
            <a:ext cx="34756950" cy="21723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1"/>
      <p:bldP build="whole" bldLvl="1" animBg="1" rev="0" advAuto="0" spid="23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creen Shot 2022-03-14 at 9.09.25 AM.png" descr="Screen Shot 2022-03-14 at 9.09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2997" y="-4168042"/>
            <a:ext cx="35242696" cy="22026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2"/>
      <p:bldP build="whole" bldLvl="1" animBg="1" rev="0" advAuto="0" spid="23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"/>
          <p:cNvSpPr txBox="1"/>
          <p:nvPr/>
        </p:nvSpPr>
        <p:spPr>
          <a:xfrm>
            <a:off x="927564" y="-2871740"/>
            <a:ext cx="127001" cy="1166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888999" indent="-888999" algn="l">
              <a:lnSpc>
                <a:spcPct val="170000"/>
              </a:lnSpc>
              <a:buSzPct val="100000"/>
              <a:buAutoNum type="arabicPeriod" startAt="1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  <p:sp>
        <p:nvSpPr>
          <p:cNvPr id="237" name="Now share…"/>
          <p:cNvSpPr txBox="1"/>
          <p:nvPr/>
        </p:nvSpPr>
        <p:spPr>
          <a:xfrm>
            <a:off x="5168012" y="1186191"/>
            <a:ext cx="14047976" cy="1033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11200">
                <a:solidFill>
                  <a:srgbClr val="FF1CD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70F"/>
                </a:solidFill>
              </a:rPr>
              <a:t>Now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share</a:t>
            </a:r>
            <a:r>
              <a:t> </a:t>
            </a:r>
          </a:p>
          <a:p>
            <a:pPr>
              <a:lnSpc>
                <a:spcPct val="150000"/>
              </a:lnSpc>
              <a:defRPr sz="11200">
                <a:solidFill>
                  <a:srgbClr val="FF1CD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/>
                </a:solidFill>
              </a:rPr>
              <a:t>your</a:t>
            </a:r>
            <a:r>
              <a:t> </a:t>
            </a:r>
            <a:r>
              <a:rPr>
                <a:solidFill>
                  <a:srgbClr val="FFC524"/>
                </a:solidFill>
              </a:rPr>
              <a:t>comic</a:t>
            </a:r>
            <a:r>
              <a:t> </a:t>
            </a:r>
            <a:r>
              <a:rPr>
                <a:solidFill>
                  <a:srgbClr val="FF270F"/>
                </a:solidFill>
              </a:rPr>
              <a:t>strip</a:t>
            </a:r>
            <a:r>
              <a:t> </a:t>
            </a:r>
          </a:p>
          <a:p>
            <a:pPr>
              <a:lnSpc>
                <a:spcPct val="150000"/>
              </a:lnSpc>
              <a:defRPr sz="11200">
                <a:solidFill>
                  <a:srgbClr val="FF1CD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/>
                </a:solidFill>
              </a:rPr>
              <a:t>with</a:t>
            </a:r>
            <a:r>
              <a:t> </a:t>
            </a:r>
            <a:r>
              <a:rPr>
                <a:solidFill>
                  <a:schemeClr val="accent3"/>
                </a:solidFill>
              </a:rPr>
              <a:t>your </a:t>
            </a:r>
          </a:p>
          <a:p>
            <a:pPr>
              <a:lnSpc>
                <a:spcPct val="150000"/>
              </a:lnSpc>
              <a:defRPr sz="11200">
                <a:solidFill>
                  <a:srgbClr val="FF1CD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30C1"/>
                </a:solidFill>
              </a:rPr>
              <a:t>classmates</a:t>
            </a:r>
            <a:r>
              <a:rPr>
                <a:solidFill>
                  <a:schemeClr val="accent1"/>
                </a:solidFill>
              </a:rPr>
              <a:t>…</a:t>
            </a:r>
            <a:r>
              <a:rPr>
                <a:solidFill>
                  <a:srgbClr val="FF270F"/>
                </a:solidFill>
              </a:rPr>
              <a:t>YEAH</a:t>
            </a:r>
            <a:r>
              <a:rPr>
                <a:solidFill>
                  <a:schemeClr val="accent3"/>
                </a:solidFill>
              </a:rPr>
              <a:t>!</a:t>
            </a:r>
            <a:r>
              <a:rPr>
                <a:solidFill>
                  <a:schemeClr val="accent1"/>
                </a:solidFill>
              </a:rPr>
              <a:t>!</a:t>
            </a:r>
            <a:r>
              <a:rPr>
                <a:solidFill>
                  <a:srgbClr val="FF25BA"/>
                </a:solidFill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2"/>
      <p:bldP build="whole" bldLvl="1" animBg="1" rev="0" advAuto="0" spid="23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yonkoma-5.jpg" descr="yonkoma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" y="-272478"/>
            <a:ext cx="969666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yonkoma-9.jpg" descr="yonkoma-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3901" y="-373703"/>
            <a:ext cx="9839784" cy="1391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yonkoma-14.jpg" descr="yonkoma-1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6320" y="-478836"/>
            <a:ext cx="9988434" cy="14128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yonkoma-39.jpg" descr="yonkoma-3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09076" y="-709718"/>
            <a:ext cx="10314883" cy="1459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yonkoma-22.jpg" descr="yonkoma-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80613" y="-631122"/>
            <a:ext cx="10203754" cy="14433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9"/>
      <p:bldP build="whole" bldLvl="1" animBg="1" rev="0" advAuto="0" spid="243" grpId="10"/>
      <p:bldP build="whole" bldLvl="1" animBg="1" rev="0" advAuto="0" spid="242" grpId="7"/>
      <p:bldP build="whole" bldLvl="1" animBg="1" rev="0" advAuto="0" spid="242" grpId="8"/>
      <p:bldP build="whole" bldLvl="1" animBg="1" rev="0" advAuto="0" spid="239" grpId="1"/>
      <p:bldP build="whole" bldLvl="1" animBg="1" rev="0" advAuto="0" spid="239" grpId="2"/>
      <p:bldP build="whole" bldLvl="1" animBg="1" rev="0" advAuto="0" spid="240" grpId="3"/>
      <p:bldP build="whole" bldLvl="1" animBg="1" rev="0" advAuto="0" spid="240" grpId="4"/>
      <p:bldP build="whole" bldLvl="1" animBg="1" rev="0" advAuto="0" spid="241" grpId="5"/>
      <p:bldP build="whole" bldLvl="1" animBg="1" rev="0" advAuto="0" spid="241" grpId="6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  <p:bldP build="whole" bldLvl="1" animBg="1" rev="0" advAuto="0" spid="245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720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</a:t>
            </a:r>
            <a:r>
              <a:rPr>
                <a:solidFill>
                  <a:schemeClr val="accent4"/>
                </a:solidFill>
              </a:rPr>
              <a:t>or</a:t>
            </a:r>
            <a:r>
              <a:t> </a:t>
            </a:r>
            <a:r>
              <a:rPr sz="172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34C3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2"/>
      <p:bldP build="whole" bldLvl="1" animBg="1" rev="0" advAuto="0" spid="24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  <p:bldP build="whole" bldLvl="1" animBg="1" rev="0" advAuto="0" spid="249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https://www.britannica.com/art/comic-strip…"/>
          <p:cNvSpPr txBox="1"/>
          <p:nvPr/>
        </p:nvSpPr>
        <p:spPr>
          <a:xfrm>
            <a:off x="485216" y="626613"/>
            <a:ext cx="23413568" cy="1294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2" invalidUrl="" action="" tgtFrame="" tooltip="" history="1" highlightClick="0" endSnd="0"/>
              </a:rPr>
              <a:t>https://www.britannica.com/art/comic-strip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3" invalidUrl="" action="" tgtFrame="" tooltip="" history="1" highlightClick="0" endSnd="0"/>
              </a:rPr>
              <a:t>https://www.wikihow.com/Make-a-Comic-Strip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4" invalidUrl="" action="" tgtFrame="" tooltip="" history="1" highlightClick="0" endSnd="0"/>
              </a:rPr>
              <a:t>https://www.commonsense.org/education/lesson-plans/comic-strip-writing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5" invalidUrl="" action="" tgtFrame="" tooltip="" history="1" highlightClick="0" endSnd="0"/>
              </a:rPr>
              <a:t>https://www.kennedy-center.org/education/resources-for-educators/classroom-resources/lessons-and-activities/lessons/3-5/creating-comic-strips/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6" invalidUrl="" action="" tgtFrame="" tooltip="" history="1" highlightClick="0" endSnd="0"/>
              </a:rPr>
              <a:t>https://www.readwritethink.org/classroom-resources/lesson-plans/comic-book-show-tell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https://www.education.com/lesson-plan/bam-pow-comic-strip-writing/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https://www.youtube.com/watch?v=KiWdZt047Kc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https://www.pinterest.com/pin/261560690844710770/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hlinkClick r:id="rId7" invalidUrl="" action="" tgtFrame="" tooltip="" history="1" highlightClick="0" endSnd="0"/>
              </a:rPr>
              <a:t>www.MarekBennett.com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https://www.gocomics.com/comics/lists/1626949/peanuts-snoopy-happy-dance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 u="sng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https://libguides.asu.edu/c.php?g=613607&amp;p=4263347</a:t>
            </a:r>
            <a:endParaRPr u="none"/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10000"/>
              </a:lnSpc>
              <a:defRPr sz="2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hour,  you will:…"/>
          <p:cNvSpPr txBox="1"/>
          <p:nvPr/>
        </p:nvSpPr>
        <p:spPr>
          <a:xfrm>
            <a:off x="1316865" y="801775"/>
            <a:ext cx="24094623" cy="426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0000"/>
              <a:t>In the next</a:t>
            </a:r>
            <a:r>
              <a:rPr sz="10000"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96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b="1" sz="15200">
                <a:solidFill>
                  <a:schemeClr val="accent4"/>
                </a:solidFill>
                <a:latin typeface="Marker Felt"/>
                <a:ea typeface="Marker Felt"/>
                <a:cs typeface="Marker Felt"/>
                <a:sym typeface="Marker Felt"/>
              </a:rPr>
              <a:t>h</a:t>
            </a:r>
            <a:r>
              <a:rPr b="1" sz="15200">
                <a:solidFill>
                  <a:srgbClr val="FF270F"/>
                </a:solidFill>
                <a:latin typeface="Marker Felt"/>
                <a:ea typeface="Marker Felt"/>
                <a:cs typeface="Marker Felt"/>
                <a:sym typeface="Marker Felt"/>
              </a:rPr>
              <a:t>o</a:t>
            </a:r>
            <a:r>
              <a:rPr b="1" sz="152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rPr>
              <a:t>u</a:t>
            </a:r>
            <a:r>
              <a:rPr b="1" sz="15200">
                <a:solidFill>
                  <a:schemeClr val="accent4"/>
                </a:solidFill>
                <a:latin typeface="Marker Felt"/>
                <a:ea typeface="Marker Felt"/>
                <a:cs typeface="Marker Felt"/>
                <a:sym typeface="Marker Felt"/>
              </a:rPr>
              <a:t>r</a:t>
            </a:r>
            <a:r>
              <a:rPr b="1" sz="15200">
                <a:solidFill>
                  <a:srgbClr val="FF2911"/>
                </a:solidFill>
                <a:latin typeface="Marker Felt"/>
                <a:ea typeface="Marker Felt"/>
                <a:cs typeface="Marker Felt"/>
                <a:sym typeface="Marker Felt"/>
              </a:rPr>
              <a:t>,</a:t>
            </a:r>
            <a:r>
              <a:rPr sz="15200">
                <a:solidFill>
                  <a:srgbClr val="FF2911"/>
                </a:solidFill>
              </a:rPr>
              <a:t> </a:t>
            </a:r>
            <a:r>
              <a:rPr sz="9600">
                <a:solidFill>
                  <a:srgbClr val="FF270F"/>
                </a:solidFill>
              </a:rPr>
              <a:t> </a:t>
            </a:r>
            <a:r>
              <a:rPr sz="10000"/>
              <a:t>you will:</a:t>
            </a:r>
            <a:endParaRPr sz="9600"/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evaluate comic strips by looking at their words &amp; pictures: how both                                  work together </a:t>
            </a:r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create a ‘template’ for your comic strip   </a:t>
            </a:r>
          </a:p>
          <a:p>
            <a:pPr marL="847645" indent="-847645" algn="l">
              <a:lnSpc>
                <a:spcPct val="160000"/>
              </a:lnSpc>
              <a:buSzPct val="123000"/>
              <a:buChar char="-"/>
              <a:defRPr sz="54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create a storyboard for, illustrate and share your comic strip                  </a:t>
            </a:r>
          </a:p>
          <a:p>
            <a:pPr algn="l">
              <a:lnSpc>
                <a:spcPct val="160000"/>
              </a:lnSpc>
              <a:defRPr sz="52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 </a:t>
            </a:r>
            <a:endParaRPr sz="9600"/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160000"/>
              </a:lnSpc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lnSpc>
                <a:spcPct val="160000"/>
              </a:lnSpc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lnSpc>
                <a:spcPct val="16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6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6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6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6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58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/journal…"/>
          <p:cNvSpPr txBox="1"/>
          <p:nvPr/>
        </p:nvSpPr>
        <p:spPr>
          <a:xfrm>
            <a:off x="5522044" y="1260844"/>
            <a:ext cx="13339912" cy="1042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notebook/journal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sheet from your sketchpad   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eraser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markers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black marker</a:t>
            </a:r>
          </a:p>
          <a:p>
            <a:pPr>
              <a:lnSpc>
                <a:spcPct val="130000"/>
              </a:lnSpc>
              <a:defRPr sz="7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ruler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2"/>
      <p:bldP build="whole" bldLvl="1" animBg="1" rev="0" advAuto="0" spid="1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mic strip…"/>
          <p:cNvSpPr txBox="1"/>
          <p:nvPr/>
        </p:nvSpPr>
        <p:spPr>
          <a:xfrm>
            <a:off x="8074715" y="1174704"/>
            <a:ext cx="7686825" cy="17739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comic strip</a:t>
            </a: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sequence</a:t>
            </a: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storyboard</a:t>
            </a: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dialogue</a:t>
            </a:r>
            <a:r>
              <a:rPr i="1"/>
              <a:t> (optional)</a:t>
            </a:r>
            <a:endParaRPr i="1"/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speech bubble</a:t>
            </a: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template / panel</a:t>
            </a: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6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3-13 at 5.20.16 PM.png" descr="Screen Shot 2022-03-13 at 5.20.16 PM.png"/>
          <p:cNvPicPr>
            <a:picLocks noChangeAspect="1"/>
          </p:cNvPicPr>
          <p:nvPr/>
        </p:nvPicPr>
        <p:blipFill>
          <a:blip r:embed="rId2">
            <a:extLst/>
          </a:blip>
          <a:srcRect l="3072" t="0" r="0" b="3555"/>
          <a:stretch>
            <a:fillRect/>
          </a:stretch>
        </p:blipFill>
        <p:spPr>
          <a:xfrm>
            <a:off x="-2221323" y="-4635826"/>
            <a:ext cx="33280809" cy="20696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6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