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2-27 at 1.45.55 PM.png" descr="Screen Shot 2022-02-27 at 1.45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32310" y="-7129581"/>
            <a:ext cx="46013378" cy="28758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2-27 at 1.53.01 PM.png" descr="Screen Shot 2022-02-27 at 1.5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9041" y="-4104324"/>
            <a:ext cx="34510474" cy="21569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 Little History…"/>
          <p:cNvSpPr txBox="1"/>
          <p:nvPr/>
        </p:nvSpPr>
        <p:spPr>
          <a:xfrm>
            <a:off x="6274053" y="1968983"/>
            <a:ext cx="11835893" cy="9050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Little History </a:t>
            </a:r>
          </a:p>
          <a:p>
            <a:pPr>
              <a:lnSpc>
                <a:spcPct val="120000"/>
              </a:lnSpc>
              <a:defRPr sz="1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 </a:t>
            </a:r>
          </a:p>
          <a:p>
            <a:pPr>
              <a:lnSpc>
                <a:spcPct val="120000"/>
              </a:lnSpc>
              <a:defRPr sz="2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MONEY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2-27 at 7.39.30 PM.png" descr="Screen Shot 2022-02-27 at 7.39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7026" y="-3511867"/>
            <a:ext cx="35098609" cy="21936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2-27 at 8.02.13 PM.png" descr="Screen Shot 2022-02-27 at 8.02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5809" y="-4463773"/>
            <a:ext cx="36924305" cy="23077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2-27 at 2.45.30 PM.png" descr="Screen Shot 2022-02-27 at 2.45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38936" y="-5111602"/>
            <a:ext cx="38627844" cy="24142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7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o - all money needs to be:…"/>
          <p:cNvSpPr txBox="1"/>
          <p:nvPr/>
        </p:nvSpPr>
        <p:spPr>
          <a:xfrm>
            <a:off x="1057849" y="533543"/>
            <a:ext cx="24434801" cy="12648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24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So - all money needs to be:</a:t>
            </a:r>
          </a:p>
          <a:p>
            <a:pPr algn="l">
              <a:defRPr sz="9600">
                <a:solidFill>
                  <a:schemeClr val="accent3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portable     able to be easily carried around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durable      it needs to be tough, so that it won’t break or tear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limited        needs to be able to be limited in quantity, so that                     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you can control how much there is of it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divisible      the money needs to be able to be divided - a dollar                            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is divisible into pennies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2-27 at 3.02.52 PM.png" descr="Screen Shot 2022-02-27 at 3.02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67172" y="-4327877"/>
            <a:ext cx="35469684" cy="22168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2-02-27 at 3.38.56 PM.png" descr="Screen Shot 2022-02-27 at 3.38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10475" y="-4525267"/>
            <a:ext cx="35722087" cy="2232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2-27 at 8.23.37 PM.png" descr="Screen Shot 2022-02-27 at 8.23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4192" y="-3966148"/>
            <a:ext cx="34515349" cy="21572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OW  ME…"/>
          <p:cNvSpPr txBox="1"/>
          <p:nvPr/>
        </p:nvSpPr>
        <p:spPr>
          <a:xfrm>
            <a:off x="4133583" y="718685"/>
            <a:ext cx="16116834" cy="1226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6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SHOW  ME </a:t>
            </a:r>
          </a:p>
          <a:p>
            <a:pPr>
              <a:defRPr sz="266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YOUR </a:t>
            </a:r>
          </a:p>
          <a:p>
            <a:pPr>
              <a:defRPr sz="26600">
                <a:solidFill>
                  <a:schemeClr val="accent3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MONEY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2-02-27 at 8.21.24 PM.png" descr="Screen Shot 2022-02-27 at 8.21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9210" y="-4420920"/>
            <a:ext cx="34725906" cy="21703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2-02-28 at 7.54.55 AM.png" descr="Screen Shot 2022-02-28 at 7.54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08705" y="-4296226"/>
            <a:ext cx="35010723" cy="21881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"/>
          <p:cNvSpPr txBox="1"/>
          <p:nvPr/>
        </p:nvSpPr>
        <p:spPr>
          <a:xfrm>
            <a:off x="12128500" y="6102232"/>
            <a:ext cx="127000" cy="151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500"/>
              </a:spcBef>
              <a:defRPr spc="-29">
                <a:solidFill>
                  <a:srgbClr val="403F3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spcBef>
                <a:spcPts val="500"/>
              </a:spcBef>
              <a:defRPr spc="-29">
                <a:solidFill>
                  <a:srgbClr val="403F3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94" name="main_qimg_82811409cc9a3ac621fa97d7650903fb.jpe.jpeg" descr="main_qimg_82811409cc9a3ac621fa97d7650903fb.jp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8932" y="-360700"/>
            <a:ext cx="21999849" cy="1443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xpf.jpg" descr="xp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446" y="655696"/>
            <a:ext cx="23531108" cy="1200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9576" y="-1"/>
            <a:ext cx="1341388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main_qimg_0954717372b4d660180c85045d5bf5b8.jpe.jpeg" descr="main_qimg_0954717372b4d660180c85045d5bf5b8.jp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531" y="696622"/>
            <a:ext cx="24098938" cy="12322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main_qimg_ad070e4b4521420ae242426d20f8e13a.jpe.jpeg" descr="main_qimg_ad070e4b4521420ae242426d20f8e13a.jp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60700" y="-360700"/>
            <a:ext cx="17862600" cy="1443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s-3.jpeg" descr="images-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87983" y="2611786"/>
            <a:ext cx="18886230" cy="809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main_qimg_e7528a052105da9d4e34529e49645d24.jpe.jpeg" descr="main_qimg_e7528a052105da9d4e34529e49645d24.jpe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674749" y="-1592654"/>
            <a:ext cx="25733498" cy="17137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4"/>
      <p:bldP build="whole" bldLvl="1" animBg="1" rev="0" advAuto="0" spid="196" grpId="5"/>
      <p:bldP build="whole" bldLvl="1" animBg="1" rev="0" advAuto="0" spid="196" grpId="6"/>
      <p:bldP build="whole" bldLvl="1" animBg="1" rev="0" advAuto="0" spid="195" grpId="3"/>
      <p:bldP build="whole" bldLvl="1" animBg="1" rev="0" advAuto="0" spid="195" grpId="4"/>
      <p:bldP build="whole" bldLvl="1" animBg="1" rev="0" advAuto="0" spid="199" grpId="11"/>
      <p:bldP build="whole" bldLvl="1" animBg="1" rev="0" advAuto="0" spid="197" grpId="7"/>
      <p:bldP build="whole" bldLvl="1" animBg="1" rev="0" advAuto="0" spid="197" grpId="8"/>
      <p:bldP build="whole" bldLvl="1" animBg="1" rev="0" advAuto="0" spid="199" grpId="12"/>
      <p:bldP build="whole" bldLvl="1" animBg="1" rev="0" advAuto="0" spid="194" grpId="1"/>
      <p:bldP build="whole" bldLvl="1" animBg="1" rev="0" advAuto="0" spid="194" grpId="2"/>
      <p:bldP build="whole" bldLvl="1" animBg="1" rev="0" advAuto="0" spid="198" grpId="9"/>
      <p:bldP build="whole" bldLvl="1" animBg="1" rev="0" advAuto="0" spid="198" grpId="10"/>
      <p:bldP build="whole" bldLvl="1" animBg="1" rev="0" advAuto="0" spid="200" grpId="1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e205204e0aea5a32143e6ef40494fa52.jpg" descr="e205204e0aea5a32143e6ef40494fa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33440" y="-2961184"/>
            <a:ext cx="20273970" cy="20273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Unknown-1.jpeg" descr="Unknown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0235" y="2138111"/>
            <a:ext cx="16229794" cy="943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buck-900x506.jpg" descr="buck-900x5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04948" y="-796930"/>
            <a:ext cx="25979037" cy="14605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usan-bucks.jpg" descr="Susan-buck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864" y="773407"/>
            <a:ext cx="23744272" cy="12201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s-6.jpeg" descr="images-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1225" y="1868359"/>
            <a:ext cx="19695290" cy="10259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s-5.jpeg" descr="images-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4810" y="-1004760"/>
            <a:ext cx="20994380" cy="15725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Heather-Money2.jpg" descr="Heather-Money2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7567" y="1172219"/>
            <a:ext cx="23415006" cy="11328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e6a47d0f3cae5ba85dafc9f3caf35b34.jpg" descr="e6a47d0f3cae5ba85dafc9f3caf35b3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212284" y="-3212436"/>
            <a:ext cx="24622309" cy="18466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3"/>
      <p:bldP build="whole" bldLvl="1" animBg="1" rev="0" advAuto="0" spid="203" grpId="4"/>
      <p:bldP build="whole" bldLvl="1" animBg="1" rev="0" advAuto="0" spid="202" grpId="1"/>
      <p:bldP build="whole" bldLvl="1" animBg="1" rev="0" advAuto="0" spid="202" grpId="2"/>
      <p:bldP build="whole" bldLvl="1" animBg="1" rev="0" advAuto="0" spid="206" grpId="9"/>
      <p:bldP build="whole" bldLvl="1" animBg="1" rev="0" advAuto="0" spid="206" grpId="10"/>
      <p:bldP build="whole" bldLvl="1" animBg="1" rev="0" advAuto="0" spid="204" grpId="5"/>
      <p:bldP build="whole" bldLvl="1" animBg="1" rev="0" advAuto="0" spid="204" grpId="6"/>
      <p:bldP build="whole" bldLvl="1" animBg="1" rev="0" advAuto="0" spid="207" grpId="11"/>
      <p:bldP build="whole" bldLvl="1" animBg="1" rev="0" advAuto="0" spid="207" grpId="12"/>
      <p:bldP build="whole" bldLvl="1" animBg="1" rev="0" advAuto="0" spid="205" grpId="7"/>
      <p:bldP build="whole" bldLvl="1" animBg="1" rev="0" advAuto="0" spid="205" grpId="8"/>
      <p:bldP build="whole" bldLvl="1" animBg="1" rev="0" advAuto="0" spid="208" grpId="13"/>
      <p:bldP build="whole" bldLvl="1" animBg="1" rev="0" advAuto="0" spid="208" grpId="14"/>
      <p:bldP build="whole" bldLvl="1" animBg="1" rev="0" advAuto="0" spid="209" grpId="15"/>
      <p:bldP build="whole" bldLvl="1" animBg="1" rev="0" advAuto="0" spid="209" grpId="1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1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he Money Project:…"/>
          <p:cNvSpPr txBox="1"/>
          <p:nvPr/>
        </p:nvSpPr>
        <p:spPr>
          <a:xfrm>
            <a:off x="1838635" y="450814"/>
            <a:ext cx="24434801" cy="23366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6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The Money Project:</a:t>
            </a:r>
          </a:p>
          <a:p>
            <a:pPr marL="740833" indent="-740833" algn="l">
              <a:lnSpc>
                <a:spcPct val="120000"/>
              </a:lnSpc>
              <a:buSzPct val="100000"/>
              <a:buAutoNum type="arabicPeriod" startAt="1"/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Please draw some rectangles - approximately 2 X 6 inches - in your notebook.                                         You can sketch out some ideas for your money - and remember to include:                                                                     </a:t>
            </a:r>
          </a:p>
          <a:p>
            <a:pPr algn="l">
              <a:lnSpc>
                <a:spcPct val="120000"/>
              </a:lnSpc>
              <a:defRPr sz="4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               a border  -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only a suggestion, but it does ‘frame’ your money, more ‘finished’</a:t>
            </a:r>
          </a:p>
          <a:p>
            <a:pPr algn="l">
              <a:lnSpc>
                <a:spcPct val="120000"/>
              </a:lnSpc>
              <a:defRPr sz="4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               a portrait or an image -</a:t>
            </a:r>
            <a:r>
              <a:rPr sz="4200"/>
              <a:t>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this determines your money’s ‘theme’ </a:t>
            </a:r>
            <a:endParaRPr sz="3000"/>
          </a:p>
          <a:p>
            <a:pPr algn="l">
              <a:lnSpc>
                <a:spcPct val="120000"/>
              </a:lnSpc>
              <a:defRPr sz="4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               a motto -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a phrase symbolizing the ‘idea’ of your money, or ‘principle’</a:t>
            </a:r>
          </a:p>
          <a:p>
            <a:pPr algn="l">
              <a:lnSpc>
                <a:spcPct val="12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      a denomination - </a:t>
            </a:r>
            <a:r>
              <a:t>the ‘value’ of your money, what it’s worth                                   </a:t>
            </a:r>
          </a:p>
          <a:p>
            <a:pPr algn="l">
              <a:lnSpc>
                <a:spcPct val="12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1037166" indent="-1037166" algn="l">
              <a:lnSpc>
                <a:spcPct val="120000"/>
              </a:lnSpc>
              <a:buSzPct val="100000"/>
              <a:buAutoNum type="arabicPeriod" startAt="2"/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dollar bill is 6.41 inches long by 2.61 inches wide.                                                                                 So please measure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2 &amp;1/2 inches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 </a:t>
            </a:r>
            <a:r>
              <a:t>by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6 inches </a:t>
            </a:r>
            <a:r>
              <a:t>on your white paper.                                         </a:t>
            </a:r>
          </a:p>
          <a:p>
            <a:pPr algn="l">
              <a:lnSpc>
                <a:spcPct val="12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3.  This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2.5 X 6 inch</a:t>
            </a:r>
            <a:r>
              <a:t> rectangle will be the rectangle for your final paper money.</a:t>
            </a:r>
          </a:p>
          <a:p>
            <a:pPr algn="l">
              <a:defRPr sz="168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 algn="l">
              <a:lnSpc>
                <a:spcPct val="140000"/>
              </a:lnSpc>
              <a:defRPr sz="168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defRPr sz="168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2"/>
      <p:bldP build="whole" bldLvl="1" animBg="1" rev="0" advAuto="0" spid="2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4.  To create your final paper currency:…"/>
          <p:cNvSpPr txBox="1"/>
          <p:nvPr/>
        </p:nvSpPr>
        <p:spPr>
          <a:xfrm>
            <a:off x="-10038985" y="1244044"/>
            <a:ext cx="33114960" cy="12971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4.  To create your final paper currency:</a:t>
            </a:r>
          </a:p>
          <a:p>
            <a:pPr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</a:t>
            </a:r>
            <a:r>
              <a:rPr i="1"/>
              <a:t>                       </a:t>
            </a:r>
            <a:r>
              <a:rPr i="1" sz="4400"/>
              <a:t>                    </a:t>
            </a:r>
            <a:r>
              <a:rPr i="1" sz="5000"/>
              <a:t>    </a:t>
            </a:r>
            <a:r>
              <a:rPr b="1" i="1" sz="5000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rPr>
              <a:t>after you’ve picked the sketch that you love in your notebook… </a:t>
            </a:r>
            <a:r>
              <a:rPr b="1" i="1" sz="50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800">
                <a:latin typeface="Futura Bold"/>
                <a:ea typeface="Futura Bold"/>
                <a:cs typeface="Futura Bold"/>
                <a:sym typeface="Futura Bold"/>
              </a:rPr>
              <a:t>  </a:t>
            </a:r>
            <a:r>
              <a:rPr sz="4800"/>
              <a:t>                                                                                   </a:t>
            </a:r>
          </a:p>
          <a:p>
            <a:pPr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                                           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- </a:t>
            </a:r>
            <a:r>
              <a:t> </a:t>
            </a:r>
            <a:r>
              <a:t>draw your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border </a:t>
            </a:r>
            <a:r>
              <a:t>on your final white rectangle - if you want a border</a:t>
            </a:r>
          </a:p>
          <a:p>
            <a:pPr algn="l">
              <a:lnSpc>
                <a:spcPct val="160000"/>
              </a:lnSpc>
              <a:defRPr sz="4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                                                                           - 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figure out where your</a:t>
            </a:r>
            <a:r>
              <a:rPr>
                <a:solidFill>
                  <a:srgbClr val="FFFFFF"/>
                </a:solidFill>
              </a:rPr>
              <a:t> </a:t>
            </a:r>
            <a:r>
              <a:t>denomination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will go on your final white rectangle</a:t>
            </a:r>
          </a:p>
          <a:p>
            <a:pPr algn="l">
              <a:lnSpc>
                <a:spcPct val="160000"/>
              </a:lnSpc>
              <a:defRPr sz="4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                                                                           - 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draw the</a:t>
            </a:r>
            <a:r>
              <a:rPr>
                <a:solidFill>
                  <a:srgbClr val="FFFFFF"/>
                </a:solidFill>
              </a:rPr>
              <a:t> </a:t>
            </a:r>
            <a:r>
              <a:t>portrait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or</a:t>
            </a:r>
            <a:r>
              <a:t> image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on your final white rectangle</a:t>
            </a:r>
            <a:endParaRPr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60000"/>
              </a:lnSpc>
              <a:defRPr sz="4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                                                                           - 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write the</a:t>
            </a:r>
            <a:r>
              <a:rPr>
                <a:solidFill>
                  <a:srgbClr val="FFFFFF"/>
                </a:solidFill>
              </a:rPr>
              <a:t> </a:t>
            </a:r>
            <a:r>
              <a:t>motto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on your final white rectangle</a:t>
            </a:r>
            <a:endParaRPr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                                                                           </a:t>
            </a:r>
            <a:endParaRPr>
              <a:solidFill>
                <a:schemeClr val="accent3">
                  <a:hueOff val="-274225"/>
                  <a:satOff val="26768"/>
                  <a:lumOff val="11368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                                                       </a:t>
            </a:r>
            <a:r>
              <a:t>5.  Think about and write down on another piece of paper:       </a:t>
            </a:r>
          </a:p>
          <a:p>
            <a:pPr algn="l"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                                                           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- 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what you value</a:t>
            </a:r>
            <a:r>
              <a:t> and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what you would buy </a:t>
            </a:r>
            <a:r>
              <a:t>with your money…                                                                                                                                                                               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                                                                                                     </a:t>
            </a:r>
            <a:r>
              <a:t>           </a:t>
            </a:r>
          </a:p>
          <a:p>
            <a:pPr algn="l"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                                                               and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why</a:t>
            </a:r>
            <a:r>
              <a:rPr sz="48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.</a:t>
            </a:r>
          </a:p>
          <a:p>
            <a:pPr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4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  <p:bldP build="whole" bldLvl="1" animBg="1" rev="0" advAuto="0" spid="215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2"/>
      <p:bldP build="whole" bldLvl="1" animBg="1" rev="0" advAuto="0" spid="21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72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or </a:t>
            </a:r>
            <a:r>
              <a:rPr sz="172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  <p:bldP build="whole" bldLvl="1" animBg="1" rev="0" advAuto="0" spid="219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  <p:bldP build="whole" bldLvl="1" animBg="1" rev="0" advAuto="0" spid="2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https://amhistory.si.edu/ourstory/pdf/money/money_design.pdf…"/>
          <p:cNvSpPr txBox="1"/>
          <p:nvPr/>
        </p:nvSpPr>
        <p:spPr>
          <a:xfrm>
            <a:off x="1663751" y="1498599"/>
            <a:ext cx="18034398" cy="1071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https://amhistory.si.edu/ourstory/pdf/money/money_design.pdf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https://www.education.com/activity/article/design-create-family-money/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https://constitutioncenter.org/learn/educational-resources/activities/design-your-own-dollar-bill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https://www.youtube.com/watch?v=-IBHbe-t-X4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https://99designs.com/blog/creative-inspiration/20-examples-worlds-best-currency-design/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https://www.vintag.es/2018/08/american-money-design.html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https://www.incredibleart.org/lessons/middle/alix-super.htm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hour, you will:…"/>
          <p:cNvSpPr txBox="1"/>
          <p:nvPr/>
        </p:nvSpPr>
        <p:spPr>
          <a:xfrm>
            <a:off x="1305802" y="100068"/>
            <a:ext cx="24094623" cy="443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In the next </a:t>
            </a:r>
            <a:r>
              <a:t> </a:t>
            </a:r>
            <a:r>
              <a:rPr sz="15600">
                <a:solidFill>
                  <a:srgbClr val="79C224"/>
                </a:solidFill>
                <a:latin typeface="Arial Black"/>
                <a:ea typeface="Arial Black"/>
                <a:cs typeface="Arial Black"/>
                <a:sym typeface="Arial Black"/>
              </a:rPr>
              <a:t>hour</a:t>
            </a:r>
            <a:r>
              <a:rPr sz="12800">
                <a:solidFill>
                  <a:srgbClr val="79C224"/>
                </a:solidFill>
                <a:latin typeface="Arial Black"/>
                <a:ea typeface="Arial Black"/>
                <a:cs typeface="Arial Black"/>
                <a:sym typeface="Arial Black"/>
              </a:rPr>
              <a:t>,</a:t>
            </a:r>
            <a:r>
              <a:rPr sz="9600"/>
              <a:t> you will:</a:t>
            </a:r>
            <a:endParaRPr sz="9600"/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define what money is &amp; understand why we need money</a:t>
            </a: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understand the symbols on US paper currency   </a:t>
            </a: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design your own paper money</a:t>
            </a: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write about what you value and what you would buy with your money</a:t>
            </a: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and why</a:t>
            </a: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 </a:t>
            </a:r>
            <a:endParaRPr sz="9600"/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160000"/>
              </a:lnSpc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lnSpc>
                <a:spcPct val="160000"/>
              </a:lnSpc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lnSpc>
                <a:spcPct val="160000"/>
              </a:lnSpc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lnSpc>
                <a:spcPct val="160000"/>
              </a:lnSpc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lnSpc>
                <a:spcPct val="160000"/>
              </a:lnSpc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lnSpc>
                <a:spcPct val="160000"/>
              </a:lnSpc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60000"/>
              </a:lnSpc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7676400" y="1021872"/>
            <a:ext cx="9209000" cy="15501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notebook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any white paper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pencil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eraser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scissors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colored pencils, markers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ruler</a:t>
            </a: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78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C84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money…"/>
          <p:cNvSpPr txBox="1"/>
          <p:nvPr/>
        </p:nvSpPr>
        <p:spPr>
          <a:xfrm>
            <a:off x="2277885" y="555890"/>
            <a:ext cx="6061969" cy="15601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money</a:t>
            </a:r>
          </a:p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currency</a:t>
            </a:r>
          </a:p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barter</a:t>
            </a:r>
          </a:p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‘cowrie shell’</a:t>
            </a:r>
          </a:p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portable</a:t>
            </a:r>
          </a:p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denomination</a:t>
            </a:r>
          </a:p>
          <a:p>
            <a:pPr algn="l">
              <a:lnSpc>
                <a:spcPct val="160000"/>
              </a:lnSpc>
              <a:defRPr sz="7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2-27 at 1.42.12 PM.png" descr="Screen Shot 2022-02-27 at 1.42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8731" y="-4217928"/>
            <a:ext cx="34823500" cy="21764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