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20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https://www.youtube.com/embed/uy3_7mWu3IE?feature=oembed" TargetMode="External"/><Relationship Id="rId3" Type="http://schemas.openxmlformats.org/officeDocument/2006/relationships/image" Target="../media/image1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incredibleart.org/lessons/high/wendy-paint.htm" TargetMode="External"/><Relationship Id="rId3" Type="http://schemas.openxmlformats.org/officeDocument/2006/relationships/hyperlink" Target="https://www.moma.org/research-and-learning/teachers/lessons-for-early-learners" TargetMode="External"/><Relationship Id="rId4" Type="http://schemas.openxmlformats.org/officeDocument/2006/relationships/hyperlink" Target="http://art-paper-scissors.blogspot.com/2015/01/this-was-fun-little-lesson-my-long-term.html" TargetMode="External"/><Relationship Id="rId5" Type="http://schemas.openxmlformats.org/officeDocument/2006/relationships/hyperlink" Target="http://www.methowarts.org/wordpress/wp-content/uploads/2020/04/art-Page-1-from-Methow-Arts-Art-Pages-for-3RD-GRADE-4.20.2020-1.pdf" TargetMode="External"/><Relationship Id="rId6" Type="http://schemas.openxmlformats.org/officeDocument/2006/relationships/hyperlink" Target="https://www.pbs.org/wnet/americanmasters/blog/everybody-knowselizabeth-murray-who-was-elizabeth-murray-3-things-you-should-know-about-the-genre-bending-artist/" TargetMode="External"/><Relationship Id="rId7" Type="http://schemas.openxmlformats.org/officeDocument/2006/relationships/hyperlink" Target="https://www.artnews.com/art-news/retrospective/archives-elizabeth-murray-shattering-expectations-abstract-painting-1984-9339/" TargetMode="External"/><Relationship Id="rId8" Type="http://schemas.openxmlformats.org/officeDocument/2006/relationships/hyperlink" Target="https://www.moma.org/calendar/exhibitions/102" TargetMode="External"/><Relationship Id="rId9" Type="http://schemas.openxmlformats.org/officeDocument/2006/relationships/hyperlink" Target="https://www.artsy.net/artist/elizabeth-murray/works-for-sale" TargetMode="External"/><Relationship Id="rId10" Type="http://schemas.openxmlformats.org/officeDocument/2006/relationships/hyperlink" Target="https://art21.org/wp-content/uploads/2017/03/art21_season_two_guide.pdf" TargetMode="External"/><Relationship Id="rId11" Type="http://schemas.openxmlformats.org/officeDocument/2006/relationships/hyperlink" Target="https://www.slideshare.net/ctanasse46/elizabeth-murray-ppt" TargetMode="External"/><Relationship Id="rId12" Type="http://schemas.openxmlformats.org/officeDocument/2006/relationships/hyperlink" Target="https://www.joy2learn.org/painting-with-elizabeth-murray/tools/oil-paint/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 Shot 2022-01-07 at 7.10.30 PM.png" descr="Screen Shot 2022-01-07 at 7.10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9315" y="-4219578"/>
            <a:ext cx="34879289" cy="21799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2-01-09 at 12.48.23 PM.png" descr="Screen Shot 2022-01-09 at 12.48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43514" y="-4241801"/>
            <a:ext cx="35560005" cy="2222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2-01-08 at 3.42.07 PM.png" descr="Screen Shot 2022-01-08 at 3.42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8369" y="-4025192"/>
            <a:ext cx="34527912" cy="21579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2-01-08 at 3.51.53 PM.png" descr="Screen Shot 2022-01-08 at 3.51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16000" y="-5194626"/>
            <a:ext cx="40371627" cy="25232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2"/>
      <p:bldP build="whole" bldLvl="1" animBg="1" rev="0" advAuto="0" spid="17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22-01-08 at 4.29.53 PM.png" descr="Screen Shot 2022-01-08 at 4.29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55889" y="-4422778"/>
            <a:ext cx="34765671" cy="21728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2"/>
      <p:bldP build="whole" bldLvl="1" animBg="1" rev="0" advAuto="0" spid="17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2-01-10 at 7.47.11 AM.png" descr="Screen Shot 2022-01-10 at 7.47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67858" y="-5010147"/>
            <a:ext cx="37243324" cy="23277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  <p:bldP build="whole" bldLvl="1" animBg="1" rev="0" advAuto="0" spid="17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22-01-08 at 7.52.38 PM.png" descr="Screen Shot 2022-01-08 at 7.52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0801" y="-5612637"/>
            <a:ext cx="39172571" cy="24482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whole" bldLvl="1" animBg="1" rev="0" advAuto="0" spid="18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2-01-10 at 8.05.24 AM.png" descr="Screen Shot 2022-01-10 at 8.05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72854" y="-4804373"/>
            <a:ext cx="36793088" cy="22995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2-01-10 at 8.09.28 AM.png" descr="Screen Shot 2022-01-10 at 8.09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26406" y="-4565457"/>
            <a:ext cx="35477352" cy="22173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2-01-10 at 8.25.08 AM.png" descr="Screen Shot 2022-01-10 at 8.25.0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60395" y="-4582994"/>
            <a:ext cx="35302252" cy="22063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2"/>
      <p:bldP build="whole" bldLvl="1" animBg="1" rev="0" advAuto="0" spid="18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HE…"/>
          <p:cNvSpPr txBox="1"/>
          <p:nvPr/>
        </p:nvSpPr>
        <p:spPr>
          <a:xfrm>
            <a:off x="885550" y="-153873"/>
            <a:ext cx="35156013" cy="1402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</a:t>
            </a:r>
            <a:r>
              <a:rPr>
                <a:solidFill>
                  <a:schemeClr val="accent1"/>
                </a:solidFill>
                <a:latin typeface="Futura Bold"/>
                <a:ea typeface="Futura Bold"/>
                <a:cs typeface="Futura Bold"/>
                <a:sym typeface="Futura Bold"/>
              </a:rPr>
              <a:t>THE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2">
                  <a:hueOff val="-85258"/>
                  <a:satOff val="14347"/>
                  <a:lumOff val="2237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     </a:t>
            </a:r>
            <a:r>
              <a:rPr>
                <a:solidFill>
                  <a:schemeClr val="accent2"/>
                </a:solidFill>
                <a:latin typeface="Futura Bold"/>
                <a:ea typeface="Futura Bold"/>
                <a:cs typeface="Futura Bold"/>
                <a:sym typeface="Futura Bold"/>
              </a:rPr>
              <a:t>SHAPE </a:t>
            </a:r>
            <a:endParaRPr>
              <a:solidFill>
                <a:srgbClr val="FF278F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278F"/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</a:t>
            </a:r>
            <a:r>
              <a:rPr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OF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4">
                  <a:hueOff val="348544"/>
                  <a:lumOff val="7139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   </a:t>
            </a:r>
            <a:r>
              <a:rPr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rPr>
              <a:t>YOUR</a:t>
            </a:r>
            <a:r>
              <a:rPr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endParaRPr>
              <a:solidFill>
                <a:schemeClr val="accent6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90000"/>
              </a:lnSpc>
              <a:defRPr sz="18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rPr>
              <a:t>              </a:t>
            </a:r>
            <a:r>
              <a:rPr>
                <a:solidFill>
                  <a:srgbClr val="FF479B"/>
                </a:solidFill>
                <a:latin typeface="Futura Bold"/>
                <a:ea typeface="Futura Bold"/>
                <a:cs typeface="Futura Bold"/>
                <a:sym typeface="Futura Bold"/>
              </a:rPr>
              <a:t>SHAPE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22-01-10 at 8.20.09 AM.png" descr="Screen Shot 2022-01-10 at 8.20.0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89574" y="-4541766"/>
            <a:ext cx="35292700" cy="22057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2"/>
      <p:bldP build="whole" bldLvl="1" animBg="1" rev="0" advAuto="0" spid="18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22-01-10 at 8.31.11 AM.png" descr="Screen Shot 2022-01-10 at 8.31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05843" y="-4625523"/>
            <a:ext cx="35316694" cy="22072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  <p:bldP build="whole" bldLvl="1" animBg="1" rev="0" advAuto="0" spid="19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 Shot 2022-01-10 at 12.58.50 PM.png" descr="Screen Shot 2022-01-10 at 12.58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68948" y="-4234633"/>
            <a:ext cx="35537062" cy="22210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2"/>
      <p:bldP build="whole" bldLvl="1" animBg="1" rev="0" advAuto="0" spid="19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>
            <a:hueOff val="-82419"/>
            <a:satOff val="-9513"/>
            <a:lumOff val="-1634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ease take out your notebook……"/>
          <p:cNvSpPr txBox="1"/>
          <p:nvPr/>
        </p:nvSpPr>
        <p:spPr>
          <a:xfrm>
            <a:off x="4677295" y="704259"/>
            <a:ext cx="16096209" cy="12799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Please take out your notebook…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</a:t>
            </a:r>
            <a:r>
              <a:t>draw, </a:t>
            </a:r>
          </a:p>
          <a:p>
            <a:pPr>
              <a:defRPr i="1"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6200"/>
              <a:t>if you want to, </a:t>
            </a:r>
            <a:r>
              <a:rPr i="0"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i="0">
              <a:solidFill>
                <a:schemeClr val="accent4">
                  <a:hueOff val="348544"/>
                  <a:lumOff val="7139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some of the shapes 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that you’ll be seeing - 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and like</a:t>
            </a:r>
            <a:r>
              <a:t> </a:t>
            </a:r>
            <a:r>
              <a:t>-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Elizabeth Murray ‘sculptured paintings’.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Notice the ‘outlines’- </a:t>
            </a: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 the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configuration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 -</a:t>
            </a:r>
            <a:endParaRPr>
              <a:solidFill>
                <a:schemeClr val="accent4">
                  <a:hueOff val="348544"/>
                  <a:lumOff val="7139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defRPr sz="6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of the ‘sculptured paintings’.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murray-paint3-003.jpg" descr="murray-paint3-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7090" y="-82851"/>
            <a:ext cx="15475858" cy="13881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19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Murray_2002_Heart-with-Bricks_4x4.jpg" descr="Murray_2002_Heart-with-Bricks_4x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8600" y="-1"/>
            <a:ext cx="13716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whole" bldLvl="1" animBg="1" rev="0" advAuto="0" spid="19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Murray2450.jpg.jpeg" descr="Murray2450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2562" y="56760"/>
            <a:ext cx="15778876" cy="13602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  <p:bldP build="whole" bldLvl="1" animBg="1" rev="0" advAuto="0" spid="201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Murray_Little-Fingers_4x4.jpg" descr="Murray_Little-Fingers_4x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2783" y="-372817"/>
            <a:ext cx="14461634" cy="14461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  <p:bldP build="whole" bldLvl="1" animBg="1" rev="0" advAuto="0" spid="20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murray-paint3-001.jpg" descr="murray-paint3-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80550" y="-26696070"/>
            <a:ext cx="25873002" cy="2752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murray-paint3-001.jpg" descr="murray-paint3-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7894" y="51479"/>
            <a:ext cx="12798333" cy="13613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1"/>
      <p:bldP build="whole" bldLvl="1" animBg="1" rev="0" advAuto="0" spid="20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ome more shapes…"/>
          <p:cNvSpPr txBox="1"/>
          <p:nvPr/>
        </p:nvSpPr>
        <p:spPr>
          <a:xfrm>
            <a:off x="4029735" y="5162567"/>
            <a:ext cx="15293182" cy="221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8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some more shapes…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2"/>
      <p:bldP build="whole" bldLvl="1" animBg="1" rev="0" advAuto="0" spid="20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5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blobparty03_1small_1296x.jpg" descr="blobparty03_1small_1296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8589" y="-1121990"/>
            <a:ext cx="19456971" cy="16343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D99D90A0-4AE9-46D6-B6E6-C0B8F7515CA8_1024x1024.jpg" descr="D99D90A0-4AE9-46D6-B6E6-C0B8F7515CA8_1024x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6398" y="-1338491"/>
            <a:ext cx="15372512" cy="15372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kindah-khalidy-1.24_painting1-600x639.jpg" descr="kindah-khalidy-1.24_painting1-600x63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7602" y="-1004659"/>
            <a:ext cx="15723717" cy="16745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Abstract+Art+Process+for+kids+inspired+by+artist+Kindah+Khalidy-2.png" descr="Abstract+Art+Process+for+kids+inspired+by+artist+Kindah+Khalidy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49924" y="0"/>
            <a:ext cx="1028186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blobparty05_4_0f4a4b1e-a9ea-475d-8066-fc162bb85e7e_1296x.jpg" descr="blobparty05_4_0f4a4b1e-a9ea-475d-8066-fc162bb85e7e_1296x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134175" y="-2712136"/>
            <a:ext cx="26880950" cy="20160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Chandran_Kindah2019_09_web.jpg" descr="Chandran_Kindah2019_09_web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46253" y="339454"/>
            <a:ext cx="24937055" cy="13037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kkstacked1_1080x.jpg" descr="kkstacked1_1080x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05536" y="-1031116"/>
            <a:ext cx="15633477" cy="15778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-asset.jpeg" descr="image-asset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1418406" y="359"/>
            <a:ext cx="26012711" cy="17324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6"/>
      <p:bldP build="whole" bldLvl="1" animBg="1" rev="0" advAuto="0" spid="210" grpId="1"/>
      <p:bldP build="whole" bldLvl="1" animBg="1" rev="0" advAuto="0" spid="210" grpId="2"/>
      <p:bldP build="whole" bldLvl="1" animBg="1" rev="0" advAuto="0" spid="217" grpId="15"/>
      <p:bldP build="whole" bldLvl="1" animBg="1" rev="0" advAuto="0" spid="217" grpId="16"/>
      <p:bldP build="whole" bldLvl="1" animBg="1" rev="0" advAuto="0" spid="214" grpId="9"/>
      <p:bldP build="whole" bldLvl="1" animBg="1" rev="0" advAuto="0" spid="211" grpId="4"/>
      <p:bldP build="whole" bldLvl="1" animBg="1" rev="0" advAuto="0" spid="214" grpId="10"/>
      <p:bldP build="whole" bldLvl="1" animBg="1" rev="0" advAuto="0" spid="211" grpId="3"/>
      <p:bldP build="whole" bldLvl="1" animBg="1" rev="0" advAuto="0" spid="216" grpId="13"/>
      <p:bldP build="whole" bldLvl="1" animBg="1" rev="0" advAuto="0" spid="216" grpId="14"/>
      <p:bldP build="whole" bldLvl="1" animBg="1" rev="0" advAuto="0" spid="215" grpId="11"/>
      <p:bldP build="whole" bldLvl="1" animBg="1" rev="0" advAuto="0" spid="215" grpId="12"/>
      <p:bldP build="whole" bldLvl="1" animBg="1" rev="0" advAuto="0" spid="213" grpId="7"/>
      <p:bldP build="whole" bldLvl="1" animBg="1" rev="0" advAuto="0" spid="213" grpId="8"/>
      <p:bldP build="whole" bldLvl="1" animBg="1" rev="0" advAuto="0" spid="212" grpId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2"/>
      <p:bldP build="whole" bldLvl="1" animBg="1" rev="0" advAuto="0" spid="21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he Instructions:…"/>
          <p:cNvSpPr txBox="1"/>
          <p:nvPr/>
        </p:nvSpPr>
        <p:spPr>
          <a:xfrm>
            <a:off x="1416461" y="362243"/>
            <a:ext cx="21220878" cy="1921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112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Instructions: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Sketch your shape in your notebook in pencil…make several sketches.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Color your shape in your notebook - try out different colors.</a:t>
            </a: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Now - figure out how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big</a:t>
            </a:r>
            <a:r>
              <a:t> or how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small </a:t>
            </a:r>
            <a:r>
              <a:t>you want your shape to be…</a:t>
            </a: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     </a:t>
            </a:r>
            <a:r>
              <a:rPr sz="5000">
                <a:latin typeface="Futura"/>
                <a:ea typeface="Futura"/>
                <a:cs typeface="Futura"/>
                <a:sym typeface="Futura"/>
              </a:rPr>
              <a:t>and draw your shape (in pencil) on a sheet of poster board.</a:t>
            </a:r>
            <a:endParaRPr sz="50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5000">
                <a:latin typeface="Futura"/>
                <a:ea typeface="Futura"/>
                <a:cs typeface="Futura"/>
                <a:sym typeface="Futura"/>
              </a:rPr>
              <a:t>           </a:t>
            </a:r>
            <a:endParaRPr sz="5000">
              <a:latin typeface="Futura"/>
              <a:ea typeface="Futura"/>
              <a:cs typeface="Futura"/>
              <a:sym typeface="Futura"/>
            </a:endParaRPr>
          </a:p>
          <a:p>
            <a:pPr algn="l">
              <a:lnSpc>
                <a:spcPct val="130000"/>
              </a:lnSpc>
              <a:defRPr sz="4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5000">
                <a:latin typeface="Futura"/>
                <a:ea typeface="Futura"/>
                <a:cs typeface="Futura"/>
                <a:sym typeface="Futura"/>
              </a:rPr>
              <a:t>              </a:t>
            </a:r>
            <a:r>
              <a:rPr sz="6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Several students will be able to draw </a:t>
            </a:r>
            <a:endParaRPr sz="640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30000"/>
              </a:lnSpc>
              <a:defRPr sz="64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and cut out their shapes 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lnSpc>
                <a:spcPct val="130000"/>
              </a:lnSpc>
              <a:defRPr sz="5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6400"/>
              <a:t>    from one sheet of posterboard.</a:t>
            </a:r>
            <a:r>
              <a:t> </a:t>
            </a: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4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981604" indent="-981604" algn="l">
              <a:lnSpc>
                <a:spcPct val="140000"/>
              </a:lnSpc>
              <a:buSzPct val="100000"/>
              <a:buAutoNum type="arabicPeriod" startAt="5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1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4. OK - you’ve drawn your shape on a section of the posterboard.…"/>
          <p:cNvSpPr txBox="1"/>
          <p:nvPr/>
        </p:nvSpPr>
        <p:spPr>
          <a:xfrm>
            <a:off x="942156" y="825163"/>
            <a:ext cx="22499689" cy="14516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4. OK - you’ve drawn your shape on a section of the posterboard.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 sz="5800"/>
              <a:t>  Cut off that section of posterboard, </a:t>
            </a:r>
            <a:endParaRPr sz="5800"/>
          </a:p>
          <a:p>
            <a:pPr>
              <a:lnSpc>
                <a:spcPct val="16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bring the section back to your desk </a:t>
            </a:r>
          </a:p>
          <a:p>
            <a:pPr>
              <a:lnSpc>
                <a:spcPct val="16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and start coloring your shape.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 </a:t>
            </a:r>
            <a:endParaRPr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latin typeface="Futura Bold"/>
                <a:ea typeface="Futura Bold"/>
                <a:cs typeface="Futura Bold"/>
                <a:sym typeface="Futura Bold"/>
              </a:rPr>
              <a:t>    </a:t>
            </a:r>
            <a:r>
              <a:rPr sz="6000">
                <a:solidFill>
                  <a:srgbClr val="071FFF"/>
                </a:solidFill>
                <a:latin typeface="Futura Bold"/>
                <a:ea typeface="Futura Bold"/>
                <a:cs typeface="Futura Bold"/>
                <a:sym typeface="Futura Bold"/>
              </a:rPr>
              <a:t>Do you want a ‘border’ in your shape?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Once your shape is colored - finished -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cut it out</a:t>
            </a:r>
            <a:r>
              <a:t> of the posterboard.</a:t>
            </a:r>
          </a:p>
          <a:p>
            <a:pPr algn="l">
              <a:lnSpc>
                <a:spcPct val="160000"/>
              </a:lnSpc>
              <a:defRPr sz="5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  <p:bldP build="whole" bldLvl="1" animBg="1" rev="0" advAuto="0" spid="22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5. Now comes the next challenge.…"/>
          <p:cNvSpPr txBox="1"/>
          <p:nvPr/>
        </p:nvSpPr>
        <p:spPr>
          <a:xfrm>
            <a:off x="589105" y="643525"/>
            <a:ext cx="24434801" cy="1344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5.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Now comes the next challenge.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120000"/>
              </a:lnSpc>
              <a:defRPr sz="6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5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</a:t>
            </a:r>
            <a:r>
              <a:rPr sz="5800"/>
              <a:t>As a class - figure out the overall configuration of the background - </a:t>
            </a:r>
            <a:endParaRPr sz="5800"/>
          </a:p>
          <a:p>
            <a:pPr algn="l">
              <a:lnSpc>
                <a:spcPct val="120000"/>
              </a:lnSpc>
              <a:defRPr sz="55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800"/>
              <a:t>   the shape of the background.</a:t>
            </a:r>
            <a:endParaRPr sz="5800"/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If you used </a:t>
            </a:r>
            <a:r>
              <a:rPr sz="6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</a:t>
            </a:r>
            <a:r>
              <a:t>posterboards to cut out all the classes’ shapes,                                            </a:t>
            </a: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then you must use </a:t>
            </a:r>
            <a:r>
              <a:rPr sz="6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10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t>posterboards to make up the background.                                   </a:t>
            </a:r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  <a:r>
              <a:rPr i="1"/>
              <a:t>  </a:t>
            </a:r>
            <a:endParaRPr i="1"/>
          </a:p>
          <a:p>
            <a:pPr algn="l">
              <a:lnSpc>
                <a:spcPct val="12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i="1"/>
              <a:t>  </a:t>
            </a:r>
            <a:r>
              <a:rPr i="1" sz="6200"/>
              <a:t>                 </a:t>
            </a:r>
            <a:r>
              <a:rPr sz="6200">
                <a:solidFill>
                  <a:schemeClr val="accent6"/>
                </a:solidFill>
              </a:rPr>
              <a:t>   </a:t>
            </a:r>
            <a:r>
              <a:rPr sz="8800">
                <a:solidFill>
                  <a:schemeClr val="accent6"/>
                </a:solidFill>
              </a:rPr>
              <a:t>Makes sense - right?</a:t>
            </a:r>
            <a:endParaRPr sz="88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1"/>
      <p:bldP build="whole" bldLvl="1" animBg="1" rev="0" advAuto="0" spid="225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22-01-10 at 10.04.39 AM.png" descr="Screen Shot 2022-01-10 at 10.04.3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25431" y="-5924751"/>
            <a:ext cx="43262356" cy="27038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  <p:bldP build="whole" bldLvl="1" animBg="1" rev="0" advAuto="0" spid="22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Once you have…"/>
          <p:cNvSpPr txBox="1"/>
          <p:nvPr/>
        </p:nvSpPr>
        <p:spPr>
          <a:xfrm>
            <a:off x="6000385" y="1087950"/>
            <a:ext cx="12383230" cy="1115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Once you have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configuration</a:t>
            </a:r>
            <a:r>
              <a:t> -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 the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shape -</a:t>
            </a:r>
            <a:r>
              <a:t>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of your background </a:t>
            </a:r>
          </a:p>
          <a:p>
            <a:pPr>
              <a:lnSpc>
                <a:spcPct val="140000"/>
              </a:lnSpc>
              <a:defRPr sz="10000">
                <a:solidFill>
                  <a:schemeClr val="accent4">
                    <a:hueOff val="348544"/>
                    <a:lumOff val="71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figured out…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  <p:bldP build="whole" bldLvl="1" animBg="1" rev="0" advAuto="0" spid="229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 everyone’s finished colored shapes…"/>
          <p:cNvSpPr txBox="1"/>
          <p:nvPr/>
        </p:nvSpPr>
        <p:spPr>
          <a:xfrm>
            <a:off x="2574478" y="-3998595"/>
            <a:ext cx="19631621" cy="2263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place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everyone’s </a:t>
            </a:r>
            <a:r>
              <a:t>finished colored shapes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on the poster board ‘background’.              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Do you want all the shapes to ’touch’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the other shapes?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or not?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Figure out the best configuration -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the best arrangement - of shapes…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and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 glue them down.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>
              <a:lnSpc>
                <a:spcPct val="120000"/>
              </a:lnSpc>
              <a:defRPr b="1" i="1" sz="6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b="1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    </a:t>
            </a: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6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  <p:bldP build="whole" bldLvl="1" animBg="1" rev="0" advAuto="0" spid="231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HEN……"/>
          <p:cNvSpPr txBox="1"/>
          <p:nvPr/>
        </p:nvSpPr>
        <p:spPr>
          <a:xfrm>
            <a:off x="1160820" y="1440141"/>
            <a:ext cx="24434801" cy="1117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rPr b="1" i="1" sz="12800">
                <a:solidFill>
                  <a:srgbClr val="FF159B"/>
                </a:solidFill>
                <a:latin typeface="Gill Sans"/>
                <a:ea typeface="Gill Sans"/>
                <a:cs typeface="Gill Sans"/>
                <a:sym typeface="Gill Sans"/>
              </a:rPr>
              <a:t>THEN… </a:t>
            </a:r>
            <a:r>
              <a:rPr b="1" i="1" sz="11400">
                <a:solidFill>
                  <a:srgbClr val="FF159B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sz="11400">
                <a:solidFill>
                  <a:srgbClr val="FF159B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                                                                                             </a:t>
            </a:r>
            <a:endParaRPr>
              <a:solidFill>
                <a:srgbClr val="FF159B"/>
              </a:solidFill>
            </a:endParaRPr>
          </a:p>
          <a:p>
            <a:pPr algn="l">
              <a:lnSpc>
                <a:spcPct val="160000"/>
              </a:lnSpc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159B"/>
                </a:solidFill>
              </a:rPr>
              <a:t>     </a:t>
            </a:r>
            <a:r>
              <a:rPr sz="5800">
                <a:solidFill>
                  <a:srgbClr val="FF159B"/>
                </a:solidFill>
              </a:rPr>
              <a:t>   </a:t>
            </a:r>
            <a:r>
              <a:rPr sz="6400"/>
              <a:t>cut ‘around’ all the shapes on the background…                                                 </a:t>
            </a:r>
            <a:endParaRPr sz="6400"/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creating a background that is ‘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contoured</a:t>
            </a:r>
            <a:r>
              <a:t>’, </a:t>
            </a: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or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curved</a:t>
            </a:r>
            <a:r>
              <a:t>, around all the shapes </a:t>
            </a:r>
          </a:p>
          <a:p>
            <a:pPr algn="l">
              <a:lnSpc>
                <a:spcPct val="130000"/>
              </a:lnSpc>
              <a:defRPr sz="6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(just like Elizabeth Murray’s ‘sculptured paintings’).</a:t>
            </a:r>
          </a:p>
          <a:p>
            <a:pPr marL="981604" indent="-981604" algn="l">
              <a:lnSpc>
                <a:spcPct val="130000"/>
              </a:lnSpc>
              <a:buSzPct val="100000"/>
              <a:buAutoNum type="arabicPeriod" startAt="1"/>
              <a:defRPr sz="5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"/>
          <p:cNvSpPr txBox="1"/>
          <p:nvPr/>
        </p:nvSpPr>
        <p:spPr>
          <a:xfrm>
            <a:off x="10603010" y="4407957"/>
            <a:ext cx="127001" cy="579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  <p:sp>
        <p:nvSpPr>
          <p:cNvPr id="236" name="E X T E N S I O N    A C T I V I T Y :…"/>
          <p:cNvSpPr txBox="1"/>
          <p:nvPr/>
        </p:nvSpPr>
        <p:spPr>
          <a:xfrm>
            <a:off x="270977" y="519736"/>
            <a:ext cx="23842046" cy="1225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>
              <a:lnSpc>
                <a:spcPct val="140000"/>
              </a:lnSpc>
              <a:defRPr sz="12200">
                <a:gradFill flip="none" rotWithShape="1">
                  <a:gsLst>
                    <a:gs pos="0">
                      <a:srgbClr val="FFE829"/>
                    </a:gs>
                    <a:gs pos="100000">
                      <a:srgbClr val="FF297F"/>
                    </a:gs>
                  </a:gsLst>
                  <a:lin ang="18166230" scaled="0"/>
                </a:gra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E X T E N S I O N    A C T I V I T Y :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2"/>
                </a:solidFill>
              </a:rPr>
              <a:t>Write</a:t>
            </a:r>
            <a: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a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simple </a:t>
            </a:r>
            <a:r>
              <a:rPr>
                <a:solidFill>
                  <a:schemeClr val="accent5"/>
                </a:solidFill>
              </a:rPr>
              <a:t>description</a:t>
            </a:r>
            <a:r>
              <a:t> </a:t>
            </a:r>
            <a:r>
              <a:rPr>
                <a:solidFill>
                  <a:schemeClr val="accent6"/>
                </a:solidFill>
              </a:rPr>
              <a:t>-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6"/>
                </a:solidFill>
              </a:rPr>
              <a:t>(</a:t>
            </a:r>
            <a:r>
              <a:rPr>
                <a:solidFill>
                  <a:schemeClr val="accent1"/>
                </a:solidFill>
              </a:rPr>
              <a:t>a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 </a:t>
            </a:r>
            <a:r>
              <a:rPr>
                <a:solidFill>
                  <a:schemeClr val="accent2"/>
                </a:solidFill>
              </a:rPr>
              <a:t>few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sentences</a:t>
            </a:r>
            <a:r>
              <a:rPr>
                <a:solidFill>
                  <a:schemeClr val="accent4"/>
                </a:solidFill>
              </a:rPr>
              <a:t>)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-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5"/>
                </a:solidFill>
              </a:rPr>
              <a:t>of </a:t>
            </a:r>
            <a:r>
              <a:rPr>
                <a:solidFill>
                  <a:schemeClr val="accent6"/>
                </a:solidFill>
              </a:rPr>
              <a:t>your </a:t>
            </a:r>
            <a:r>
              <a:rPr sz="820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shape</a:t>
            </a:r>
            <a:r>
              <a:rPr sz="9900">
                <a:solidFill>
                  <a:schemeClr val="accent4">
                    <a:hueOff val="-476017"/>
                    <a:lumOff val="-10042"/>
                  </a:schemeClr>
                </a:solidFill>
              </a:rPr>
              <a:t>…</a:t>
            </a:r>
            <a:r>
              <a:rPr>
                <a:solidFill>
                  <a:schemeClr val="accent5"/>
                </a:solidFill>
              </a:rPr>
              <a:t> </a:t>
            </a:r>
          </a:p>
          <a:p>
            <a:pPr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why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8200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you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8200">
                <a:solidFill>
                  <a:schemeClr val="accent4"/>
                </a:solidFill>
                <a:latin typeface="Arial Black"/>
                <a:ea typeface="Arial Black"/>
                <a:cs typeface="Arial Black"/>
                <a:sym typeface="Arial Black"/>
              </a:rPr>
              <a:t>chose</a:t>
            </a:r>
            <a:r>
              <a:rPr>
                <a:solidFill>
                  <a:schemeClr val="accent5"/>
                </a:solidFill>
              </a:rPr>
              <a:t> that </a:t>
            </a:r>
            <a:r>
              <a:rPr>
                <a:solidFill>
                  <a:schemeClr val="accent6"/>
                </a:solidFill>
              </a:rPr>
              <a:t>shape</a:t>
            </a:r>
            <a:r>
              <a:rPr>
                <a:solidFill>
                  <a:schemeClr val="accent1"/>
                </a:solidFill>
              </a:rPr>
              <a:t>, </a:t>
            </a:r>
            <a:r>
              <a:rPr>
                <a:solidFill>
                  <a:schemeClr val="accent6"/>
                </a:solidFill>
              </a:rPr>
              <a:t> </a:t>
            </a:r>
          </a:p>
          <a:p>
            <a:pPr lvl="1">
              <a:lnSpc>
                <a:spcPct val="14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1"/>
                </a:solidFill>
              </a:rPr>
              <a:t>and </a:t>
            </a:r>
            <a:r>
              <a:rPr sz="8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why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3"/>
                </a:solidFill>
              </a:rPr>
              <a:t>you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chose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>
                <a:solidFill>
                  <a:schemeClr val="accent5"/>
                </a:solidFill>
              </a:rPr>
              <a:t>the</a:t>
            </a:r>
            <a:r>
              <a:rPr>
                <a:solidFill>
                  <a:schemeClr val="accent1"/>
                </a:solidFill>
              </a:rPr>
              <a:t> </a:t>
            </a:r>
            <a:r>
              <a:rPr sz="8200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rPr>
              <a:t>colors</a:t>
            </a:r>
            <a:r>
              <a:rPr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you </a:t>
            </a:r>
            <a:r>
              <a:rPr>
                <a:solidFill>
                  <a:schemeClr val="accent2"/>
                </a:solidFill>
              </a:rPr>
              <a:t>did</a:t>
            </a:r>
            <a:r>
              <a:rPr sz="9900">
                <a:solidFill>
                  <a:schemeClr val="accent3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0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2"/>
      <p:bldP build="whole" bldLvl="1" animBg="1" rev="0" advAuto="0" spid="2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 2 sessions, we will:…"/>
          <p:cNvSpPr txBox="1"/>
          <p:nvPr/>
        </p:nvSpPr>
        <p:spPr>
          <a:xfrm>
            <a:off x="1038033" y="239609"/>
            <a:ext cx="24094623" cy="28232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9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>
                <a:solidFill>
                  <a:schemeClr val="accent5"/>
                </a:solidFill>
              </a:rPr>
              <a:t>In the next</a:t>
            </a:r>
            <a:r>
              <a:rPr sz="9600">
                <a:solidFill>
                  <a:srgbClr val="EE4E00"/>
                </a:solidFill>
              </a:rPr>
              <a:t> </a:t>
            </a:r>
            <a:r>
              <a:t> </a:t>
            </a:r>
            <a:r>
              <a:rPr sz="156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28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sz="1280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sessions,</a:t>
            </a:r>
            <a:r>
              <a:rPr sz="9600">
                <a:solidFill>
                  <a:schemeClr val="accent1"/>
                </a:solidFill>
              </a:rPr>
              <a:t> </a:t>
            </a:r>
            <a:r>
              <a:rPr sz="9600">
                <a:solidFill>
                  <a:schemeClr val="accent5"/>
                </a:solidFill>
              </a:rPr>
              <a:t>we will:</a:t>
            </a:r>
            <a:endParaRPr sz="9600"/>
          </a:p>
          <a:p>
            <a:pPr marL="711200" indent="-711200" algn="l">
              <a:lnSpc>
                <a:spcPct val="130000"/>
              </a:lnSpc>
              <a:buSzPct val="123000"/>
              <a:buChar char="•"/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5600"/>
              <a:t>study the abstract work of Elizabeth Murray</a:t>
            </a:r>
            <a:endParaRPr sz="5600"/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  <a:r>
              <a:t>sketch, create and color </a:t>
            </a:r>
            <a:r>
              <a:rPr sz="6600">
                <a:latin typeface="Futura Bold"/>
                <a:ea typeface="Futura Bold"/>
                <a:cs typeface="Futura Bold"/>
                <a:sym typeface="Futura Bold"/>
              </a:rPr>
              <a:t>your</a:t>
            </a:r>
            <a:r>
              <a:t> personal shape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learn about the ‘meaning’ of colors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design and create the ‘background' for all the class’s shapes</a:t>
            </a:r>
          </a:p>
          <a:p>
            <a:pPr marL="711200" indent="-711200" algn="l">
              <a:lnSpc>
                <a:spcPct val="140000"/>
              </a:lnSpc>
              <a:buSzPct val="123000"/>
              <a:buChar char="•"/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mount and glue all shapes onto the ‘background’ -                                              creating a class ‘sculptured painting’</a:t>
            </a:r>
          </a:p>
          <a:p>
            <a:pPr algn="l">
              <a:defRPr sz="56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>
              <a:defRPr sz="91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endParaRPr sz="9600"/>
          </a:p>
          <a:p>
            <a:pPr algn="l" defTabSz="457200"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208127" indent="-208127" algn="l" defTabSz="457200">
              <a:spcBef>
                <a:spcPts val="1200"/>
              </a:spcBef>
              <a:buSzPct val="123000"/>
              <a:buChar char="-"/>
              <a:defRPr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04799" indent="342900" algn="l" defTabSz="457200">
              <a:buClr>
                <a:srgbClr val="2C2C2C"/>
              </a:buClr>
              <a:buSzPct val="123000"/>
              <a:buChar char=""/>
              <a:tabLst>
                <a:tab pos="457200" algn="l"/>
              </a:tabLst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891208" indent="-243508" algn="l" defTabSz="457200">
              <a:buSzPct val="123000"/>
              <a:buChar char="-"/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647700" algn="l" defTabSz="457200">
              <a:tabLst>
                <a:tab pos="457200" algn="l"/>
              </a:tabLst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800">
              <a:latin typeface="Futura"/>
              <a:ea typeface="Futura"/>
              <a:cs typeface="Futura"/>
              <a:sym typeface="Futura"/>
            </a:endParaR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91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20000"/>
              </a:lnSpc>
              <a:defRPr sz="6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</a:p>
          <a:p>
            <a:pPr>
              <a:defRPr sz="8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creen Shot 2022-01-07 at 7.10.30 PM.png" descr="Screen Shot 2022-01-07 at 7.10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9315" y="-4181478"/>
            <a:ext cx="34879289" cy="21799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8" grpId="2"/>
      <p:bldP build="whole" bldLvl="1" animBg="1" rev="0" advAuto="0" spid="238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creen Shot 2022-01-09 at 12.48.23 PM.png" descr="Screen Shot 2022-01-09 at 12.48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43514" y="-4241801"/>
            <a:ext cx="35560005" cy="2222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  <p:bldP build="whole" bldLvl="1" animBg="1" rev="0" advAuto="0" spid="240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D7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Elizabeth Murray:…"/>
          <p:cNvSpPr txBox="1"/>
          <p:nvPr/>
        </p:nvSpPr>
        <p:spPr>
          <a:xfrm>
            <a:off x="2473876" y="583340"/>
            <a:ext cx="19360048" cy="1168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800">
                <a:solidFill>
                  <a:srgbClr val="FF55A2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Elizabeth Murray:</a:t>
            </a:r>
          </a:p>
          <a:p>
            <a:pPr>
              <a:defRPr sz="5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“For a couple of years, I’ve been working with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cutting out shapes and kind of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glomming</a:t>
            </a:r>
            <a:r>
              <a:t> them together.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know - like - making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zigzag</a:t>
            </a:r>
            <a:r>
              <a:t> shape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sort of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rectangular</a:t>
            </a:r>
            <a:r>
              <a:t> shape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a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circular bloopy fat cloudy</a:t>
            </a:r>
            <a:r>
              <a:t> shape…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they are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cartoony </a:t>
            </a:r>
          </a:p>
          <a:p>
            <a:pPr>
              <a:lnSpc>
                <a:spcPct val="120000"/>
              </a:lnSpc>
              <a:defRPr sz="5800">
                <a:solidFill>
                  <a:srgbClr val="01867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blumpy</a:t>
            </a:r>
            <a:r>
              <a:t> and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rounded</a:t>
            </a:r>
            <a:r>
              <a:t> and sort of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wacky”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4000" fill="hold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1"/>
      <p:bldP build="whole" bldLvl="1" animBg="1" rev="0" advAuto="0" spid="242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Elizabeth Murray: &quot;Bop&quot; | Art21 &quot;Extended Play&quot;" descr="Elizabeth Murray: &quot;Bop&quot; | Art21 &quot;Extended Play&quot;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Elizabeth Murray: &quot;Bop&quot; | Art21 &quot;Extended Play&quot;" aiw:author="Art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44555" y="18711"/>
            <a:ext cx="24277442" cy="136560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2"/>
      <p:bldP build="whole" bldLvl="1" animBg="1" rev="0" advAuto="0" spid="24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what one thing…"/>
          <p:cNvSpPr txBox="1"/>
          <p:nvPr/>
        </p:nvSpPr>
        <p:spPr>
          <a:xfrm>
            <a:off x="1266120" y="131966"/>
            <a:ext cx="21851761" cy="1312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b="1" i="1" sz="16400">
                <a:solidFill>
                  <a:schemeClr val="accent6"/>
                </a:solidFill>
                <a:latin typeface="+mn-lt"/>
                <a:ea typeface="+mn-ea"/>
                <a:cs typeface="+mn-cs"/>
                <a:sym typeface="Helvetica Neue"/>
              </a:rPr>
              <a:t>one</a:t>
            </a:r>
            <a:r>
              <a:rPr b="1" i="1" sz="16400">
                <a:latin typeface="+mn-lt"/>
                <a:ea typeface="+mn-ea"/>
                <a:cs typeface="+mn-cs"/>
                <a:sym typeface="Helvetica Neue"/>
              </a:rPr>
              <a:t> thing</a:t>
            </a:r>
            <a:endParaRPr sz="16400"/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chemeClr val="accent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chemeClr val="accent4"/>
                </a:solidFill>
              </a:rPr>
              <a:t>today…</a:t>
            </a:r>
            <a:r>
              <a:rPr sz="172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rPr>
              <a:t>pass</a:t>
            </a:r>
            <a:r>
              <a:rPr>
                <a:solidFill>
                  <a:srgbClr val="02D1BA"/>
                </a:solidFill>
              </a:rPr>
              <a:t> or</a:t>
            </a:r>
            <a:r>
              <a:t> </a:t>
            </a:r>
            <a:r>
              <a:rPr sz="17200">
                <a:solidFill>
                  <a:srgbClr val="FF2500"/>
                </a:solidFill>
                <a:latin typeface="Futura Bold"/>
                <a:ea typeface="Futura Bold"/>
                <a:cs typeface="Futura Bold"/>
                <a:sym typeface="Futura Bold"/>
              </a:rPr>
              <a:t>play</a:t>
            </a:r>
            <a:r>
              <a:rPr sz="17200">
                <a:solidFill>
                  <a:srgbClr val="FF07D2"/>
                </a:solid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2"/>
      <p:bldP build="whole" bldLvl="1" animBg="1" rev="0" advAuto="0" spid="248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2"/>
      <p:bldP build="whole" bldLvl="1" animBg="1" rev="0" advAuto="0" spid="25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https://www.incredibleart.org/lessons/high/wendy-paint.htm…"/>
          <p:cNvSpPr txBox="1"/>
          <p:nvPr/>
        </p:nvSpPr>
        <p:spPr>
          <a:xfrm>
            <a:off x="527062" y="732577"/>
            <a:ext cx="23329876" cy="1143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https://www.incredibleart.org/lessons/high/wendy-paint.htm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https://www.moma.org/research-and-learning/teachers/lessons-for-early-learners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http://art-paper-scissors.blogspot.com/2015/01/this-was-fun-little-lesson-my-long-term.html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5" invalidUrl="" action="" tgtFrame="" tooltip="" history="1" highlightClick="0" endSnd="0"/>
              </a:rPr>
              <a:t>http://www.methowarts.org/wordpress/wp-content/uploads/2020/04/art-Page-1-from-Methow-Arts-Art-Pages-for-3RD-GRADE-4.20.2020-1.pdf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https://www.pbs.org/wnet/americanmasters/blog/everybody-knowselizabeth-murray-who-was-elizabeth-murray-3-things-you-should-know-about-the-genre-bending-artist/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7" invalidUrl="" action="" tgtFrame="" tooltip="" history="1" highlightClick="0" endSnd="0"/>
              </a:rPr>
              <a:t>https://www.artnews.com/art-news/retrospective/archives-elizabeth-murray-shattering-expectations-abstract-painting-1984-9339/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8" invalidUrl="" action="" tgtFrame="" tooltip="" history="1" highlightClick="0" endSnd="0"/>
              </a:rPr>
              <a:t>https://www.moma.org/calendar/exhibitions/102</a:t>
            </a:r>
            <a:r>
              <a:rPr u="none">
                <a:solidFill>
                  <a:srgbClr val="000000"/>
                </a:solidFill>
              </a:rPr>
              <a:t>?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9" invalidUrl="" action="" tgtFrame="" tooltip="" history="1" highlightClick="0" endSnd="0"/>
              </a:rPr>
              <a:t>https://www.artsy.net/artist/elizabeth-murray/works-for-sale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0" invalidUrl="" action="" tgtFrame="" tooltip="" history="1" highlightClick="0" endSnd="0"/>
              </a:rPr>
              <a:t>https://art21.org/wp-content/uploads/2017/03/art21_season_two_guide.pdf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http://art-paper-scissors.blogspot.com/2015/01/this-was-fun-little-lesson-my-long-term.html</a:t>
            </a:r>
          </a:p>
          <a:p>
            <a:pPr algn="l" defTabSz="457200">
              <a:defRPr sz="2600" u="sng">
                <a:solidFill>
                  <a:srgbClr val="0079CD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11" invalidUrl="" action="" tgtFrame="" tooltip="" history="1" highlightClick="0" endSnd="0"/>
              </a:rPr>
              <a:t>https://www.slideshare.net/ctanasse46/elizabeth-murray-ppt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https://nymag.com/arts/art/features/36057/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12" invalidUrl="" action="" tgtFrame="" tooltip="" history="1" highlightClick="0" endSnd="0"/>
              </a:rPr>
              <a:t>https://www.joy2learn.org/painting-with-elizabeth-murray/tools/oil-paint/</a:t>
            </a: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https://www.theartstory.org/artist/murray-elizabeth/</a:t>
            </a:r>
          </a:p>
          <a:p>
            <a:pPr algn="l" defTabSz="457200"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notebook…"/>
          <p:cNvSpPr txBox="1"/>
          <p:nvPr/>
        </p:nvSpPr>
        <p:spPr>
          <a:xfrm>
            <a:off x="2009263" y="873651"/>
            <a:ext cx="22919831" cy="1130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8400">
                <a:solidFill>
                  <a:schemeClr val="accent4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notebook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pencil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scissors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6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poster board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3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markers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   colored pencils</a:t>
            </a:r>
          </a:p>
          <a:p>
            <a:pPr algn="l">
              <a:lnSpc>
                <a:spcPct val="130000"/>
              </a:lnSpc>
              <a:defRPr sz="8400">
                <a:solidFill>
                  <a:schemeClr val="accent1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                   </a:t>
            </a:r>
            <a:r>
              <a:rPr>
                <a:solidFill>
                  <a:srgbClr val="B46BFF"/>
                </a:solidFill>
              </a:rPr>
              <a:t> glue stick  (for session #2)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C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…"/>
          <p:cNvSpPr txBox="1"/>
          <p:nvPr/>
        </p:nvSpPr>
        <p:spPr>
          <a:xfrm>
            <a:off x="1572098" y="1520574"/>
            <a:ext cx="21239805" cy="127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shape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Elizabeth Murray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‘sculptured painting’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‘meaning’ of colors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configuration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contour</a:t>
            </a: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70000"/>
              </a:lnSpc>
              <a:defRPr sz="7400">
                <a:solidFill>
                  <a:srgbClr val="120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he…"/>
          <p:cNvSpPr txBox="1"/>
          <p:nvPr/>
        </p:nvSpPr>
        <p:spPr>
          <a:xfrm>
            <a:off x="179449" y="2282786"/>
            <a:ext cx="24025102" cy="7234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1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25FF4D"/>
                </a:solidFill>
              </a:rPr>
              <a:t>T</a:t>
            </a:r>
            <a:r>
              <a:rPr>
                <a:solidFill>
                  <a:srgbClr val="8AFF1E"/>
                </a:solidFill>
              </a:rPr>
              <a:t>h</a:t>
            </a:r>
            <a:r>
              <a:rPr>
                <a:solidFill>
                  <a:srgbClr val="E6FF0C"/>
                </a:solidFill>
              </a:rPr>
              <a:t>e</a:t>
            </a:r>
          </a:p>
          <a:p>
            <a:pPr>
              <a:defRPr sz="214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FD4D"/>
                </a:solidFill>
              </a:rPr>
              <a:t>M</a:t>
            </a:r>
            <a:r>
              <a:rPr>
                <a:solidFill>
                  <a:srgbClr val="FFC10C"/>
                </a:solidFill>
              </a:rPr>
              <a:t>e</a:t>
            </a:r>
            <a:r>
              <a:rPr>
                <a:solidFill>
                  <a:srgbClr val="FEA417"/>
                </a:solidFill>
              </a:rPr>
              <a:t>a</a:t>
            </a:r>
            <a:r>
              <a:rPr>
                <a:solidFill>
                  <a:schemeClr val="accent4">
                    <a:hueOff val="-1247790"/>
                    <a:lumOff val="-12326"/>
                  </a:schemeClr>
                </a:solidFill>
              </a:rPr>
              <a:t>n</a:t>
            </a:r>
            <a:r>
              <a:rPr>
                <a:solidFill>
                  <a:schemeClr val="accent5">
                    <a:hueOff val="-152895"/>
                    <a:lumOff val="12368"/>
                  </a:schemeClr>
                </a:solidFill>
              </a:rPr>
              <a:t>i</a:t>
            </a:r>
            <a:r>
              <a:rPr>
                <a:solidFill>
                  <a:schemeClr val="accent5"/>
                </a:solidFill>
              </a:rPr>
              <a:t>n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</a:t>
            </a:r>
            <a:r>
              <a:t> </a:t>
            </a:r>
            <a:r>
              <a:rPr>
                <a:solidFill>
                  <a:schemeClr val="accent6">
                    <a:lumOff val="16165"/>
                  </a:schemeClr>
                </a:solidFill>
              </a:rPr>
              <a:t>O</a:t>
            </a:r>
            <a:r>
              <a:rPr>
                <a:solidFill>
                  <a:schemeClr val="accent6"/>
                </a:solidFill>
              </a:rPr>
              <a:t>f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C</a:t>
            </a:r>
            <a:r>
              <a:rPr>
                <a:solidFill>
                  <a:schemeClr val="accent2"/>
                </a:solidFill>
              </a:rPr>
              <a:t>o</a:t>
            </a:r>
            <a:r>
              <a:rPr>
                <a:solidFill>
                  <a:schemeClr val="accent1">
                    <a:lumOff val="16847"/>
                  </a:schemeClr>
                </a:solidFill>
              </a:rPr>
              <a:t>l</a:t>
            </a:r>
            <a:r>
              <a:rPr>
                <a:solidFill>
                  <a:schemeClr val="accent1"/>
                </a:solidFill>
              </a:rPr>
              <a:t>o</a:t>
            </a:r>
            <a:r>
              <a:rPr>
                <a:solidFill>
                  <a:srgbClr val="A973E7"/>
                </a:solidFill>
              </a:rPr>
              <a:t>r</a:t>
            </a:r>
            <a:r>
              <a:rPr>
                <a:solidFill>
                  <a:srgbClr val="6E18FF"/>
                </a:solidFill>
              </a:rPr>
              <a:t>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2"/>
      <p:bldP build="whole" bldLvl="1" animBg="1" rev="0" advAuto="0" spid="167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