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4" r:id="rId4"/>
    <p:sldId id="262" r:id="rId5"/>
    <p:sldId id="276" r:id="rId6"/>
    <p:sldId id="269" r:id="rId7"/>
    <p:sldId id="261" r:id="rId8"/>
    <p:sldId id="260" r:id="rId9"/>
    <p:sldId id="275" r:id="rId10"/>
    <p:sldId id="263" r:id="rId11"/>
    <p:sldId id="264" r:id="rId12"/>
    <p:sldId id="265" r:id="rId13"/>
    <p:sldId id="271" r:id="rId14"/>
    <p:sldId id="278" r:id="rId15"/>
    <p:sldId id="273" r:id="rId16"/>
    <p:sldId id="266" r:id="rId17"/>
    <p:sldId id="26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02" autoAdjust="0"/>
    <p:restoredTop sz="94660"/>
  </p:normalViewPr>
  <p:slideViewPr>
    <p:cSldViewPr snapToGrid="0">
      <p:cViewPr>
        <p:scale>
          <a:sx n="50" d="100"/>
          <a:sy n="50" d="100"/>
        </p:scale>
        <p:origin x="158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B6359-6B7F-4009-A49C-AF05B03A5128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2D18-618A-42B8-8062-24CD0F39A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74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B6359-6B7F-4009-A49C-AF05B03A5128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2D18-618A-42B8-8062-24CD0F39A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897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B6359-6B7F-4009-A49C-AF05B03A5128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2D18-618A-42B8-8062-24CD0F39A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859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B6359-6B7F-4009-A49C-AF05B03A5128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2D18-618A-42B8-8062-24CD0F39A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381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B6359-6B7F-4009-A49C-AF05B03A5128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2D18-618A-42B8-8062-24CD0F39A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958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B6359-6B7F-4009-A49C-AF05B03A5128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2D18-618A-42B8-8062-24CD0F39A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699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B6359-6B7F-4009-A49C-AF05B03A5128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2D18-618A-42B8-8062-24CD0F39A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492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B6359-6B7F-4009-A49C-AF05B03A5128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2D18-618A-42B8-8062-24CD0F39A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089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B6359-6B7F-4009-A49C-AF05B03A5128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2D18-618A-42B8-8062-24CD0F39A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98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B6359-6B7F-4009-A49C-AF05B03A5128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2D18-618A-42B8-8062-24CD0F39A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220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B6359-6B7F-4009-A49C-AF05B03A5128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2D18-618A-42B8-8062-24CD0F39A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640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B6359-6B7F-4009-A49C-AF05B03A5128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42D18-618A-42B8-8062-24CD0F39A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9745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hitney.org/artists/1280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te.org.uk/about-us/policies-and-procedures/website-terms-use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tate-images.com/results.asp?image=T03347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Integrating Content </a:t>
            </a:r>
            <a:br>
              <a:rPr lang="en-US" b="1" dirty="0"/>
            </a:br>
            <a:r>
              <a:rPr lang="en-US" sz="4000" b="1" dirty="0">
                <a:solidFill>
                  <a:srgbClr val="FFFF00"/>
                </a:solidFill>
              </a:rPr>
              <a:t>PAEP Professional Development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Dr. Catherine Richmond-Cullen, Assistant Professor, </a:t>
            </a:r>
          </a:p>
          <a:p>
            <a:r>
              <a:rPr lang="en-US" dirty="0"/>
              <a:t>University of Scranton</a:t>
            </a:r>
          </a:p>
          <a:p>
            <a:r>
              <a:rPr lang="en-US" dirty="0"/>
              <a:t>&amp;</a:t>
            </a:r>
          </a:p>
          <a:p>
            <a:r>
              <a:rPr lang="en-US" dirty="0"/>
              <a:t>Elizabeth Parry </a:t>
            </a:r>
            <a:r>
              <a:rPr lang="en-US" dirty="0" err="1"/>
              <a:t>Faist</a:t>
            </a:r>
            <a:r>
              <a:rPr lang="en-US" dirty="0"/>
              <a:t>, PCA </a:t>
            </a:r>
            <a:r>
              <a:rPr lang="en-US" dirty="0" err="1"/>
              <a:t>Arist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688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  <a:latin typeface="Arial Black" panose="020B0A04020102020204" pitchFamily="34" charset="0"/>
              </a:rPr>
              <a:t>Cognitive Process of Meaning Making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400" dirty="0"/>
              <a:t>Develop a basic skill set</a:t>
            </a:r>
          </a:p>
          <a:p>
            <a:r>
              <a:rPr lang="en-US" sz="2400" dirty="0"/>
              <a:t>Build on those skills to increase semantic abilities</a:t>
            </a:r>
          </a:p>
          <a:p>
            <a:r>
              <a:rPr lang="en-US" sz="2400" dirty="0"/>
              <a:t>Develop conceptual understanding</a:t>
            </a:r>
          </a:p>
          <a:p>
            <a:r>
              <a:rPr lang="en-US" sz="2400" dirty="0"/>
              <a:t>Solve a problem that demonstrates our abilities in specific content. </a:t>
            </a:r>
          </a:p>
        </p:txBody>
      </p:sp>
      <p:pic>
        <p:nvPicPr>
          <p:cNvPr id="1028" name="Picture 4" descr="Image result for picasso images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81" b="19481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1263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6173" y="70687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B050"/>
                </a:solidFill>
                <a:latin typeface="Arial Black" panose="020B0A04020102020204" pitchFamily="34" charset="0"/>
              </a:rPr>
              <a:t>1.  Develop a Basic Skill Set: Verbal 	Skills</a:t>
            </a:r>
            <a:b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	Arts:  </a:t>
            </a:r>
            <a:r>
              <a:rPr lang="en-US" sz="3100" dirty="0">
                <a:solidFill>
                  <a:srgbClr val="FF0000"/>
                </a:solidFill>
                <a:latin typeface="Arial Black" panose="020B0A04020102020204" pitchFamily="34" charset="0"/>
              </a:rPr>
              <a:t>Elements and Principles </a:t>
            </a:r>
            <a:br>
              <a:rPr lang="en-US" sz="3100" dirty="0">
                <a:latin typeface="Arial Black" panose="020B0A04020102020204" pitchFamily="34" charset="0"/>
              </a:rPr>
            </a:br>
            <a:r>
              <a:rPr lang="en-US" sz="3100" dirty="0">
                <a:latin typeface="Arial Black" panose="020B0A04020102020204" pitchFamily="34" charset="0"/>
              </a:rPr>
              <a:t>	</a:t>
            </a:r>
            <a:r>
              <a:rPr lang="en-US" sz="4000" dirty="0">
                <a:latin typeface="Arial Black" panose="020B0A04020102020204" pitchFamily="34" charset="0"/>
              </a:rPr>
              <a:t>Math:  </a:t>
            </a:r>
            <a:r>
              <a:rPr lang="en-US" sz="3100" dirty="0">
                <a:solidFill>
                  <a:srgbClr val="FFFF00"/>
                </a:solidFill>
                <a:latin typeface="Arial Black" panose="020B0A04020102020204" pitchFamily="34" charset="0"/>
              </a:rPr>
              <a:t>Geometry, Numbers and Operations</a:t>
            </a:r>
            <a:br>
              <a:rPr lang="en-US" sz="3100" dirty="0">
                <a:latin typeface="Arial Black" panose="020B0A04020102020204" pitchFamily="34" charset="0"/>
              </a:rPr>
            </a:br>
            <a:endParaRPr lang="en-US" sz="31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4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4000" dirty="0">
                <a:solidFill>
                  <a:srgbClr val="FF0000"/>
                </a:solidFill>
              </a:rPr>
              <a:t>Shape </a:t>
            </a:r>
            <a:r>
              <a:rPr lang="en-US" sz="4000" dirty="0"/>
              <a:t>–  </a:t>
            </a:r>
            <a:r>
              <a:rPr lang="en-US" sz="4000" dirty="0">
                <a:solidFill>
                  <a:srgbClr val="FFFF00"/>
                </a:solidFill>
              </a:rPr>
              <a:t>2 Dimensional Shapes - Geometry</a:t>
            </a:r>
          </a:p>
          <a:p>
            <a:pPr marL="0" indent="0">
              <a:buNone/>
            </a:pPr>
            <a:r>
              <a:rPr lang="en-US" sz="4000" dirty="0">
                <a:solidFill>
                  <a:srgbClr val="FF0000"/>
                </a:solidFill>
              </a:rPr>
              <a:t>Repetition</a:t>
            </a:r>
            <a:r>
              <a:rPr lang="en-US" sz="4000" dirty="0"/>
              <a:t> – </a:t>
            </a:r>
            <a:r>
              <a:rPr lang="en-US" sz="4000" dirty="0">
                <a:solidFill>
                  <a:srgbClr val="FFFF00"/>
                </a:solidFill>
              </a:rPr>
              <a:t>Pattern Recognition, Regularity/				Numbers and Operations</a:t>
            </a:r>
          </a:p>
          <a:p>
            <a:pPr marL="0" indent="0">
              <a:buNone/>
            </a:pPr>
            <a:r>
              <a:rPr lang="en-US" sz="4000" dirty="0">
                <a:solidFill>
                  <a:srgbClr val="FF0000"/>
                </a:solidFill>
              </a:rPr>
              <a:t>Scale </a:t>
            </a:r>
            <a:r>
              <a:rPr lang="en-US" sz="4000" dirty="0"/>
              <a:t> - </a:t>
            </a:r>
            <a:r>
              <a:rPr lang="en-US" sz="4000" dirty="0">
                <a:solidFill>
                  <a:srgbClr val="FFFF00"/>
                </a:solidFill>
              </a:rPr>
              <a:t>Magnitude - Numbers and Operations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811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300" y="316998"/>
            <a:ext cx="10525125" cy="1397502"/>
          </a:xfrm>
        </p:spPr>
        <p:txBody>
          <a:bodyPr>
            <a:normAutofit fontScale="90000"/>
          </a:bodyPr>
          <a:lstStyle/>
          <a:p>
            <a:br>
              <a:rPr lang="en-US" dirty="0">
                <a:solidFill>
                  <a:srgbClr val="00B050"/>
                </a:solidFill>
                <a:latin typeface="Arial Black" panose="020B0A04020102020204" pitchFamily="34" charset="0"/>
              </a:rPr>
            </a:br>
            <a:br>
              <a:rPr lang="en-US" dirty="0">
                <a:solidFill>
                  <a:srgbClr val="00B050"/>
                </a:solidFill>
                <a:latin typeface="Arial Black" panose="020B0A04020102020204" pitchFamily="34" charset="0"/>
              </a:rPr>
            </a:br>
            <a:r>
              <a:rPr lang="en-US" dirty="0">
                <a:solidFill>
                  <a:srgbClr val="00B050"/>
                </a:solidFill>
                <a:latin typeface="Arial Black" panose="020B0A04020102020204" pitchFamily="34" charset="0"/>
              </a:rPr>
              <a:t>2.  Build on those skills to increase 	semantic abilities. </a:t>
            </a:r>
            <a:br>
              <a:rPr lang="en-US" dirty="0">
                <a:latin typeface="Arial Black" panose="020B0A04020102020204" pitchFamily="34" charset="0"/>
              </a:rPr>
            </a:br>
            <a:r>
              <a:rPr lang="en-US" sz="3600" dirty="0">
                <a:solidFill>
                  <a:srgbClr val="FF0000"/>
                </a:solidFill>
                <a:latin typeface="Arial Black" panose="020B0A04020102020204" pitchFamily="34" charset="0"/>
              </a:rPr>
              <a:t>Arts:  view works of art that demonstrate elements and principles </a:t>
            </a:r>
            <a:br>
              <a:rPr lang="en-US" sz="3600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en-US" sz="3600" dirty="0">
                <a:latin typeface="Arial Black" panose="020B0A04020102020204" pitchFamily="34" charset="0"/>
              </a:rPr>
              <a:t>Math:  practice math thinking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3600" dirty="0"/>
              <a:t>Math:  Using inventive thinking strategies to enable students to discover new ways of thinking and problem solving.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ELA:  Verbal and written discourse.</a:t>
            </a:r>
          </a:p>
          <a:p>
            <a:pPr marL="0" indent="0">
              <a:buNone/>
            </a:pP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84669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whitney.org/collection/media/1218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8691" y="41526"/>
            <a:ext cx="5198076" cy="6865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8728649" y="6539475"/>
            <a:ext cx="527091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https://whitney.org/collection/works/12182</a:t>
            </a:r>
          </a:p>
        </p:txBody>
      </p:sp>
      <p:sp>
        <p:nvSpPr>
          <p:cNvPr id="5" name="Rectangle 4"/>
          <p:cNvSpPr/>
          <p:nvPr/>
        </p:nvSpPr>
        <p:spPr>
          <a:xfrm>
            <a:off x="8822730" y="5921289"/>
            <a:ext cx="29409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hg-t75"/>
                <a:hlinkClick r:id="rId3"/>
              </a:rPr>
              <a:t>Frank Stella</a:t>
            </a:r>
            <a:r>
              <a:rPr lang="en-US" sz="1200" dirty="0">
                <a:latin typeface="hg-t75"/>
              </a:rPr>
              <a:t> </a:t>
            </a:r>
          </a:p>
          <a:p>
            <a:r>
              <a:rPr lang="en-US" sz="1200" i="1" dirty="0" err="1">
                <a:latin typeface="hg-t56"/>
              </a:rPr>
              <a:t>Coxuria</a:t>
            </a:r>
            <a:r>
              <a:rPr lang="en-US" sz="1200" dirty="0">
                <a:latin typeface="hg-t55"/>
              </a:rPr>
              <a:t> </a:t>
            </a:r>
            <a:br>
              <a:rPr lang="en-US" sz="1200" dirty="0">
                <a:latin typeface="hg-t55"/>
              </a:rPr>
            </a:br>
            <a:r>
              <a:rPr lang="en-US" sz="1200" dirty="0">
                <a:latin typeface="hg-t55"/>
              </a:rPr>
              <a:t>1997</a:t>
            </a:r>
            <a:endParaRPr lang="en-US" sz="1200" b="0" i="0" u="none" strike="noStrike" dirty="0">
              <a:effectLst/>
              <a:latin typeface="hg-t55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4294967295"/>
          </p:nvPr>
        </p:nvSpPr>
        <p:spPr>
          <a:xfrm>
            <a:off x="0" y="1825625"/>
            <a:ext cx="5181600" cy="4351338"/>
          </a:xfrm>
        </p:spPr>
        <p:txBody>
          <a:bodyPr>
            <a:normAutofit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sz="6000" dirty="0"/>
              <a:t>Shape</a:t>
            </a:r>
          </a:p>
          <a:p>
            <a:pPr lvl="1"/>
            <a:r>
              <a:rPr lang="en-US" sz="5600" dirty="0"/>
              <a:t>Circle</a:t>
            </a:r>
          </a:p>
          <a:p>
            <a:pPr lvl="1"/>
            <a:r>
              <a:rPr lang="en-US" sz="5600" dirty="0"/>
              <a:t>Square</a:t>
            </a:r>
          </a:p>
          <a:p>
            <a:pPr lvl="1"/>
            <a:r>
              <a:rPr lang="en-US" sz="5600" dirty="0"/>
              <a:t>Triangle</a:t>
            </a:r>
          </a:p>
          <a:p>
            <a:pPr lvl="1"/>
            <a:endParaRPr lang="en-US" sz="5600" dirty="0"/>
          </a:p>
        </p:txBody>
      </p:sp>
    </p:spTree>
    <p:extLst>
      <p:ext uri="{BB962C8B-B14F-4D97-AF65-F5344CB8AC3E}">
        <p14:creationId xmlns:p14="http://schemas.microsoft.com/office/powerpoint/2010/main" val="2442261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ttps://hexsignsdc.com/site/wp-content/uploads/8lrg-alt-2.png"/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91" b="33031"/>
          <a:stretch/>
        </p:blipFill>
        <p:spPr bwMode="auto">
          <a:xfrm>
            <a:off x="20" y="1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524000" y="1122362"/>
            <a:ext cx="9144000" cy="29005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6000" b="1">
                <a:solidFill>
                  <a:srgbClr val="FFFFFF"/>
                </a:solidFill>
              </a:rPr>
              <a:t>Repetition:  Shape, color, patterns</a:t>
            </a:r>
          </a:p>
        </p:txBody>
      </p:sp>
    </p:spTree>
    <p:extLst>
      <p:ext uri="{BB962C8B-B14F-4D97-AF65-F5344CB8AC3E}">
        <p14:creationId xmlns:p14="http://schemas.microsoft.com/office/powerpoint/2010/main" val="3676362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856" y="1258886"/>
            <a:ext cx="11444288" cy="608722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57213" y="6315075"/>
            <a:ext cx="59707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72CE"/>
                </a:solidFill>
                <a:latin typeface="Tate regular"/>
                <a:hlinkClick r:id="rId3"/>
              </a:rPr>
              <a:t>© DACS 2020</a:t>
            </a:r>
            <a:endParaRPr lang="en-US" sz="1200" dirty="0">
              <a:solidFill>
                <a:srgbClr val="313131"/>
              </a:solidFill>
              <a:latin typeface="Tate regular"/>
            </a:endParaRPr>
          </a:p>
          <a:p>
            <a:r>
              <a:rPr lang="en-US" sz="1200" dirty="0">
                <a:solidFill>
                  <a:srgbClr val="313131"/>
                </a:solidFill>
                <a:latin typeface="Tate regular"/>
                <a:hlinkClick r:id="rId4"/>
              </a:rPr>
              <a:t>License this image</a:t>
            </a:r>
            <a:endParaRPr lang="en-US" sz="1200" b="0" i="0" u="none" strike="noStrike" dirty="0">
              <a:solidFill>
                <a:srgbClr val="313131"/>
              </a:solidFill>
              <a:effectLst/>
              <a:latin typeface="Tate regular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94860" y="6030275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https://www.tate.org.uk/art/artworks/cragg-britain-seen-from-the-north-t03347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latin typeface="Arial Black" panose="020B0A04020102020204" pitchFamily="34" charset="0"/>
              </a:rPr>
              <a:t>   Scale:  How large, how small</a:t>
            </a:r>
          </a:p>
        </p:txBody>
      </p:sp>
    </p:spTree>
    <p:extLst>
      <p:ext uri="{BB962C8B-B14F-4D97-AF65-F5344CB8AC3E}">
        <p14:creationId xmlns:p14="http://schemas.microsoft.com/office/powerpoint/2010/main" val="41107736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solidFill>
                  <a:srgbClr val="92D050"/>
                </a:solidFill>
                <a:latin typeface="Arial Black" panose="020B0A04020102020204" pitchFamily="34" charset="0"/>
              </a:rPr>
              <a:t>Develop Conceptual Understanding:</a:t>
            </a:r>
            <a:br>
              <a:rPr lang="en-US" sz="3200" dirty="0">
                <a:solidFill>
                  <a:srgbClr val="92D050"/>
                </a:solidFill>
                <a:latin typeface="Arial Black" panose="020B0A04020102020204" pitchFamily="34" charset="0"/>
              </a:rPr>
            </a:br>
            <a:r>
              <a:rPr lang="en-US" sz="2800" dirty="0">
                <a:solidFill>
                  <a:srgbClr val="FFFF00"/>
                </a:solidFill>
                <a:latin typeface="Arial Black" panose="020B0A04020102020204" pitchFamily="34" charset="0"/>
              </a:rPr>
              <a:t>Practice the skills and discuss application of new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389" y="1690688"/>
            <a:ext cx="10571748" cy="4811127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sz="3600" dirty="0"/>
              <a:t>Using the graphic organizer, working in pair/share groups complete the tasks assigned.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495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62843"/>
            <a:ext cx="10515600" cy="2151857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FFFF00"/>
                </a:solidFill>
                <a:latin typeface="Arial Black" panose="020B0A04020102020204" pitchFamily="34" charset="0"/>
              </a:rPr>
              <a:t>Solve a Problem that demonstrate new abilities:</a:t>
            </a:r>
            <a:br>
              <a:rPr lang="en-US" dirty="0">
                <a:solidFill>
                  <a:srgbClr val="FFFF00"/>
                </a:solidFill>
                <a:latin typeface="Arial Black" panose="020B0A04020102020204" pitchFamily="34" charset="0"/>
              </a:rPr>
            </a:br>
            <a:r>
              <a:rPr lang="en-US" sz="2400" dirty="0">
                <a:solidFill>
                  <a:srgbClr val="FF0000"/>
                </a:solidFill>
                <a:latin typeface="Arial Black" panose="020B0A04020102020204" pitchFamily="34" charset="0"/>
              </a:rPr>
              <a:t>Create a work of art demonstrating knowledge and understanding cognitively</a:t>
            </a:r>
            <a:br>
              <a:rPr lang="en-US" sz="2400" dirty="0">
                <a:latin typeface="Arial Black" panose="020B0A04020102020204" pitchFamily="34" charset="0"/>
              </a:rPr>
            </a:br>
            <a:endParaRPr lang="en-US" sz="24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Make a collage using 3 shapes you learned in math this week.  </a:t>
            </a:r>
          </a:p>
          <a:p>
            <a:r>
              <a:rPr lang="en-US" dirty="0"/>
              <a:t>Repeat the shapes to demonstrate your understanding of patterns.</a:t>
            </a:r>
          </a:p>
          <a:p>
            <a:r>
              <a:rPr lang="en-US" dirty="0"/>
              <a:t>Make the shapes different sizes to demonstrate that you understand some numbers are larger and some numbers are smaller.  </a:t>
            </a:r>
          </a:p>
        </p:txBody>
      </p:sp>
    </p:spTree>
    <p:extLst>
      <p:ext uri="{BB962C8B-B14F-4D97-AF65-F5344CB8AC3E}">
        <p14:creationId xmlns:p14="http://schemas.microsoft.com/office/powerpoint/2010/main" val="3787923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solidFill>
                  <a:srgbClr val="FFFF00"/>
                </a:solidFill>
              </a:rPr>
              <a:t>Making Meaning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The brain requires meaning making in order to learn new information.</a:t>
            </a:r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en-US" sz="4400" dirty="0"/>
              <a:t>The brain connects new and stored information in a logical and meaningful way. </a:t>
            </a:r>
          </a:p>
          <a:p>
            <a:pPr marL="0" indent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601121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Part 1:  Understanding the relationship among the subject areas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  </a:t>
            </a:r>
          </a:p>
          <a:p>
            <a:pPr marL="0" indent="0">
              <a:buNone/>
            </a:pPr>
            <a:r>
              <a:rPr lang="en-US" sz="4000" dirty="0">
                <a:solidFill>
                  <a:srgbClr val="00B050"/>
                </a:solidFill>
              </a:rPr>
              <a:t>Statement of Learning</a:t>
            </a:r>
            <a:r>
              <a:rPr lang="en-US" sz="4000" dirty="0"/>
              <a:t>:  In Part 1 you will learn how math, ELA and the arts are connected and how integration strengthens memory.  </a:t>
            </a:r>
          </a:p>
        </p:txBody>
      </p:sp>
    </p:spTree>
    <p:extLst>
      <p:ext uri="{BB962C8B-B14F-4D97-AF65-F5344CB8AC3E}">
        <p14:creationId xmlns:p14="http://schemas.microsoft.com/office/powerpoint/2010/main" val="3852915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787" y="500062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00B050"/>
                </a:solidFill>
                <a:latin typeface="Arial Black" panose="020B0A04020102020204" pitchFamily="34" charset="0"/>
              </a:rPr>
              <a:t>Semantics:</a:t>
            </a:r>
            <a:r>
              <a:rPr lang="en-US" dirty="0">
                <a:latin typeface="Arial Black" panose="020B0A04020102020204" pitchFamily="34" charset="0"/>
              </a:rPr>
              <a:t>  </a:t>
            </a:r>
            <a:r>
              <a:rPr lang="en-US" sz="2800" dirty="0">
                <a:latin typeface="Arial Black" panose="020B0A04020102020204" pitchFamily="34" charset="0"/>
              </a:rPr>
              <a:t>making meaning of the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FFFF00"/>
                </a:solidFill>
              </a:rPr>
              <a:t>Formal:</a:t>
            </a:r>
            <a:r>
              <a:rPr lang="en-US" sz="4000" dirty="0"/>
              <a:t>  logical aspects, sense, reference, implication and form</a:t>
            </a:r>
          </a:p>
          <a:p>
            <a:endParaRPr lang="en-US" sz="4000" dirty="0"/>
          </a:p>
          <a:p>
            <a:r>
              <a:rPr lang="en-US" sz="4000" dirty="0">
                <a:solidFill>
                  <a:srgbClr val="FF0000"/>
                </a:solidFill>
              </a:rPr>
              <a:t>Lexical:  </a:t>
            </a:r>
            <a:r>
              <a:rPr lang="en-US" sz="4000" dirty="0"/>
              <a:t>word meaning and relations</a:t>
            </a:r>
          </a:p>
          <a:p>
            <a:endParaRPr lang="en-US" sz="4000" dirty="0"/>
          </a:p>
          <a:p>
            <a:r>
              <a:rPr lang="en-US" sz="4000" dirty="0">
                <a:solidFill>
                  <a:srgbClr val="00B0F0"/>
                </a:solidFill>
              </a:rPr>
              <a:t>Conceptual:  </a:t>
            </a:r>
            <a:r>
              <a:rPr lang="en-US" sz="4000" dirty="0"/>
              <a:t>cognitive structure</a:t>
            </a:r>
          </a:p>
        </p:txBody>
      </p:sp>
    </p:spTree>
    <p:extLst>
      <p:ext uri="{BB962C8B-B14F-4D97-AF65-F5344CB8AC3E}">
        <p14:creationId xmlns:p14="http://schemas.microsoft.com/office/powerpoint/2010/main" val="776211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6550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Making Meaning with Mathematics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9705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>
                <a:solidFill>
                  <a:srgbClr val="FFFF00"/>
                </a:solidFill>
              </a:rPr>
              <a:t>Procedural Fluency </a:t>
            </a:r>
            <a:r>
              <a:rPr lang="en-US" sz="4000" dirty="0"/>
              <a:t>:  Procedure and Verbal</a:t>
            </a:r>
          </a:p>
          <a:p>
            <a:endParaRPr lang="en-US" sz="4000" dirty="0">
              <a:solidFill>
                <a:srgbClr val="00B0F0"/>
              </a:solidFill>
            </a:endParaRPr>
          </a:p>
          <a:p>
            <a:r>
              <a:rPr lang="en-US" sz="4000" dirty="0">
                <a:solidFill>
                  <a:srgbClr val="00B0F0"/>
                </a:solidFill>
              </a:rPr>
              <a:t>Conceptual Understanding</a:t>
            </a:r>
            <a:r>
              <a:rPr lang="en-US" sz="4000" dirty="0"/>
              <a:t>:  Semantics</a:t>
            </a:r>
          </a:p>
          <a:p>
            <a:endParaRPr lang="en-US" sz="4000" dirty="0"/>
          </a:p>
          <a:p>
            <a:r>
              <a:rPr lang="en-US" sz="4000" dirty="0">
                <a:solidFill>
                  <a:srgbClr val="FF0000"/>
                </a:solidFill>
              </a:rPr>
              <a:t>Math Reasoning and Problem Solving</a:t>
            </a:r>
            <a:r>
              <a:rPr lang="en-US" sz="4000" dirty="0"/>
              <a:t>:  Procedure, Verbal and Semantics</a:t>
            </a:r>
          </a:p>
        </p:txBody>
      </p:sp>
    </p:spTree>
    <p:extLst>
      <p:ext uri="{BB962C8B-B14F-4D97-AF65-F5344CB8AC3E}">
        <p14:creationId xmlns:p14="http://schemas.microsoft.com/office/powerpoint/2010/main" val="1906692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Arts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rgbClr val="FFFF00"/>
                </a:solidFill>
              </a:rPr>
              <a:t>Elements and Principles of Arts </a:t>
            </a:r>
            <a:r>
              <a:rPr lang="en-US" sz="4400" dirty="0"/>
              <a:t>– Historical and Cultural Information = core of art making/skill set</a:t>
            </a:r>
          </a:p>
          <a:p>
            <a:r>
              <a:rPr lang="en-US" sz="4400" dirty="0">
                <a:solidFill>
                  <a:srgbClr val="00B050"/>
                </a:solidFill>
              </a:rPr>
              <a:t>Critique </a:t>
            </a:r>
            <a:r>
              <a:rPr lang="en-US" sz="4400" dirty="0"/>
              <a:t>– using semantics to evaluate art</a:t>
            </a:r>
          </a:p>
          <a:p>
            <a:r>
              <a:rPr lang="en-US" sz="4400" dirty="0">
                <a:solidFill>
                  <a:srgbClr val="00B0F0"/>
                </a:solidFill>
              </a:rPr>
              <a:t>Aesthetics</a:t>
            </a:r>
            <a:r>
              <a:rPr lang="en-US" sz="4400" dirty="0"/>
              <a:t> – conceptual understanding of art</a:t>
            </a:r>
          </a:p>
        </p:txBody>
      </p:sp>
    </p:spTree>
    <p:extLst>
      <p:ext uri="{BB962C8B-B14F-4D97-AF65-F5344CB8AC3E}">
        <p14:creationId xmlns:p14="http://schemas.microsoft.com/office/powerpoint/2010/main" val="828576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  <a:latin typeface="Arial Black" panose="020B0A04020102020204" pitchFamily="34" charset="0"/>
              </a:rPr>
              <a:t>The 5 Big Ideas in Reading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Phonemic Awareness</a:t>
            </a:r>
            <a:r>
              <a:rPr lang="en-US" sz="3600" dirty="0"/>
              <a:t>:  Verbal  </a:t>
            </a:r>
          </a:p>
          <a:p>
            <a:r>
              <a:rPr lang="en-US" sz="3600" dirty="0">
                <a:solidFill>
                  <a:srgbClr val="92D050"/>
                </a:solidFill>
              </a:rPr>
              <a:t>Phonics:  </a:t>
            </a:r>
            <a:r>
              <a:rPr lang="en-US" sz="3600" dirty="0"/>
              <a:t>Verbal and Procedure    </a:t>
            </a:r>
          </a:p>
          <a:p>
            <a:r>
              <a:rPr lang="en-US" sz="3600" dirty="0">
                <a:solidFill>
                  <a:srgbClr val="00B0F0"/>
                </a:solidFill>
              </a:rPr>
              <a:t>Vocabulary:  </a:t>
            </a:r>
            <a:r>
              <a:rPr lang="en-US" sz="3600" dirty="0"/>
              <a:t>Verbal -  Lexical Semantics</a:t>
            </a:r>
          </a:p>
          <a:p>
            <a:r>
              <a:rPr lang="en-US" sz="3600" dirty="0">
                <a:solidFill>
                  <a:srgbClr val="FFFF00"/>
                </a:solidFill>
              </a:rPr>
              <a:t>Fluency:  </a:t>
            </a:r>
            <a:r>
              <a:rPr lang="en-US" sz="3600" dirty="0"/>
              <a:t>Procedure  - Formal Semantics</a:t>
            </a:r>
          </a:p>
          <a:p>
            <a:r>
              <a:rPr lang="en-US" sz="3600" dirty="0">
                <a:solidFill>
                  <a:srgbClr val="7030A0"/>
                </a:solidFill>
              </a:rPr>
              <a:t>Comprehension: </a:t>
            </a:r>
            <a:r>
              <a:rPr lang="en-US" sz="3600" dirty="0"/>
              <a:t>Formal and Cognitive Semantics (language and other functions of the cerebral cortex such as movement, perception)</a:t>
            </a:r>
          </a:p>
        </p:txBody>
      </p:sp>
    </p:spTree>
    <p:extLst>
      <p:ext uri="{BB962C8B-B14F-4D97-AF65-F5344CB8AC3E}">
        <p14:creationId xmlns:p14="http://schemas.microsoft.com/office/powerpoint/2010/main" val="1335025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39775" y="355600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Comparing Math &amp; Arts   				Competencies/Concepts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sz="16000" dirty="0"/>
          </a:p>
          <a:p>
            <a:r>
              <a:rPr lang="en-US" sz="16000" dirty="0">
                <a:solidFill>
                  <a:srgbClr val="00B0F0"/>
                </a:solidFill>
              </a:rPr>
              <a:t>   </a:t>
            </a:r>
          </a:p>
          <a:p>
            <a:r>
              <a:rPr lang="en-US" sz="16000" dirty="0">
                <a:solidFill>
                  <a:srgbClr val="00B0F0"/>
                </a:solidFill>
              </a:rPr>
              <a:t>Mathematics</a:t>
            </a:r>
            <a:r>
              <a:rPr lang="en-US" sz="16000" dirty="0"/>
              <a:t>	</a:t>
            </a:r>
            <a:r>
              <a:rPr lang="en-US" sz="4000" dirty="0"/>
              <a:t>	</a:t>
            </a:r>
            <a:r>
              <a:rPr lang="en-US" dirty="0"/>
              <a:t>			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4918074" cy="39957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Procedural Fluency</a:t>
            </a:r>
            <a:r>
              <a:rPr lang="en-US" dirty="0"/>
              <a:t>/ Verbal/         Procedure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Conceptual Understanding</a:t>
            </a:r>
            <a:r>
              <a:rPr lang="en-US" dirty="0"/>
              <a:t>/ Semantics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Problem Solving/Reasoning</a:t>
            </a:r>
            <a:r>
              <a:rPr lang="en-US" dirty="0"/>
              <a:t>/ Verbal, Procedural/Con. Understanding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FFFF00"/>
                </a:solidFill>
              </a:rPr>
              <a:t>Arts and Humanities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394200" cy="18782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Elements and Principles </a:t>
            </a:r>
          </a:p>
          <a:p>
            <a:pPr marL="0" indent="0">
              <a:buNone/>
            </a:pPr>
            <a:r>
              <a:rPr lang="en-US" dirty="0"/>
              <a:t>Critique and Aesthetics</a:t>
            </a:r>
          </a:p>
          <a:p>
            <a:pPr marL="0" indent="0">
              <a:buNone/>
            </a:pPr>
            <a:r>
              <a:rPr lang="en-US" dirty="0"/>
              <a:t>Art Making</a:t>
            </a:r>
          </a:p>
        </p:txBody>
      </p:sp>
    </p:spTree>
    <p:extLst>
      <p:ext uri="{BB962C8B-B14F-4D97-AF65-F5344CB8AC3E}">
        <p14:creationId xmlns:p14="http://schemas.microsoft.com/office/powerpoint/2010/main" val="3942333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Part 2:  Cognitive Processing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sz="3600" dirty="0">
                <a:solidFill>
                  <a:srgbClr val="FFFF00"/>
                </a:solidFill>
              </a:rPr>
              <a:t>Statement of Learning</a:t>
            </a:r>
            <a:r>
              <a:rPr lang="en-US" sz="3600" dirty="0"/>
              <a:t>:  In Part 2 you will apply integration strategies to solve a problem through multiple content areas.  </a:t>
            </a:r>
          </a:p>
        </p:txBody>
      </p:sp>
    </p:spTree>
    <p:extLst>
      <p:ext uri="{BB962C8B-B14F-4D97-AF65-F5344CB8AC3E}">
        <p14:creationId xmlns:p14="http://schemas.microsoft.com/office/powerpoint/2010/main" val="3816037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257</TotalTime>
  <Words>597</Words>
  <Application>Microsoft Office PowerPoint</Application>
  <PresentationFormat>Widescreen</PresentationFormat>
  <Paragraphs>94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Arial Black</vt:lpstr>
      <vt:lpstr>Calibri</vt:lpstr>
      <vt:lpstr>Calibri Light</vt:lpstr>
      <vt:lpstr>hg-t55</vt:lpstr>
      <vt:lpstr>hg-t56</vt:lpstr>
      <vt:lpstr>hg-t75</vt:lpstr>
      <vt:lpstr>Tate regular</vt:lpstr>
      <vt:lpstr>Office Theme</vt:lpstr>
      <vt:lpstr>Integrating Content  PAEP Professional Development</vt:lpstr>
      <vt:lpstr>Making Meaning</vt:lpstr>
      <vt:lpstr>Part 1:  Understanding the relationship among the subject areas</vt:lpstr>
      <vt:lpstr>Semantics:  making meaning of the language</vt:lpstr>
      <vt:lpstr>Making Meaning with Mathematics</vt:lpstr>
      <vt:lpstr>Arts Learning</vt:lpstr>
      <vt:lpstr>The 5 Big Ideas in Reading</vt:lpstr>
      <vt:lpstr>Comparing Math &amp; Arts       Competencies/Concepts</vt:lpstr>
      <vt:lpstr>Part 2:  Cognitive Processing</vt:lpstr>
      <vt:lpstr>Cognitive Process of Meaning Making</vt:lpstr>
      <vt:lpstr>1.  Develop a Basic Skill Set: Verbal  Skills  Arts:  Elements and Principles   Math:  Geometry, Numbers and Operations </vt:lpstr>
      <vt:lpstr>  2.  Build on those skills to increase  semantic abilities.  Arts:  view works of art that demonstrate elements and principles  Math:  practice math thinking</vt:lpstr>
      <vt:lpstr>PowerPoint Presentation</vt:lpstr>
      <vt:lpstr>PowerPoint Presentation</vt:lpstr>
      <vt:lpstr>   Scale:  How large, how small</vt:lpstr>
      <vt:lpstr>Develop Conceptual Understanding: Practice the skills and discuss application of new learning</vt:lpstr>
      <vt:lpstr>Solve a Problem that demonstrate new abilities: Create a work of art demonstrating knowledge and understanding cognitively </vt:lpstr>
    </vt:vector>
  </TitlesOfParts>
  <Company>University of Scranton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Catherine R. Cullen</dc:creator>
  <cp:lastModifiedBy>Catherine Cullen</cp:lastModifiedBy>
  <cp:revision>27</cp:revision>
  <dcterms:created xsi:type="dcterms:W3CDTF">2020-02-13T18:39:32Z</dcterms:created>
  <dcterms:modified xsi:type="dcterms:W3CDTF">2023-11-21T15:51:19Z</dcterms:modified>
</cp:coreProperties>
</file>