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31"/>
  </p:handoutMasterIdLst>
  <p:sldIdLst>
    <p:sldId id="267" r:id="rId2"/>
    <p:sldId id="262" r:id="rId3"/>
    <p:sldId id="260" r:id="rId4"/>
    <p:sldId id="258" r:id="rId5"/>
    <p:sldId id="272" r:id="rId6"/>
    <p:sldId id="256" r:id="rId7"/>
    <p:sldId id="269" r:id="rId8"/>
    <p:sldId id="270" r:id="rId9"/>
    <p:sldId id="278" r:id="rId10"/>
    <p:sldId id="268" r:id="rId11"/>
    <p:sldId id="263" r:id="rId12"/>
    <p:sldId id="264" r:id="rId13"/>
    <p:sldId id="279" r:id="rId14"/>
    <p:sldId id="280" r:id="rId15"/>
    <p:sldId id="281" r:id="rId16"/>
    <p:sldId id="282" r:id="rId17"/>
    <p:sldId id="259" r:id="rId18"/>
    <p:sldId id="274" r:id="rId19"/>
    <p:sldId id="273" r:id="rId20"/>
    <p:sldId id="276" r:id="rId21"/>
    <p:sldId id="277" r:id="rId22"/>
    <p:sldId id="285" r:id="rId23"/>
    <p:sldId id="275" r:id="rId24"/>
    <p:sldId id="271" r:id="rId25"/>
    <p:sldId id="286" r:id="rId26"/>
    <p:sldId id="283" r:id="rId27"/>
    <p:sldId id="284" r:id="rId28"/>
    <p:sldId id="265" r:id="rId29"/>
    <p:sldId id="266" r:id="rId30"/>
  </p:sldIdLst>
  <p:sldSz cx="12192000" cy="6858000"/>
  <p:notesSz cx="6858000" cy="9144000"/>
  <p:embeddedFontLst>
    <p:embeddedFont>
      <p:font typeface="Aller" panose="020B0604020202020204" charset="0"/>
      <p:regular r:id="rId32"/>
    </p:embeddedFont>
    <p:embeddedFont>
      <p:font typeface="Aller Light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ill Sans MT" panose="020B0502020104020203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5C212-96A6-4D75-B4F7-0AB5BFCEB879}" v="3" dt="2022-01-13T20:12:1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8" autoAdjust="0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0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Sbzm_qJTC3g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8rzAYp-mNQ?start=1&amp;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3580572" y="1303161"/>
            <a:ext cx="8498098" cy="1978986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shaping your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4511054" y="3298951"/>
            <a:ext cx="7170719" cy="961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Plotting the sequence of events</a:t>
            </a:r>
          </a:p>
          <a:p>
            <a:r>
              <a:rPr lang="en-US" dirty="0"/>
              <a:t>Act One or the Beginning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526DEA4-3ED1-48B8-BEAB-04ED9E6D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" y="425250"/>
            <a:ext cx="4518272" cy="52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06B09970-259E-4E5C-80C4-712A71311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044" y="194554"/>
            <a:ext cx="10420710" cy="58625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D40E1-257C-4A78-A1D3-43FDB2C664F7}"/>
              </a:ext>
            </a:extLst>
          </p:cNvPr>
          <p:cNvSpPr txBox="1"/>
          <p:nvPr/>
        </p:nvSpPr>
        <p:spPr>
          <a:xfrm>
            <a:off x="2529191" y="6284068"/>
            <a:ext cx="707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same students later become her allies …</a:t>
            </a:r>
          </a:p>
        </p:txBody>
      </p:sp>
    </p:spTree>
    <p:extLst>
      <p:ext uri="{BB962C8B-B14F-4D97-AF65-F5344CB8AC3E}">
        <p14:creationId xmlns:p14="http://schemas.microsoft.com/office/powerpoint/2010/main" val="17129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75" y="500064"/>
            <a:ext cx="9144000" cy="104457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vocabulary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775" y="1854199"/>
            <a:ext cx="9144000" cy="306546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Act one or the beginning</a:t>
            </a:r>
          </a:p>
          <a:p>
            <a:pPr algn="l"/>
            <a:r>
              <a:rPr lang="en-US" dirty="0"/>
              <a:t>Sequence of events</a:t>
            </a:r>
          </a:p>
          <a:p>
            <a:pPr algn="l"/>
            <a:r>
              <a:rPr lang="en-US" dirty="0"/>
              <a:t>Plot</a:t>
            </a:r>
          </a:p>
          <a:p>
            <a:pPr algn="l"/>
            <a:r>
              <a:rPr lang="en-US" dirty="0"/>
              <a:t>Action</a:t>
            </a:r>
          </a:p>
          <a:p>
            <a:pPr algn="l"/>
            <a:r>
              <a:rPr lang="en-US" dirty="0"/>
              <a:t>Status quo</a:t>
            </a:r>
          </a:p>
          <a:p>
            <a:pPr algn="l"/>
            <a:r>
              <a:rPr lang="en-US" dirty="0"/>
              <a:t>Inciting incident</a:t>
            </a:r>
          </a:p>
          <a:p>
            <a:pPr algn="l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6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Common events in act one (vocabulary)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241"/>
            <a:ext cx="10891838" cy="479891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Real life character’s normal world (status quo or stasis)</a:t>
            </a:r>
          </a:p>
          <a:p>
            <a:r>
              <a:rPr lang="en-US" dirty="0"/>
              <a:t>Superhero gets powers</a:t>
            </a:r>
          </a:p>
          <a:p>
            <a:r>
              <a:rPr lang="en-US" dirty="0"/>
              <a:t>Hero tests powers : small victory - looks like this is going to be fun</a:t>
            </a:r>
          </a:p>
          <a:p>
            <a:r>
              <a:rPr lang="en-US" dirty="0"/>
              <a:t>Villain attacks – superhero is forced to respond before they are ready</a:t>
            </a:r>
          </a:p>
          <a:p>
            <a:r>
              <a:rPr lang="en-US" dirty="0"/>
              <a:t>Superhero realizes family is in danger now</a:t>
            </a:r>
          </a:p>
          <a:p>
            <a:r>
              <a:rPr lang="en-US" dirty="0"/>
              <a:t>Superhero investigates – Who is villain? What does villain want?</a:t>
            </a:r>
          </a:p>
          <a:p>
            <a:r>
              <a:rPr lang="en-US" dirty="0"/>
              <a:t>Superhero can’t win alone; must recruit allies.</a:t>
            </a:r>
          </a:p>
          <a:p>
            <a:r>
              <a:rPr lang="en-US" dirty="0"/>
              <a:t>Allies hesitate or say no, then something happens that makes them change their mind.</a:t>
            </a:r>
          </a:p>
          <a:p>
            <a:r>
              <a:rPr lang="en-US" dirty="0"/>
              <a:t>Together they plan an attack. (End act one).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00D9891-009D-4C94-A187-2D4C379E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624078"/>
            <a:ext cx="11950700" cy="5019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187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331274-1531-4C46-9968-9AD8A5D16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0" b="1"/>
          <a:stretch/>
        </p:blipFill>
        <p:spPr>
          <a:xfrm>
            <a:off x="120650" y="68263"/>
            <a:ext cx="11950700" cy="613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406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E561962-3B9D-4346-BF13-605E545F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0" y="68263"/>
            <a:ext cx="10948080" cy="613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834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915077B-6FE5-4307-80DA-83DA7919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28" y="0"/>
            <a:ext cx="6922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B943AC-85E5-4DDC-AE90-677B4C758E5A}"/>
              </a:ext>
            </a:extLst>
          </p:cNvPr>
          <p:cNvSpPr txBox="1"/>
          <p:nvPr/>
        </p:nvSpPr>
        <p:spPr>
          <a:xfrm>
            <a:off x="2023352" y="6099243"/>
            <a:ext cx="740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 story doesn’t always come at the beginning: Echo (Maya Lopez) is introduced in episode three of Hawkeye.</a:t>
            </a:r>
          </a:p>
        </p:txBody>
      </p:sp>
      <p:pic>
        <p:nvPicPr>
          <p:cNvPr id="3" name="Online Media 2" title="Becoming Maya | Marvel Studios' Hawkeye | Disney+">
            <a:hlinkClick r:id="" action="ppaction://media"/>
            <a:extLst>
              <a:ext uri="{FF2B5EF4-FFF2-40B4-BE49-F238E27FC236}">
                <a16:creationId xmlns:a16="http://schemas.microsoft.com/office/drawing/2014/main" id="{059B1F94-5A2E-4EEC-9330-00B84C29AA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7634" y="351752"/>
            <a:ext cx="9876731" cy="55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09D51FD-6807-46C0-BD73-A8E6B709B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487" y="-68094"/>
            <a:ext cx="5337278" cy="6926094"/>
          </a:xfrm>
          <a:prstGeom prst="rect">
            <a:avLst/>
          </a:prstGeom>
        </p:spPr>
      </p:pic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8A0C12FF-5358-4D31-BB35-36F7ECD9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485" y="0"/>
            <a:ext cx="7377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5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vered, bedclothes, various&#10;&#10;Description automatically generated">
            <a:extLst>
              <a:ext uri="{FF2B5EF4-FFF2-40B4-BE49-F238E27FC236}">
                <a16:creationId xmlns:a16="http://schemas.microsoft.com/office/drawing/2014/main" id="{67FCEAEF-1018-48D1-BF23-9E232915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678"/>
            <a:ext cx="12192000" cy="46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new characters you created</a:t>
            </a:r>
          </a:p>
          <a:p>
            <a:r>
              <a:rPr lang="en-US" dirty="0"/>
              <a:t>Explore story beat examples from DC’s Stargirl and other comics.</a:t>
            </a:r>
          </a:p>
          <a:p>
            <a:r>
              <a:rPr lang="en-US" dirty="0"/>
              <a:t>Introduce comic book template pages</a:t>
            </a:r>
          </a:p>
          <a:p>
            <a:endParaRPr lang="en-US" dirty="0"/>
          </a:p>
          <a:p>
            <a:r>
              <a:rPr lang="en-US" dirty="0"/>
              <a:t>Review cause and effect in story action</a:t>
            </a:r>
          </a:p>
          <a:p>
            <a:r>
              <a:rPr lang="en-US" dirty="0"/>
              <a:t>Prepare to transfer your story to comic pages</a:t>
            </a:r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82CB2CAD-4368-4E40-BE1D-B92A8EA1D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6" b="5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665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B1DC8E-C710-4B99-8826-3E5F9655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13" y="85532"/>
            <a:ext cx="9211947" cy="62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75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42F2A7C-387E-483A-96E8-AEFE6E1C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331" y="-199417"/>
            <a:ext cx="4825657" cy="725683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7E20964-45BB-4323-AB1A-2A18C6D6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911" y="-265877"/>
            <a:ext cx="4727642" cy="751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4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4D0C43C8-8002-4A33-A420-C26E25360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8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620820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A0CA579-23D3-4956-BBBC-E1DCC1166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6" y="52133"/>
            <a:ext cx="6605081" cy="6666728"/>
          </a:xfrm>
        </p:spPr>
      </p:pic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4E691091-DF73-4572-BB4E-5DABD299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51" y="132387"/>
            <a:ext cx="3095625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34ED2-1B11-4530-8E50-C17BB641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1" y="5700408"/>
            <a:ext cx="7396263" cy="11054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Hero tests new powers</a:t>
            </a:r>
          </a:p>
        </p:txBody>
      </p:sp>
    </p:spTree>
    <p:extLst>
      <p:ext uri="{BB962C8B-B14F-4D97-AF65-F5344CB8AC3E}">
        <p14:creationId xmlns:p14="http://schemas.microsoft.com/office/powerpoint/2010/main" val="82090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EC34495-BF80-4E30-8EF3-35D8FE853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02" y="466928"/>
            <a:ext cx="11881196" cy="53598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53CE9-69D3-47FD-AB31-99E27BE62865}"/>
              </a:ext>
            </a:extLst>
          </p:cNvPr>
          <p:cNvSpPr txBox="1"/>
          <p:nvPr/>
        </p:nvSpPr>
        <p:spPr>
          <a:xfrm>
            <a:off x="2538920" y="6157609"/>
            <a:ext cx="672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scary unknown villain appears</a:t>
            </a:r>
          </a:p>
        </p:txBody>
      </p:sp>
    </p:spTree>
    <p:extLst>
      <p:ext uri="{BB962C8B-B14F-4D97-AF65-F5344CB8AC3E}">
        <p14:creationId xmlns:p14="http://schemas.microsoft.com/office/powerpoint/2010/main" val="1436363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A6177D4-A9D8-4644-83B2-F6E101681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640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72B8276-1C06-4CA0-9D0B-4F2C3331E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5234" y="20415"/>
            <a:ext cx="6306766" cy="6837586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81B4383-C75D-4EBC-A98C-75D4C301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188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C8B73E-73DF-472E-995E-0F411AAB4CE9}"/>
              </a:ext>
            </a:extLst>
          </p:cNvPr>
          <p:cNvSpPr txBox="1"/>
          <p:nvPr/>
        </p:nvSpPr>
        <p:spPr>
          <a:xfrm>
            <a:off x="5071887" y="6488669"/>
            <a:ext cx="45720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practice, hero becomes more confident</a:t>
            </a:r>
          </a:p>
        </p:txBody>
      </p:sp>
    </p:spTree>
    <p:extLst>
      <p:ext uri="{BB962C8B-B14F-4D97-AF65-F5344CB8AC3E}">
        <p14:creationId xmlns:p14="http://schemas.microsoft.com/office/powerpoint/2010/main" val="448781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comic strip </a:t>
            </a:r>
            <a:r>
              <a:rPr lang="en-US" dirty="0" err="1"/>
              <a:t>printables</a:t>
            </a:r>
            <a:endParaRPr lang="en-US" dirty="0"/>
          </a:p>
          <a:p>
            <a:r>
              <a:rPr lang="en-US" dirty="0"/>
              <a:t>Images from Star Girl comics (DC) and Ms. Marvel comics (MARVEL.</a:t>
            </a:r>
          </a:p>
          <a:p>
            <a:r>
              <a:rPr lang="en-US" dirty="0"/>
              <a:t>Screenshots of “Young Justice”</a:t>
            </a:r>
          </a:p>
          <a:p>
            <a:r>
              <a:rPr lang="en-US" dirty="0"/>
              <a:t>Echo featurette from MARVE/Disney+ series Hawkeye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297" y="1286643"/>
            <a:ext cx="3153383" cy="1325563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Pass or play!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4413" y="3925438"/>
            <a:ext cx="3745149" cy="1736059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Tell me about your sidekicks and villains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E4FE3A9F-ACD1-4133-B25C-8753601E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07" y="0"/>
            <a:ext cx="481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Comic book page templates will be made available for your teachers to print</a:t>
            </a:r>
          </a:p>
        </p:txBody>
      </p:sp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633CBB8-E7CD-44AD-8262-34D2F5288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0015" y="-25554"/>
            <a:ext cx="5785985" cy="7232482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46C50D8-CEFD-4EDD-8B42-BECEFDBA7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8995" y="-25554"/>
            <a:ext cx="5623575" cy="7029469"/>
          </a:xfrm>
        </p:spPr>
      </p:pic>
    </p:spTree>
    <p:extLst>
      <p:ext uri="{BB962C8B-B14F-4D97-AF65-F5344CB8AC3E}">
        <p14:creationId xmlns:p14="http://schemas.microsoft.com/office/powerpoint/2010/main" val="385178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STARGIRL Trailer (2020)">
            <a:hlinkClick r:id="" action="ppaction://media"/>
            <a:extLst>
              <a:ext uri="{FF2B5EF4-FFF2-40B4-BE49-F238E27FC236}">
                <a16:creationId xmlns:a16="http://schemas.microsoft.com/office/drawing/2014/main" id="{3B4E95E5-8B59-4413-BA16-8C003BEA4C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2684" y="126460"/>
            <a:ext cx="9926632" cy="5608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5734E-51A3-43FB-A0C9-C28814CBF16D}"/>
              </a:ext>
            </a:extLst>
          </p:cNvPr>
          <p:cNvSpPr txBox="1"/>
          <p:nvPr/>
        </p:nvSpPr>
        <p:spPr>
          <a:xfrm>
            <a:off x="1673157" y="5817938"/>
            <a:ext cx="818096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Stargirl realizes her sidekick is Starman’s sidekick, conveniently her new step-dad. A key inciting incident happens before the comic, when her mom re-marries. We don’t need to see this scene. Better to start with the move from CA to NE.</a:t>
            </a:r>
          </a:p>
        </p:txBody>
      </p:sp>
    </p:spTree>
    <p:extLst>
      <p:ext uri="{BB962C8B-B14F-4D97-AF65-F5344CB8AC3E}">
        <p14:creationId xmlns:p14="http://schemas.microsoft.com/office/powerpoint/2010/main" val="26115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4302-AFDB-4DD6-9F2D-D3E5E7F5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Villains and allies</a:t>
            </a:r>
          </a:p>
        </p:txBody>
      </p:sp>
      <p:pic>
        <p:nvPicPr>
          <p:cNvPr id="5" name="Content Placeholder 4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04FD6267-AA2F-4B2D-8487-9D4A88E5F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885" y="1661229"/>
            <a:ext cx="7821596" cy="4934124"/>
          </a:xfrm>
        </p:spPr>
      </p:pic>
    </p:spTree>
    <p:extLst>
      <p:ext uri="{BB962C8B-B14F-4D97-AF65-F5344CB8AC3E}">
        <p14:creationId xmlns:p14="http://schemas.microsoft.com/office/powerpoint/2010/main" val="294107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B134-D4F5-4D0D-9E02-612F2BC3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6" y="581261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First day of school – singles table</a:t>
            </a:r>
          </a:p>
        </p:txBody>
      </p:sp>
      <p:pic>
        <p:nvPicPr>
          <p:cNvPr id="5" name="Content Placeholder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B6C526CE-665C-4BFD-98F2-82BFB28F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426" y="112390"/>
            <a:ext cx="8805181" cy="5870120"/>
          </a:xfrm>
        </p:spPr>
      </p:pic>
    </p:spTree>
    <p:extLst>
      <p:ext uri="{BB962C8B-B14F-4D97-AF65-F5344CB8AC3E}">
        <p14:creationId xmlns:p14="http://schemas.microsoft.com/office/powerpoint/2010/main" val="421887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4E22C4D-A1FD-4406-A1BB-3311FB84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28" y="136187"/>
            <a:ext cx="9109143" cy="60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2152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344</TotalTime>
  <Words>333</Words>
  <Application>Microsoft Office PowerPoint</Application>
  <PresentationFormat>Widescreen</PresentationFormat>
  <Paragraphs>48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Aller Light</vt:lpstr>
      <vt:lpstr>Gill Sans MT</vt:lpstr>
      <vt:lpstr>Calibri</vt:lpstr>
      <vt:lpstr>Aller</vt:lpstr>
      <vt:lpstr>Theme2</vt:lpstr>
      <vt:lpstr>shaping your story</vt:lpstr>
      <vt:lpstr>objectives</vt:lpstr>
      <vt:lpstr>Pass or play!</vt:lpstr>
      <vt:lpstr>materials</vt:lpstr>
      <vt:lpstr>PowerPoint Presentation</vt:lpstr>
      <vt:lpstr>PowerPoint Presentation</vt:lpstr>
      <vt:lpstr>Villains and allies</vt:lpstr>
      <vt:lpstr>First day of school – singles table</vt:lpstr>
      <vt:lpstr>PowerPoint Presentation</vt:lpstr>
      <vt:lpstr>PowerPoint Presentation</vt:lpstr>
      <vt:lpstr>vocabulary</vt:lpstr>
      <vt:lpstr>Common events in act one (vocabulary)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Hero tests new powers</vt:lpstr>
      <vt:lpstr>PowerPoint Presentation</vt:lpstr>
      <vt:lpstr>PowerPoint Presentation</vt:lpstr>
      <vt:lpstr>PowerPoint Presentation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Mary Dupre</cp:lastModifiedBy>
  <cp:revision>4</cp:revision>
  <dcterms:created xsi:type="dcterms:W3CDTF">2021-09-01T16:05:59Z</dcterms:created>
  <dcterms:modified xsi:type="dcterms:W3CDTF">2022-11-17T14:37:00Z</dcterms:modified>
</cp:coreProperties>
</file>