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6858000" cx="12192000"/>
  <p:notesSz cx="6858000" cy="9144000"/>
  <p:embeddedFontLst>
    <p:embeddedFont>
      <p:font typeface="Rock Salt"/>
      <p:regular r:id="rId22"/>
    </p:embeddedFont>
    <p:embeddedFont>
      <p:font typeface="Gill Sans"/>
      <p:regular r:id="rId23"/>
      <p:bold r:id="rId24"/>
    </p:embeddedFont>
    <p:embeddedFont>
      <p:font typeface="Comfortaa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7" roundtripDataSignature="AMtx7mgbmJJRnFn0Ud9+V24wLmrzffxS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RockSalt-regular.fntdata"/><Relationship Id="rId21" Type="http://schemas.openxmlformats.org/officeDocument/2006/relationships/slide" Target="slides/slide17.xml"/><Relationship Id="rId24" Type="http://schemas.openxmlformats.org/officeDocument/2006/relationships/font" Target="fonts/GillSans-bold.fntdata"/><Relationship Id="rId23" Type="http://schemas.openxmlformats.org/officeDocument/2006/relationships/font" Target="fonts/GillSans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Comfortaa-bold.fntdata"/><Relationship Id="rId25" Type="http://schemas.openxmlformats.org/officeDocument/2006/relationships/font" Target="fonts/Comfortaa-regular.fntdata"/><Relationship Id="rId27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9" name="Google Shape;4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0a33248569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0" name="Google Shape;120;g10a33248569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Brainstorm a pencil story based on one of the warm up ideas</a:t>
            </a:r>
            <a:endParaRPr/>
          </a:p>
        </p:txBody>
      </p:sp>
      <p:sp>
        <p:nvSpPr>
          <p:cNvPr id="128" name="Google Shape;12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0c8c4f23e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Collaborate</a:t>
            </a:r>
            <a:endParaRPr/>
          </a:p>
        </p:txBody>
      </p:sp>
      <p:sp>
        <p:nvSpPr>
          <p:cNvPr id="133" name="Google Shape;133;g10c8c4f23ea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f8795d0e7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Collaborate</a:t>
            </a:r>
            <a:endParaRPr/>
          </a:p>
        </p:txBody>
      </p:sp>
      <p:sp>
        <p:nvSpPr>
          <p:cNvPr id="151" name="Google Shape;151;gf8795d0e73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0a33248569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Collaborate</a:t>
            </a:r>
            <a:endParaRPr/>
          </a:p>
        </p:txBody>
      </p:sp>
      <p:sp>
        <p:nvSpPr>
          <p:cNvPr id="158" name="Google Shape;158;g10a33248569_0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Remind them of active listening.</a:t>
            </a:r>
            <a:endParaRPr/>
          </a:p>
        </p:txBody>
      </p:sp>
      <p:sp>
        <p:nvSpPr>
          <p:cNvPr id="176" name="Google Shape;17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2" name="Google Shape;18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7" name="Google Shape;18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4" name="Google Shape;5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0" name="Google Shape;6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7" name="Google Shape;6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3" name="Google Shape;7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f8795d0e73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gf8795d0e73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fb92f70bf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Body warm up. Review of Pencil as character – what does it want? What is it willing to do to get what it wants? </a:t>
            </a:r>
            <a:endParaRPr/>
          </a:p>
        </p:txBody>
      </p:sp>
      <p:sp>
        <p:nvSpPr>
          <p:cNvPr id="88" name="Google Shape;88;gfb92f70bf8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3" name="Google Shape;9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5" name="Google Shape;11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4"/>
          <p:cNvSpPr txBox="1"/>
          <p:nvPr>
            <p:ph type="title"/>
          </p:nvPr>
        </p:nvSpPr>
        <p:spPr>
          <a:xfrm rot="-1310895">
            <a:off x="2648626" y="242525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4000"/>
              <a:buFont typeface="Arial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14"/>
          <p:cNvSpPr txBox="1"/>
          <p:nvPr>
            <p:ph idx="1" type="subTitle"/>
          </p:nvPr>
        </p:nvSpPr>
        <p:spPr>
          <a:xfrm rot="-1306842">
            <a:off x="3181775" y="346255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3000"/>
              <a:buNone/>
              <a:defRPr sz="3000" cap="none">
                <a:solidFill>
                  <a:srgbClr val="094C80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2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2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2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4800"/>
              <a:buFont typeface="Arial"/>
              <a:buNone/>
              <a:defRPr b="1" i="0" sz="4800">
                <a:solidFill>
                  <a:srgbClr val="F9952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3000"/>
              <a:buNone/>
              <a:defRPr sz="3000" cap="none">
                <a:solidFill>
                  <a:srgbClr val="094C80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blipFill>
          <a:blip r:embed="rId2">
            <a:alphaModFix amt="85000"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7"/>
          <p:cNvSpPr txBox="1"/>
          <p:nvPr>
            <p:ph type="title"/>
          </p:nvPr>
        </p:nvSpPr>
        <p:spPr>
          <a:xfrm>
            <a:off x="838200" y="21034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4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7"/>
          <p:cNvSpPr txBox="1"/>
          <p:nvPr>
            <p:ph idx="1" type="subTitle"/>
          </p:nvPr>
        </p:nvSpPr>
        <p:spPr>
          <a:xfrm>
            <a:off x="1524000" y="3435431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3000"/>
              <a:buNone/>
              <a:defRPr sz="3000" cap="none">
                <a:solidFill>
                  <a:srgbClr val="094C80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4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/>
          <p:nvPr>
            <p:ph type="title"/>
          </p:nvPr>
        </p:nvSpPr>
        <p:spPr>
          <a:xfrm>
            <a:off x="838200" y="21034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/>
          <p:nvPr>
            <p:ph type="title"/>
          </p:nvPr>
        </p:nvSpPr>
        <p:spPr>
          <a:xfrm>
            <a:off x="838200" y="231676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4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idx="1" type="subTitle"/>
          </p:nvPr>
        </p:nvSpPr>
        <p:spPr>
          <a:xfrm>
            <a:off x="1524000" y="3642330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2400"/>
              <a:buNone/>
              <a:defRPr sz="2400" cap="none">
                <a:solidFill>
                  <a:srgbClr val="094C80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4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2"/>
          <p:cNvSpPr txBox="1"/>
          <p:nvPr>
            <p:ph type="title"/>
          </p:nvPr>
        </p:nvSpPr>
        <p:spPr>
          <a:xfrm>
            <a:off x="838200" y="193039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2"/>
          <p:cNvSpPr txBox="1"/>
          <p:nvPr>
            <p:ph idx="1" type="subTitle"/>
          </p:nvPr>
        </p:nvSpPr>
        <p:spPr>
          <a:xfrm>
            <a:off x="1524000" y="3443180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2400"/>
              <a:buNone/>
              <a:defRPr sz="2400" cap="none">
                <a:solidFill>
                  <a:srgbClr val="094C80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1.png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94C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94C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94C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94C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94C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F9952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Logo&#10;&#10;Description automatically generated" id="8" name="Google Shape;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91526" y="6267172"/>
            <a:ext cx="1911912" cy="368497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25400">
              <a:srgbClr val="000000">
                <a:alpha val="9803"/>
              </a:srgbClr>
            </a:outerShdw>
          </a:effectLst>
        </p:spPr>
      </p:pic>
      <p:pic>
        <p:nvPicPr>
          <p:cNvPr descr="Logo&#10;&#10;Description automatically generated" id="9" name="Google Shape;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562" y="6271993"/>
            <a:ext cx="1292772" cy="44176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"/>
          <p:cNvSpPr txBox="1"/>
          <p:nvPr>
            <p:ph type="title"/>
          </p:nvPr>
        </p:nvSpPr>
        <p:spPr>
          <a:xfrm rot="-1310880">
            <a:off x="2695366" y="2008826"/>
            <a:ext cx="10480574" cy="1979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7200"/>
              <a:buFont typeface="Arial"/>
              <a:buNone/>
            </a:pPr>
            <a:r>
              <a:rPr lang="en-US" sz="7200"/>
              <a:t>What’s In A Story?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0a33248569_0_19"/>
          <p:cNvSpPr txBox="1"/>
          <p:nvPr>
            <p:ph type="ctrTitle"/>
          </p:nvPr>
        </p:nvSpPr>
        <p:spPr>
          <a:xfrm>
            <a:off x="0" y="-785437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7200"/>
              <a:buFont typeface="Arial"/>
              <a:buNone/>
            </a:pPr>
            <a:r>
              <a:rPr lang="en-US" sz="7200"/>
              <a:t>Personification</a:t>
            </a:r>
            <a:endParaRPr/>
          </a:p>
        </p:txBody>
      </p:sp>
      <p:sp>
        <p:nvSpPr>
          <p:cNvPr id="123" name="Google Shape;123;g10a33248569_0_19"/>
          <p:cNvSpPr txBox="1"/>
          <p:nvPr/>
        </p:nvSpPr>
        <p:spPr>
          <a:xfrm>
            <a:off x="1326525" y="1788550"/>
            <a:ext cx="8585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mfortaa"/>
                <a:ea typeface="Comfortaa"/>
                <a:cs typeface="Comfortaa"/>
                <a:sym typeface="Comfortaa"/>
              </a:rPr>
              <a:t>Giving </a:t>
            </a:r>
            <a:r>
              <a:rPr lang="en-US" sz="1800">
                <a:latin typeface="Comfortaa"/>
                <a:ea typeface="Comfortaa"/>
                <a:cs typeface="Comfortaa"/>
                <a:sym typeface="Comfortaa"/>
              </a:rPr>
              <a:t>human qualities  to something inanimate, like an object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4" name="Google Shape;124;g10a33248569_0_19"/>
          <p:cNvSpPr txBox="1"/>
          <p:nvPr/>
        </p:nvSpPr>
        <p:spPr>
          <a:xfrm>
            <a:off x="1445750" y="3025650"/>
            <a:ext cx="8585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The pencil had a crush on her friend, Paper.</a:t>
            </a:r>
            <a:endParaRPr b="1" sz="180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25" name="Google Shape;125;g10a33248569_0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2850" y="2581450"/>
            <a:ext cx="3329900" cy="366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"/>
          <p:cNvSpPr txBox="1"/>
          <p:nvPr>
            <p:ph type="title"/>
          </p:nvPr>
        </p:nvSpPr>
        <p:spPr>
          <a:xfrm>
            <a:off x="838200" y="24831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7200"/>
              <a:buFont typeface="Arial"/>
              <a:buNone/>
            </a:pPr>
            <a:r>
              <a:rPr lang="en-US" sz="7200"/>
              <a:t>Let’s Tell a Story!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0c8c4f23ea_0_0"/>
          <p:cNvSpPr txBox="1"/>
          <p:nvPr>
            <p:ph type="title"/>
          </p:nvPr>
        </p:nvSpPr>
        <p:spPr>
          <a:xfrm>
            <a:off x="909525" y="602775"/>
            <a:ext cx="2187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4320"/>
              <a:buFont typeface="Arial"/>
              <a:buNone/>
            </a:pPr>
            <a:r>
              <a:rPr lang="en-US" sz="5720"/>
              <a:t>Story </a:t>
            </a:r>
            <a:endParaRPr sz="572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4320"/>
              <a:buFont typeface="Arial"/>
              <a:buNone/>
            </a:pPr>
            <a:r>
              <a:rPr lang="en-US" sz="5720"/>
              <a:t>Map</a:t>
            </a:r>
            <a:endParaRPr sz="5720"/>
          </a:p>
        </p:txBody>
      </p:sp>
      <p:sp>
        <p:nvSpPr>
          <p:cNvPr id="136" name="Google Shape;136;g10c8c4f23ea_0_0"/>
          <p:cNvSpPr txBox="1"/>
          <p:nvPr>
            <p:ph idx="1" type="body"/>
          </p:nvPr>
        </p:nvSpPr>
        <p:spPr>
          <a:xfrm>
            <a:off x="838200" y="1604651"/>
            <a:ext cx="10515600" cy="45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7" name="Google Shape;137;g10c8c4f23ea_0_0"/>
          <p:cNvSpPr/>
          <p:nvPr/>
        </p:nvSpPr>
        <p:spPr>
          <a:xfrm>
            <a:off x="3755950" y="602775"/>
            <a:ext cx="3666600" cy="234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94C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g10c8c4f23ea_0_0"/>
          <p:cNvSpPr/>
          <p:nvPr/>
        </p:nvSpPr>
        <p:spPr>
          <a:xfrm>
            <a:off x="8081675" y="602775"/>
            <a:ext cx="3666600" cy="234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94C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10c8c4f23ea_0_0"/>
          <p:cNvSpPr/>
          <p:nvPr/>
        </p:nvSpPr>
        <p:spPr>
          <a:xfrm>
            <a:off x="329575" y="3408200"/>
            <a:ext cx="3666600" cy="234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94C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10c8c4f23ea_0_0"/>
          <p:cNvSpPr/>
          <p:nvPr/>
        </p:nvSpPr>
        <p:spPr>
          <a:xfrm>
            <a:off x="4274300" y="3408200"/>
            <a:ext cx="3666600" cy="234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94C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10c8c4f23ea_0_0"/>
          <p:cNvSpPr/>
          <p:nvPr/>
        </p:nvSpPr>
        <p:spPr>
          <a:xfrm>
            <a:off x="8219025" y="3408200"/>
            <a:ext cx="3666600" cy="234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94C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10c8c4f23ea_0_0"/>
          <p:cNvSpPr txBox="1"/>
          <p:nvPr/>
        </p:nvSpPr>
        <p:spPr>
          <a:xfrm>
            <a:off x="3755950" y="2542575"/>
            <a:ext cx="858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characters - who are they?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3" name="Google Shape;143;g10c8c4f23ea_0_0"/>
          <p:cNvSpPr txBox="1"/>
          <p:nvPr/>
        </p:nvSpPr>
        <p:spPr>
          <a:xfrm>
            <a:off x="8081675" y="2529350"/>
            <a:ext cx="858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setting - where are they?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4" name="Google Shape;144;g10c8c4f23ea_0_0"/>
          <p:cNvSpPr txBox="1"/>
          <p:nvPr/>
        </p:nvSpPr>
        <p:spPr>
          <a:xfrm>
            <a:off x="389200" y="5348000"/>
            <a:ext cx="858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plot - what happens?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5" name="Google Shape;145;g10c8c4f23ea_0_0"/>
          <p:cNvSpPr txBox="1"/>
          <p:nvPr/>
        </p:nvSpPr>
        <p:spPr>
          <a:xfrm>
            <a:off x="4274300" y="5348000"/>
            <a:ext cx="858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conflict - what or who gets in the way?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6" name="Google Shape;146;g10c8c4f23ea_0_0"/>
          <p:cNvSpPr txBox="1"/>
          <p:nvPr/>
        </p:nvSpPr>
        <p:spPr>
          <a:xfrm>
            <a:off x="8219025" y="5348000"/>
            <a:ext cx="858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resolution - how is the problem solved?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147" name="Google Shape;147;g10c8c4f23ea_0_0"/>
          <p:cNvCxnSpPr/>
          <p:nvPr/>
        </p:nvCxnSpPr>
        <p:spPr>
          <a:xfrm>
            <a:off x="1280125" y="2131375"/>
            <a:ext cx="1445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8" name="Google Shape;148;g10c8c4f23ea_0_0"/>
          <p:cNvSpPr txBox="1"/>
          <p:nvPr/>
        </p:nvSpPr>
        <p:spPr>
          <a:xfrm>
            <a:off x="640900" y="2369850"/>
            <a:ext cx="2921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rPr>
              <a:t>Work with your partner to fill in the blocks with your story ideas.</a:t>
            </a:r>
            <a:endParaRPr>
              <a:solidFill>
                <a:schemeClr val="accent5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f8795d0e73_0_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4800"/>
              <a:buFont typeface="Arial"/>
              <a:buNone/>
            </a:pPr>
            <a:r>
              <a:rPr lang="en-US"/>
              <a:t>Characters with Conflict</a:t>
            </a:r>
            <a:endParaRPr/>
          </a:p>
        </p:txBody>
      </p:sp>
      <p:sp>
        <p:nvSpPr>
          <p:cNvPr id="154" name="Google Shape;154;gf8795d0e73_0_8"/>
          <p:cNvSpPr txBox="1"/>
          <p:nvPr>
            <p:ph idx="1" type="body"/>
          </p:nvPr>
        </p:nvSpPr>
        <p:spPr>
          <a:xfrm>
            <a:off x="838200" y="1604651"/>
            <a:ext cx="10515600" cy="45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ct val="100000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Work with your partner: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ct val="1000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ct val="100000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Choose two objects to use as characters.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ct val="117460"/>
              <a:buNone/>
            </a:pPr>
            <a:r>
              <a:t/>
            </a:r>
            <a:endParaRPr sz="2383"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ct val="117460"/>
              <a:buNone/>
            </a:pPr>
            <a:r>
              <a:t/>
            </a:r>
            <a:endParaRPr sz="2383"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ct val="117460"/>
              <a:buNone/>
            </a:pPr>
            <a:r>
              <a:t/>
            </a:r>
            <a:endParaRPr sz="2383"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ct val="117460"/>
              <a:buNone/>
            </a:pPr>
            <a:r>
              <a:t/>
            </a:r>
            <a:endParaRPr sz="2383"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ct val="100000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What does each object want?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ct val="1000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ct val="100000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What are they willing to do to get it?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ct val="1000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ct val="100000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What gets in the way of them getting what they want?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ct val="1000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ct val="1000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ct val="1000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ct val="100000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ct val="1000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ct val="1000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5" name="Google Shape;155;gf8795d0e73_0_8"/>
          <p:cNvSpPr txBox="1"/>
          <p:nvPr/>
        </p:nvSpPr>
        <p:spPr>
          <a:xfrm>
            <a:off x="1848175" y="2474175"/>
            <a:ext cx="94197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-5080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Font typeface="Arial"/>
              <a:buNone/>
            </a:pPr>
            <a:r>
              <a:rPr b="0" i="0" lang="en-US" sz="1783" u="none" cap="none" strike="noStrike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rPr>
              <a:t>Examples: paper and pencil, or paper and scissors, or book and iPad</a:t>
            </a:r>
            <a:endParaRPr b="0" i="0" sz="1783" u="none" cap="none" strike="noStrike">
              <a:solidFill>
                <a:schemeClr val="accent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0a33248569_0_28"/>
          <p:cNvSpPr txBox="1"/>
          <p:nvPr>
            <p:ph type="title"/>
          </p:nvPr>
        </p:nvSpPr>
        <p:spPr>
          <a:xfrm>
            <a:off x="909525" y="602775"/>
            <a:ext cx="2187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4320"/>
              <a:buFont typeface="Arial"/>
              <a:buNone/>
            </a:pPr>
            <a:r>
              <a:rPr lang="en-US" sz="5720"/>
              <a:t>Story </a:t>
            </a:r>
            <a:endParaRPr sz="572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4320"/>
              <a:buFont typeface="Arial"/>
              <a:buNone/>
            </a:pPr>
            <a:r>
              <a:rPr lang="en-US" sz="5720"/>
              <a:t>Map</a:t>
            </a:r>
            <a:endParaRPr sz="5720"/>
          </a:p>
        </p:txBody>
      </p:sp>
      <p:sp>
        <p:nvSpPr>
          <p:cNvPr id="161" name="Google Shape;161;g10a33248569_0_28"/>
          <p:cNvSpPr txBox="1"/>
          <p:nvPr>
            <p:ph idx="1" type="body"/>
          </p:nvPr>
        </p:nvSpPr>
        <p:spPr>
          <a:xfrm>
            <a:off x="838200" y="1604651"/>
            <a:ext cx="10515600" cy="45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2" name="Google Shape;162;g10a33248569_0_28"/>
          <p:cNvSpPr/>
          <p:nvPr/>
        </p:nvSpPr>
        <p:spPr>
          <a:xfrm>
            <a:off x="3755950" y="602775"/>
            <a:ext cx="3666600" cy="234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94C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10a33248569_0_28"/>
          <p:cNvSpPr/>
          <p:nvPr/>
        </p:nvSpPr>
        <p:spPr>
          <a:xfrm>
            <a:off x="8081675" y="602775"/>
            <a:ext cx="3666600" cy="234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94C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10a33248569_0_28"/>
          <p:cNvSpPr/>
          <p:nvPr/>
        </p:nvSpPr>
        <p:spPr>
          <a:xfrm>
            <a:off x="329575" y="3408200"/>
            <a:ext cx="3666600" cy="234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94C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10a33248569_0_28"/>
          <p:cNvSpPr/>
          <p:nvPr/>
        </p:nvSpPr>
        <p:spPr>
          <a:xfrm>
            <a:off x="4274300" y="3408200"/>
            <a:ext cx="3666600" cy="234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94C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10a33248569_0_28"/>
          <p:cNvSpPr/>
          <p:nvPr/>
        </p:nvSpPr>
        <p:spPr>
          <a:xfrm>
            <a:off x="8219025" y="3408200"/>
            <a:ext cx="3666600" cy="234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94C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10a33248569_0_28"/>
          <p:cNvSpPr txBox="1"/>
          <p:nvPr/>
        </p:nvSpPr>
        <p:spPr>
          <a:xfrm>
            <a:off x="3755950" y="2542575"/>
            <a:ext cx="858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characters - who are they?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8" name="Google Shape;168;g10a33248569_0_28"/>
          <p:cNvSpPr txBox="1"/>
          <p:nvPr/>
        </p:nvSpPr>
        <p:spPr>
          <a:xfrm>
            <a:off x="8081675" y="2529350"/>
            <a:ext cx="858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setting - where are they?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9" name="Google Shape;169;g10a33248569_0_28"/>
          <p:cNvSpPr txBox="1"/>
          <p:nvPr/>
        </p:nvSpPr>
        <p:spPr>
          <a:xfrm>
            <a:off x="389200" y="5348000"/>
            <a:ext cx="858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plot - what happens?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0" name="Google Shape;170;g10a33248569_0_28"/>
          <p:cNvSpPr txBox="1"/>
          <p:nvPr/>
        </p:nvSpPr>
        <p:spPr>
          <a:xfrm>
            <a:off x="4274300" y="5348000"/>
            <a:ext cx="858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conflict</a:t>
            </a: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 - what or who gets in the way?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1" name="Google Shape;171;g10a33248569_0_28"/>
          <p:cNvSpPr txBox="1"/>
          <p:nvPr/>
        </p:nvSpPr>
        <p:spPr>
          <a:xfrm>
            <a:off x="8219025" y="5348000"/>
            <a:ext cx="858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resolution </a:t>
            </a: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- how is the problem solved?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172" name="Google Shape;172;g10a33248569_0_28"/>
          <p:cNvCxnSpPr/>
          <p:nvPr/>
        </p:nvCxnSpPr>
        <p:spPr>
          <a:xfrm>
            <a:off x="1280125" y="2131375"/>
            <a:ext cx="1445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3" name="Google Shape;173;g10a33248569_0_28"/>
          <p:cNvSpPr txBox="1"/>
          <p:nvPr/>
        </p:nvSpPr>
        <p:spPr>
          <a:xfrm>
            <a:off x="640900" y="2369850"/>
            <a:ext cx="2921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rPr>
              <a:t>Work with your partner to fill in the blocks with your story ideas.</a:t>
            </a:r>
            <a:endParaRPr>
              <a:solidFill>
                <a:schemeClr val="accent5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4800"/>
              <a:buFont typeface="Arial"/>
              <a:buNone/>
            </a:pPr>
            <a:r>
              <a:rPr lang="en-US"/>
              <a:t>Story Sharing</a:t>
            </a:r>
            <a:endParaRPr/>
          </a:p>
        </p:txBody>
      </p:sp>
      <p:sp>
        <p:nvSpPr>
          <p:cNvPr id="179" name="Google Shape;179;p7"/>
          <p:cNvSpPr txBox="1"/>
          <p:nvPr>
            <p:ph idx="1" type="body"/>
          </p:nvPr>
        </p:nvSpPr>
        <p:spPr>
          <a:xfrm>
            <a:off x="838200" y="1604651"/>
            <a:ext cx="10515600" cy="45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ct val="100000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Take turns telling the story to each other. Practice!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ct val="1000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ct val="100000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What is the beginning?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ct val="1000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ct val="100000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What happens in the middle?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ct val="1000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ct val="100000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How does it end?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ct val="1000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ct val="100000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Use your active listening skills as your partner retells the story.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ct val="1000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ct val="1000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ct val="1000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ct val="1000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ct val="1000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ct val="1000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ct val="100000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ct val="1000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ct val="1000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/>
          <p:nvPr>
            <p:ph type="title"/>
          </p:nvPr>
        </p:nvSpPr>
        <p:spPr>
          <a:xfrm>
            <a:off x="838200" y="24831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7200"/>
              <a:buFont typeface="Arial"/>
              <a:buNone/>
            </a:pPr>
            <a:r>
              <a:rPr lang="en-US" sz="7200"/>
              <a:t>REFERENCES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4800"/>
              <a:buFont typeface="Arial"/>
              <a:buNone/>
            </a:pPr>
            <a:r>
              <a:rPr lang="en-US"/>
              <a:t>REFERENCES</a:t>
            </a:r>
            <a:endParaRPr/>
          </a:p>
        </p:txBody>
      </p:sp>
      <p:sp>
        <p:nvSpPr>
          <p:cNvPr id="190" name="Google Shape;190;p12"/>
          <p:cNvSpPr txBox="1"/>
          <p:nvPr>
            <p:ph idx="1" type="body"/>
          </p:nvPr>
        </p:nvSpPr>
        <p:spPr>
          <a:xfrm>
            <a:off x="838200" y="2290274"/>
            <a:ext cx="10515600" cy="38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rPr lang="en-US"/>
              <a:t>Animation: giphy.com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"/>
          <p:cNvSpPr txBox="1"/>
          <p:nvPr>
            <p:ph type="title"/>
          </p:nvPr>
        </p:nvSpPr>
        <p:spPr>
          <a:xfrm rot="-1310895">
            <a:off x="2648626" y="228577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7200"/>
              <a:buFont typeface="Arial"/>
              <a:buNone/>
            </a:pPr>
            <a:r>
              <a:rPr lang="en-US" sz="7200"/>
              <a:t>OBJECTIVES</a:t>
            </a:r>
            <a:endParaRPr/>
          </a:p>
        </p:txBody>
      </p:sp>
      <p:sp>
        <p:nvSpPr>
          <p:cNvPr id="57" name="Google Shape;57;p2"/>
          <p:cNvSpPr txBox="1"/>
          <p:nvPr>
            <p:ph idx="1" type="subTitle"/>
          </p:nvPr>
        </p:nvSpPr>
        <p:spPr>
          <a:xfrm rot="-1306842">
            <a:off x="3181775" y="346255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3000"/>
              <a:buNone/>
            </a:pPr>
            <a:r>
              <a:rPr lang="en-US"/>
              <a:t>OF THIS LESSON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4800"/>
              <a:buFont typeface="Arial"/>
              <a:buNone/>
            </a:pPr>
            <a:r>
              <a:rPr lang="en-US"/>
              <a:t>OBJECTIVES</a:t>
            </a:r>
            <a:endParaRPr/>
          </a:p>
        </p:txBody>
      </p:sp>
      <p:sp>
        <p:nvSpPr>
          <p:cNvPr id="63" name="Google Shape;63;p3"/>
          <p:cNvSpPr txBox="1"/>
          <p:nvPr>
            <p:ph idx="1" type="body"/>
          </p:nvPr>
        </p:nvSpPr>
        <p:spPr>
          <a:xfrm>
            <a:off x="838200" y="1789075"/>
            <a:ext cx="10515600" cy="40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Identify </a:t>
            </a:r>
            <a:r>
              <a:rPr lang="en-US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rPr>
              <a:t>conflict and resolution</a:t>
            </a:r>
            <a:endParaRPr>
              <a:solidFill>
                <a:schemeClr val="accent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>
              <a:solidFill>
                <a:schemeClr val="accent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Practice </a:t>
            </a:r>
            <a:r>
              <a:rPr lang="en-US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rPr>
              <a:t>active listening</a:t>
            </a:r>
            <a:endParaRPr>
              <a:solidFill>
                <a:schemeClr val="accent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>
              <a:solidFill>
                <a:schemeClr val="accent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Collaborate on</a:t>
            </a:r>
            <a:r>
              <a:rPr lang="en-US">
                <a:solidFill>
                  <a:srgbClr val="F99520"/>
                </a:solidFill>
                <a:latin typeface="Comfortaa"/>
                <a:ea typeface="Comfortaa"/>
                <a:cs typeface="Comfortaa"/>
                <a:sym typeface="Comfortaa"/>
              </a:rPr>
              <a:t> a story with a partner</a:t>
            </a:r>
            <a:endParaRPr>
              <a:solidFill>
                <a:srgbClr val="F9952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>
              <a:solidFill>
                <a:schemeClr val="accent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4" name="Google Shape;6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48300" y="287650"/>
            <a:ext cx="3353200" cy="33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"/>
          <p:cNvSpPr txBox="1"/>
          <p:nvPr>
            <p:ph type="title"/>
          </p:nvPr>
        </p:nvSpPr>
        <p:spPr>
          <a:xfrm rot="-1310895">
            <a:off x="2648626" y="228577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7200"/>
              <a:buFont typeface="Arial"/>
              <a:buNone/>
            </a:pPr>
            <a:r>
              <a:rPr lang="en-US" sz="7200"/>
              <a:t>MATERIALS</a:t>
            </a:r>
            <a:endParaRPr/>
          </a:p>
        </p:txBody>
      </p:sp>
      <p:sp>
        <p:nvSpPr>
          <p:cNvPr id="70" name="Google Shape;70;p4"/>
          <p:cNvSpPr txBox="1"/>
          <p:nvPr>
            <p:ph idx="1" type="subTitle"/>
          </p:nvPr>
        </p:nvSpPr>
        <p:spPr>
          <a:xfrm rot="-1306842">
            <a:off x="3181775" y="346255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3000"/>
              <a:buNone/>
            </a:pPr>
            <a:r>
              <a:rPr lang="en-US"/>
              <a:t>FOR THIS LESSON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4800"/>
              <a:buFont typeface="Arial"/>
              <a:buNone/>
            </a:pPr>
            <a:r>
              <a:rPr lang="en-US"/>
              <a:t>MATERIALS</a:t>
            </a:r>
            <a:endParaRPr/>
          </a:p>
        </p:txBody>
      </p:sp>
      <p:sp>
        <p:nvSpPr>
          <p:cNvPr id="76" name="Google Shape;76;p5"/>
          <p:cNvSpPr txBox="1"/>
          <p:nvPr/>
        </p:nvSpPr>
        <p:spPr>
          <a:xfrm>
            <a:off x="1477625" y="2968800"/>
            <a:ext cx="7041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94C8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77" name="Google Shape;7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29488" y="261650"/>
            <a:ext cx="3933825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5"/>
          <p:cNvSpPr txBox="1"/>
          <p:nvPr/>
        </p:nvSpPr>
        <p:spPr>
          <a:xfrm>
            <a:off x="1222200" y="2032750"/>
            <a:ext cx="70413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800" u="none" cap="none" strike="noStrike">
                <a:solidFill>
                  <a:srgbClr val="094C80"/>
                </a:solidFill>
                <a:latin typeface="Comfortaa"/>
                <a:ea typeface="Comfortaa"/>
                <a:cs typeface="Comfortaa"/>
                <a:sym typeface="Comfortaa"/>
              </a:rPr>
              <a:t>Your imagination and attention</a:t>
            </a:r>
            <a:endParaRPr b="0" i="0" sz="2800" u="none" cap="none" strike="noStrike">
              <a:solidFill>
                <a:srgbClr val="094C8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94C8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800" u="none" cap="none" strike="noStrike">
                <a:solidFill>
                  <a:srgbClr val="094C80"/>
                </a:solidFill>
                <a:latin typeface="Comfortaa"/>
                <a:ea typeface="Comfortaa"/>
                <a:cs typeface="Comfortaa"/>
                <a:sym typeface="Comfortaa"/>
              </a:rPr>
              <a:t>Pencil and paper</a:t>
            </a:r>
            <a:endParaRPr b="0" i="0" sz="2800" u="none" cap="none" strike="noStrike">
              <a:solidFill>
                <a:srgbClr val="094C8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>
              <a:solidFill>
                <a:srgbClr val="094C8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rgbClr val="094C80"/>
                </a:solidFill>
                <a:latin typeface="Comfortaa"/>
                <a:ea typeface="Comfortaa"/>
                <a:cs typeface="Comfortaa"/>
                <a:sym typeface="Comfortaa"/>
              </a:rPr>
              <a:t>A copy of the Story Map</a:t>
            </a:r>
            <a:endParaRPr sz="2800">
              <a:solidFill>
                <a:srgbClr val="094C8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5"/>
          <p:cNvSpPr txBox="1"/>
          <p:nvPr/>
        </p:nvSpPr>
        <p:spPr>
          <a:xfrm>
            <a:off x="3025650" y="4372450"/>
            <a:ext cx="8585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rPr>
              <a:t>Your active listening skills</a:t>
            </a:r>
            <a:endParaRPr b="0" i="0" sz="2200" u="none" cap="none" strike="noStrike">
              <a:solidFill>
                <a:schemeClr val="accent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f8795d0e73_0_1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ct val="100000"/>
              <a:buFont typeface="Arial"/>
              <a:buNone/>
            </a:pPr>
            <a:r>
              <a:rPr lang="en-US"/>
              <a:t>HOW TO BE A GOOD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ct val="100000"/>
              <a:buFont typeface="Arial"/>
              <a:buNone/>
            </a:pPr>
            <a:r>
              <a:rPr lang="en-US"/>
              <a:t>ACTIVE LISTENER</a:t>
            </a:r>
            <a:endParaRPr/>
          </a:p>
        </p:txBody>
      </p:sp>
      <p:sp>
        <p:nvSpPr>
          <p:cNvPr id="85" name="Google Shape;85;gf8795d0e73_0_19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Give non-verbal encouragement (nod, smile, eye-contact, lean in)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Practice patience - allow for moments of silence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Listen for the meaning in what they are sharing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fb92f70bf8_0_9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7200"/>
              <a:buFont typeface="Arial"/>
              <a:buNone/>
            </a:pPr>
            <a:r>
              <a:rPr lang="en-US" sz="7200"/>
              <a:t>WARM UP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0"/>
          <p:cNvSpPr txBox="1"/>
          <p:nvPr/>
        </p:nvSpPr>
        <p:spPr>
          <a:xfrm>
            <a:off x="376800" y="338400"/>
            <a:ext cx="9144000" cy="7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>
                <a:solidFill>
                  <a:srgbClr val="FFD966"/>
                </a:solidFill>
                <a:latin typeface="Rock Salt"/>
                <a:ea typeface="Rock Salt"/>
                <a:cs typeface="Rock Salt"/>
                <a:sym typeface="Rock Salt"/>
              </a:rPr>
              <a:t>Story Mountain</a:t>
            </a:r>
            <a:endParaRPr sz="5200">
              <a:solidFill>
                <a:srgbClr val="FFD966"/>
              </a:solidFill>
              <a:latin typeface="Rock Salt"/>
              <a:ea typeface="Rock Salt"/>
              <a:cs typeface="Rock Salt"/>
              <a:sym typeface="Rock Salt"/>
            </a:endParaRPr>
          </a:p>
        </p:txBody>
      </p:sp>
      <p:pic>
        <p:nvPicPr>
          <p:cNvPr id="96" name="Google Shape;96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0875" y="2699878"/>
            <a:ext cx="3396925" cy="35497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97;p10"/>
          <p:cNvGrpSpPr/>
          <p:nvPr/>
        </p:nvGrpSpPr>
        <p:grpSpPr>
          <a:xfrm>
            <a:off x="2112775" y="5271775"/>
            <a:ext cx="1900368" cy="441900"/>
            <a:chOff x="685200" y="4516000"/>
            <a:chExt cx="1900368" cy="441900"/>
          </a:xfrm>
        </p:grpSpPr>
        <p:sp>
          <p:nvSpPr>
            <p:cNvPr id="98" name="Google Shape;98;p10"/>
            <p:cNvSpPr/>
            <p:nvPr/>
          </p:nvSpPr>
          <p:spPr>
            <a:xfrm>
              <a:off x="685200" y="4516000"/>
              <a:ext cx="1900368" cy="402408"/>
            </a:xfrm>
            <a:prstGeom prst="flowChartTerminator">
              <a:avLst/>
            </a:prstGeom>
            <a:solidFill>
              <a:srgbClr val="E6B8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0"/>
            <p:cNvSpPr txBox="1"/>
            <p:nvPr/>
          </p:nvSpPr>
          <p:spPr>
            <a:xfrm>
              <a:off x="878375" y="4516000"/>
              <a:ext cx="1395600" cy="4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The Beginning</a:t>
              </a:r>
              <a:endParaRPr/>
            </a:p>
          </p:txBody>
        </p:sp>
      </p:grpSp>
      <p:grpSp>
        <p:nvGrpSpPr>
          <p:cNvPr id="100" name="Google Shape;100;p10"/>
          <p:cNvGrpSpPr/>
          <p:nvPr/>
        </p:nvGrpSpPr>
        <p:grpSpPr>
          <a:xfrm>
            <a:off x="4959838" y="2235525"/>
            <a:ext cx="1900368" cy="441900"/>
            <a:chOff x="3532263" y="1479750"/>
            <a:chExt cx="1900368" cy="441900"/>
          </a:xfrm>
        </p:grpSpPr>
        <p:sp>
          <p:nvSpPr>
            <p:cNvPr id="101" name="Google Shape;101;p10"/>
            <p:cNvSpPr/>
            <p:nvPr/>
          </p:nvSpPr>
          <p:spPr>
            <a:xfrm>
              <a:off x="3532263" y="1479750"/>
              <a:ext cx="1900368" cy="402408"/>
            </a:xfrm>
            <a:prstGeom prst="flowChartTerminator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 txBox="1"/>
            <p:nvPr/>
          </p:nvSpPr>
          <p:spPr>
            <a:xfrm>
              <a:off x="3874200" y="1479750"/>
              <a:ext cx="1395600" cy="4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The Conflict</a:t>
              </a:r>
              <a:endParaRPr/>
            </a:p>
          </p:txBody>
        </p:sp>
      </p:grpSp>
      <p:grpSp>
        <p:nvGrpSpPr>
          <p:cNvPr id="103" name="Google Shape;103;p10"/>
          <p:cNvGrpSpPr/>
          <p:nvPr/>
        </p:nvGrpSpPr>
        <p:grpSpPr>
          <a:xfrm>
            <a:off x="7118650" y="3650975"/>
            <a:ext cx="1900368" cy="441900"/>
            <a:chOff x="5691075" y="2895200"/>
            <a:chExt cx="1900368" cy="441900"/>
          </a:xfrm>
        </p:grpSpPr>
        <p:sp>
          <p:nvSpPr>
            <p:cNvPr id="104" name="Google Shape;104;p10"/>
            <p:cNvSpPr/>
            <p:nvPr/>
          </p:nvSpPr>
          <p:spPr>
            <a:xfrm>
              <a:off x="5691075" y="2895200"/>
              <a:ext cx="1900368" cy="402408"/>
            </a:xfrm>
            <a:prstGeom prst="flowChartTerminator">
              <a:avLst/>
            </a:prstGeom>
            <a:solidFill>
              <a:srgbClr val="93C4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0"/>
            <p:cNvSpPr txBox="1"/>
            <p:nvPr/>
          </p:nvSpPr>
          <p:spPr>
            <a:xfrm>
              <a:off x="5943450" y="2895200"/>
              <a:ext cx="1395600" cy="4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The Resolution</a:t>
              </a:r>
              <a:endParaRPr/>
            </a:p>
          </p:txBody>
        </p:sp>
      </p:grpSp>
      <p:grpSp>
        <p:nvGrpSpPr>
          <p:cNvPr id="106" name="Google Shape;106;p10"/>
          <p:cNvGrpSpPr/>
          <p:nvPr/>
        </p:nvGrpSpPr>
        <p:grpSpPr>
          <a:xfrm>
            <a:off x="2801025" y="3650975"/>
            <a:ext cx="1900368" cy="441900"/>
            <a:chOff x="1373450" y="2895200"/>
            <a:chExt cx="1900368" cy="441900"/>
          </a:xfrm>
        </p:grpSpPr>
        <p:sp>
          <p:nvSpPr>
            <p:cNvPr id="107" name="Google Shape;107;p10"/>
            <p:cNvSpPr/>
            <p:nvPr/>
          </p:nvSpPr>
          <p:spPr>
            <a:xfrm>
              <a:off x="1373450" y="2895200"/>
              <a:ext cx="1900368" cy="402408"/>
            </a:xfrm>
            <a:prstGeom prst="flowChartTerminator">
              <a:avLst/>
            </a:prstGeom>
            <a:solidFill>
              <a:srgbClr val="F9CB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0"/>
            <p:cNvSpPr txBox="1"/>
            <p:nvPr/>
          </p:nvSpPr>
          <p:spPr>
            <a:xfrm>
              <a:off x="1625838" y="2895200"/>
              <a:ext cx="1395600" cy="4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The Build-Up</a:t>
              </a:r>
              <a:endParaRPr/>
            </a:p>
          </p:txBody>
        </p:sp>
      </p:grpSp>
      <p:grpSp>
        <p:nvGrpSpPr>
          <p:cNvPr id="109" name="Google Shape;109;p10"/>
          <p:cNvGrpSpPr/>
          <p:nvPr/>
        </p:nvGrpSpPr>
        <p:grpSpPr>
          <a:xfrm>
            <a:off x="7525525" y="5271775"/>
            <a:ext cx="1900368" cy="441900"/>
            <a:chOff x="6097950" y="4516000"/>
            <a:chExt cx="1900368" cy="441900"/>
          </a:xfrm>
        </p:grpSpPr>
        <p:sp>
          <p:nvSpPr>
            <p:cNvPr id="110" name="Google Shape;110;p10"/>
            <p:cNvSpPr/>
            <p:nvPr/>
          </p:nvSpPr>
          <p:spPr>
            <a:xfrm>
              <a:off x="6097950" y="4516000"/>
              <a:ext cx="1900368" cy="402408"/>
            </a:xfrm>
            <a:prstGeom prst="flowChartTerminator">
              <a:avLst/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0"/>
            <p:cNvSpPr txBox="1"/>
            <p:nvPr/>
          </p:nvSpPr>
          <p:spPr>
            <a:xfrm>
              <a:off x="6496725" y="4516000"/>
              <a:ext cx="1395600" cy="4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The Ending</a:t>
              </a:r>
              <a:endParaRPr/>
            </a:p>
          </p:txBody>
        </p:sp>
      </p:grpSp>
      <p:sp>
        <p:nvSpPr>
          <p:cNvPr id="112" name="Google Shape;112;p10"/>
          <p:cNvSpPr txBox="1"/>
          <p:nvPr/>
        </p:nvSpPr>
        <p:spPr>
          <a:xfrm>
            <a:off x="1520275" y="1460650"/>
            <a:ext cx="997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The parts of a story: characters, setting, plot, conflict, and  resolution, all live on story mountain!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7200"/>
              <a:buFont typeface="Arial"/>
              <a:buNone/>
            </a:pPr>
            <a:r>
              <a:rPr lang="en-US" sz="7200"/>
              <a:t>VOCABULARY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eme2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84C7F"/>
      </a:accent1>
      <a:accent2>
        <a:srgbClr val="F89520"/>
      </a:accent2>
      <a:accent3>
        <a:srgbClr val="A5A5A5"/>
      </a:accent3>
      <a:accent4>
        <a:srgbClr val="FECD05"/>
      </a:accent4>
      <a:accent5>
        <a:srgbClr val="0285D6"/>
      </a:accent5>
      <a:accent6>
        <a:srgbClr val="94E2F6"/>
      </a:accent6>
      <a:hlink>
        <a:srgbClr val="47BCEA"/>
      </a:hlink>
      <a:folHlink>
        <a:srgbClr val="0A7C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2021-09-01T16:05:59Z</dcterms:created>
  <dc:creator>Posture 2</dc:creator>
</cp:coreProperties>
</file>