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6858000" cx="12192000"/>
  <p:notesSz cx="6858000" cy="9144000"/>
  <p:embeddedFontLst>
    <p:embeddedFont>
      <p:font typeface="Comfortaa Light"/>
      <p:regular r:id="rId22"/>
      <p:bold r:id="rId23"/>
    </p:embeddedFont>
    <p:embeddedFont>
      <p:font typeface="Anton"/>
      <p:regular r:id="rId24"/>
    </p:embeddedFont>
    <p:embeddedFont>
      <p:font typeface="Gill Sans"/>
      <p:regular r:id="rId25"/>
      <p:bold r:id="rId26"/>
    </p:embeddedFont>
    <p:embeddedFont>
      <p:font typeface="Comfortaa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hUgTPIiKh5JeqxB9v08s2QtfRS9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ComfortaaLight-regular.fntdata"/><Relationship Id="rId21" Type="http://schemas.openxmlformats.org/officeDocument/2006/relationships/slide" Target="slides/slide17.xml"/><Relationship Id="rId24" Type="http://schemas.openxmlformats.org/officeDocument/2006/relationships/font" Target="fonts/Anton-regular.fntdata"/><Relationship Id="rId23" Type="http://schemas.openxmlformats.org/officeDocument/2006/relationships/font" Target="fonts/ComfortaaLigh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GillSans-bold.fntdata"/><Relationship Id="rId25" Type="http://schemas.openxmlformats.org/officeDocument/2006/relationships/font" Target="fonts/GillSans-regular.fntdata"/><Relationship Id="rId28" Type="http://schemas.openxmlformats.org/officeDocument/2006/relationships/font" Target="fonts/Comfortaa-bold.fntdata"/><Relationship Id="rId27" Type="http://schemas.openxmlformats.org/officeDocument/2006/relationships/font" Target="fonts/Comforta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f826ca93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f826ca9301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0618201ec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10618201ec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What does the rabbit want? What does the magician want? Where is the conflict? How is it resolved. Partner/pair share. Report out.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f8795d0e73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f8795d0e73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Brainstorm a pencil story based on one of the warm up ideas</a:t>
            </a:r>
            <a:endParaRPr/>
          </a:p>
        </p:txBody>
      </p:sp>
      <p:sp>
        <p:nvSpPr>
          <p:cNvPr id="128" name="Google Shape;12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f8795d0e7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Collaborate</a:t>
            </a:r>
            <a:endParaRPr/>
          </a:p>
        </p:txBody>
      </p:sp>
      <p:sp>
        <p:nvSpPr>
          <p:cNvPr id="133" name="Google Shape;133;gf8795d0e7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Remind them of active listening.</a:t>
            </a:r>
            <a:endParaRPr/>
          </a:p>
        </p:txBody>
      </p:sp>
      <p:sp>
        <p:nvSpPr>
          <p:cNvPr id="140" name="Google Shape;1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f8795d0e73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f8795d0e73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fb92f70b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Pencil as character – what does it want? What is it willing to do to get what it wants?</a:t>
            </a:r>
            <a:endParaRPr/>
          </a:p>
        </p:txBody>
      </p:sp>
      <p:sp>
        <p:nvSpPr>
          <p:cNvPr id="88" name="Google Shape;88;gfb92f70bf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3" name="Google Shape;93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8" name="Google Shape;98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/>
          <p:nvPr>
            <p:ph type="title"/>
          </p:nvPr>
        </p:nvSpPr>
        <p:spPr>
          <a:xfrm rot="-1310895">
            <a:off x="2648626" y="24252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 amt="85000"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8200" y="23167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838200" y="19303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subTitle"/>
          </p:nvPr>
        </p:nvSpPr>
        <p:spPr>
          <a:xfrm>
            <a:off x="1524000" y="34431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2.png"/><Relationship Id="rId2" Type="http://schemas.openxmlformats.org/officeDocument/2006/relationships/image" Target="../media/image4.pn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91526" y="6267172"/>
            <a:ext cx="1911912" cy="3684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25400">
              <a:srgbClr val="000000">
                <a:alpha val="10196"/>
              </a:srgbClr>
            </a:outerShdw>
          </a:effectLst>
        </p:spPr>
      </p:pic>
      <p:pic>
        <p:nvPicPr>
          <p:cNvPr descr="Logo&#10;&#10;Description automatically generated" id="9" name="Google Shape;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62" y="6271993"/>
            <a:ext cx="1292772" cy="4417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gif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D4Dnm6dkOVI" TargetMode="External"/><Relationship Id="rId4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title"/>
          </p:nvPr>
        </p:nvSpPr>
        <p:spPr>
          <a:xfrm rot="-1310880">
            <a:off x="2695366" y="2008826"/>
            <a:ext cx="10480574" cy="1979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What’s In A Story?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f826ca9301_0_0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VOCABULARY</a:t>
            </a:r>
            <a:endParaRPr/>
          </a:p>
        </p:txBody>
      </p:sp>
      <p:sp>
        <p:nvSpPr>
          <p:cNvPr id="111" name="Google Shape;111;gf826ca9301_0_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b="1" lang="en-US" sz="4800">
                <a:solidFill>
                  <a:srgbClr val="0B5394"/>
                </a:solidFill>
                <a:latin typeface="Anton"/>
                <a:ea typeface="Anton"/>
                <a:cs typeface="Anton"/>
                <a:sym typeface="Anton"/>
              </a:rPr>
              <a:t>Conflict</a:t>
            </a:r>
            <a:endParaRPr b="1" sz="4800">
              <a:solidFill>
                <a:srgbClr val="0B5394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 sz="4200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2" name="Google Shape;112;gf826ca9301_0_0"/>
          <p:cNvSpPr txBox="1"/>
          <p:nvPr/>
        </p:nvSpPr>
        <p:spPr>
          <a:xfrm>
            <a:off x="983725" y="2882550"/>
            <a:ext cx="3860400" cy="10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None/>
            </a:pPr>
            <a:r>
              <a:rPr lang="en-US" sz="25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 struggle between two opposing forces </a:t>
            </a:r>
            <a:endParaRPr sz="42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3" name="Google Shape;113;gf826ca9301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2025" y="898910"/>
            <a:ext cx="4320625" cy="323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ixar: Short Films - The story of Pixar's early short films illuminates not only the evolution of the company but also the early days of computer animation, when a small group of artists and scientists shared a single computer in a hallway, and struggled to create emotionally compelling short films." id="118" name="Google Shape;118;g10618201eca_0_2" title="Pixar: Short Films #15 &quot;Presto&quot; (2008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68350" y="0"/>
            <a:ext cx="8346600" cy="62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f8795d0e73_0_13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VOCABULARY</a:t>
            </a:r>
            <a:endParaRPr/>
          </a:p>
        </p:txBody>
      </p:sp>
      <p:sp>
        <p:nvSpPr>
          <p:cNvPr id="124" name="Google Shape;124;gf8795d0e73_0_13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b="1" lang="en-US" sz="4800">
                <a:solidFill>
                  <a:srgbClr val="0B5394"/>
                </a:solidFill>
                <a:latin typeface="Anton"/>
                <a:ea typeface="Anton"/>
                <a:cs typeface="Anton"/>
                <a:sym typeface="Anton"/>
              </a:rPr>
              <a:t>Resolution</a:t>
            </a:r>
            <a:endParaRPr b="1" sz="4800">
              <a:solidFill>
                <a:srgbClr val="0B5394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The resolution of a story is the conclusion of a story's plot.</a:t>
            </a:r>
            <a:endParaRPr sz="24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 sz="24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rPr>
              <a:t>It is how the story ends.</a:t>
            </a:r>
            <a:endParaRPr sz="24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 sz="2400">
              <a:solidFill>
                <a:schemeClr val="dk1"/>
              </a:solidFill>
              <a:latin typeface="Comfortaa Light"/>
              <a:ea typeface="Comfortaa Light"/>
              <a:cs typeface="Comfortaa Light"/>
              <a:sym typeface="Comfortaa Light"/>
            </a:endParaRPr>
          </a:p>
        </p:txBody>
      </p:sp>
      <p:sp>
        <p:nvSpPr>
          <p:cNvPr id="125" name="Google Shape;125;gf8795d0e73_0_13"/>
          <p:cNvSpPr txBox="1"/>
          <p:nvPr/>
        </p:nvSpPr>
        <p:spPr>
          <a:xfrm>
            <a:off x="4680050" y="4575725"/>
            <a:ext cx="8585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omfortaa"/>
                <a:ea typeface="Comfortaa"/>
                <a:cs typeface="Comfortaa"/>
                <a:sym typeface="Comfortaa"/>
              </a:rPr>
              <a:t>How does “Presto” end? What is the resolution?</a:t>
            </a:r>
            <a:endParaRPr sz="18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/>
          <p:nvPr>
            <p:ph type="title"/>
          </p:nvPr>
        </p:nvSpPr>
        <p:spPr>
          <a:xfrm>
            <a:off x="838200" y="2483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Let’s Tell a Story!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f8795d0e73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Characters with Conflict</a:t>
            </a:r>
            <a:endParaRPr/>
          </a:p>
        </p:txBody>
      </p:sp>
      <p:sp>
        <p:nvSpPr>
          <p:cNvPr id="136" name="Google Shape;136;gf8795d0e73_0_8"/>
          <p:cNvSpPr txBox="1"/>
          <p:nvPr>
            <p:ph idx="1" type="body"/>
          </p:nvPr>
        </p:nvSpPr>
        <p:spPr>
          <a:xfrm>
            <a:off x="838200" y="16046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Work with your partner: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Choose two objects to use as characters.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17460"/>
              <a:buNone/>
            </a:pPr>
            <a:r>
              <a:t/>
            </a:r>
            <a:endParaRPr sz="2383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17460"/>
              <a:buNone/>
            </a:pPr>
            <a:r>
              <a:t/>
            </a:r>
            <a:endParaRPr sz="2383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17460"/>
              <a:buNone/>
            </a:pPr>
            <a:r>
              <a:t/>
            </a:r>
            <a:endParaRPr sz="2383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17460"/>
              <a:buNone/>
            </a:pPr>
            <a:r>
              <a:t/>
            </a:r>
            <a:endParaRPr sz="2383"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does each object want?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are they willing to do to get it?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gets in the way of them getting what they want?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7" name="Google Shape;137;gf8795d0e73_0_8"/>
          <p:cNvSpPr txBox="1"/>
          <p:nvPr/>
        </p:nvSpPr>
        <p:spPr>
          <a:xfrm>
            <a:off x="1848175" y="2474175"/>
            <a:ext cx="9419700" cy="7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-508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None/>
            </a:pPr>
            <a:r>
              <a:rPr lang="en-US" sz="1783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Examples: </a:t>
            </a:r>
            <a:r>
              <a:rPr lang="en-US" sz="1783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paper and pencil, or paper and scissors, or book and iPad</a:t>
            </a:r>
            <a:endParaRPr sz="1783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Story Sharing</a:t>
            </a:r>
            <a:endParaRPr/>
          </a:p>
        </p:txBody>
      </p:sp>
      <p:sp>
        <p:nvSpPr>
          <p:cNvPr id="143" name="Google Shape;143;p7"/>
          <p:cNvSpPr txBox="1"/>
          <p:nvPr>
            <p:ph idx="1" type="body"/>
          </p:nvPr>
        </p:nvSpPr>
        <p:spPr>
          <a:xfrm>
            <a:off x="838200" y="16046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ake turns telling the story to each other. Practice!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is the beginning?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happens in the middle?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How does it end?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Use your active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listening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skills as your partner retells the story.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ct val="1000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"/>
          <p:cNvSpPr txBox="1"/>
          <p:nvPr>
            <p:ph type="title"/>
          </p:nvPr>
        </p:nvSpPr>
        <p:spPr>
          <a:xfrm>
            <a:off x="838200" y="2483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REFERENCES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54" name="Google Shape;154;p12"/>
          <p:cNvSpPr txBox="1"/>
          <p:nvPr>
            <p:ph idx="1" type="body"/>
          </p:nvPr>
        </p:nvSpPr>
        <p:spPr>
          <a:xfrm>
            <a:off x="838200" y="2290274"/>
            <a:ext cx="105156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/>
              <a:t>Animation: giphy.com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/>
              <a:t>Film: Pixar Animation </a:t>
            </a:r>
            <a:r>
              <a:rPr lang="en-US"/>
              <a:t>https://youtu.be/D4Dnm6dkOVI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OBJECTIVES</a:t>
            </a:r>
            <a:endParaRPr/>
          </a:p>
        </p:txBody>
      </p:sp>
      <p:sp>
        <p:nvSpPr>
          <p:cNvPr id="57" name="Google Shape;57;p2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OF THIS LESSON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838200" y="1789075"/>
            <a:ext cx="10515600" cy="4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Identify </a:t>
            </a: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conflict and resolution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Practice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active listening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Share a story with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a conflict and resolution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8300" y="287650"/>
            <a:ext cx="3353200" cy="33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MATERIALS</a:t>
            </a:r>
            <a:endParaRPr/>
          </a:p>
        </p:txBody>
      </p:sp>
      <p:sp>
        <p:nvSpPr>
          <p:cNvPr id="70" name="Google Shape;70;p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FOR THIS LESSON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MATERIALS</a:t>
            </a:r>
            <a:endParaRPr/>
          </a:p>
        </p:txBody>
      </p:sp>
      <p:sp>
        <p:nvSpPr>
          <p:cNvPr id="76" name="Google Shape;76;p5"/>
          <p:cNvSpPr txBox="1"/>
          <p:nvPr/>
        </p:nvSpPr>
        <p:spPr>
          <a:xfrm>
            <a:off x="1477625" y="2968800"/>
            <a:ext cx="704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7" name="Google Shape;7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9488" y="261650"/>
            <a:ext cx="3933825" cy="457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5"/>
          <p:cNvSpPr txBox="1"/>
          <p:nvPr/>
        </p:nvSpPr>
        <p:spPr>
          <a:xfrm>
            <a:off x="1222200" y="2032750"/>
            <a:ext cx="7041300" cy="19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508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Your </a:t>
            </a:r>
            <a:r>
              <a:rPr lang="en-US" sz="2800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imagination and attention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Pencil and paper</a:t>
            </a:r>
            <a:endParaRPr sz="2800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5"/>
          <p:cNvSpPr txBox="1"/>
          <p:nvPr/>
        </p:nvSpPr>
        <p:spPr>
          <a:xfrm>
            <a:off x="2474175" y="4054050"/>
            <a:ext cx="8585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Your active listening skills</a:t>
            </a:r>
            <a:endParaRPr sz="2200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f8795d0e73_0_19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ct val="100000"/>
              <a:buFont typeface="Arial"/>
              <a:buNone/>
            </a:pPr>
            <a:r>
              <a:rPr lang="en-US"/>
              <a:t>HOW TO BE A GOOD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ct val="100000"/>
              <a:buFont typeface="Arial"/>
              <a:buNone/>
            </a:pPr>
            <a:r>
              <a:rPr lang="en-US"/>
              <a:t>ACTIVE LISTENER</a:t>
            </a:r>
            <a:endParaRPr/>
          </a:p>
        </p:txBody>
      </p:sp>
      <p:sp>
        <p:nvSpPr>
          <p:cNvPr id="85" name="Google Shape;85;gf8795d0e73_0_19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Give non-verbal encouragement (nod, smile, eye-contact, lean in)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Practice patience - allow for moments of silence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Listen for the meaning in what they are sharing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b92f70bf8_0_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WARM UP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VOCABULARY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VOCABULARY</a:t>
            </a:r>
            <a:endParaRPr/>
          </a:p>
        </p:txBody>
      </p:sp>
      <p:sp>
        <p:nvSpPr>
          <p:cNvPr id="101" name="Google Shape;101;p1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b="1" lang="en-US" sz="4800">
                <a:solidFill>
                  <a:srgbClr val="0B5394"/>
                </a:solidFill>
                <a:latin typeface="Anton"/>
                <a:ea typeface="Anton"/>
                <a:cs typeface="Anton"/>
                <a:sym typeface="Anton"/>
              </a:rPr>
              <a:t>The Parts of a Story:</a:t>
            </a:r>
            <a:endParaRPr b="1" sz="4800">
              <a:solidFill>
                <a:srgbClr val="0B5394"/>
              </a:solidFill>
              <a:latin typeface="Anton"/>
              <a:ea typeface="Anton"/>
              <a:cs typeface="Anton"/>
              <a:sym typeface="Anton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b="1" lang="en-US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character</a:t>
            </a:r>
            <a:endParaRPr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02" name="Google Shape;102;p10"/>
          <p:cNvSpPr txBox="1"/>
          <p:nvPr/>
        </p:nvSpPr>
        <p:spPr>
          <a:xfrm>
            <a:off x="2010325" y="3353825"/>
            <a:ext cx="70413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073763"/>
                </a:solidFill>
                <a:latin typeface="Comfortaa"/>
                <a:ea typeface="Comfortaa"/>
                <a:cs typeface="Comfortaa"/>
                <a:sym typeface="Comfortaa"/>
              </a:rPr>
              <a:t>setting</a:t>
            </a:r>
            <a:endParaRPr b="0" i="0" sz="2800" u="none" cap="none" strike="noStrike">
              <a:solidFill>
                <a:srgbClr val="07376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0"/>
          <p:cNvSpPr txBox="1"/>
          <p:nvPr/>
        </p:nvSpPr>
        <p:spPr>
          <a:xfrm>
            <a:off x="3073875" y="3891700"/>
            <a:ext cx="70413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1C4587"/>
                </a:solidFill>
                <a:latin typeface="Comfortaa"/>
                <a:ea typeface="Comfortaa"/>
                <a:cs typeface="Comfortaa"/>
                <a:sym typeface="Comfortaa"/>
              </a:rPr>
              <a:t>plot</a:t>
            </a:r>
            <a:endParaRPr b="0" i="0" sz="2800" u="none" cap="none" strike="noStrike">
              <a:solidFill>
                <a:srgbClr val="1C4587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995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 txBox="1"/>
          <p:nvPr/>
        </p:nvSpPr>
        <p:spPr>
          <a:xfrm>
            <a:off x="3704075" y="4376400"/>
            <a:ext cx="30000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conflict</a:t>
            </a:r>
            <a:endParaRPr b="0" i="0" sz="2800" u="none" cap="none" strike="noStrike"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0"/>
          <p:cNvSpPr txBox="1"/>
          <p:nvPr/>
        </p:nvSpPr>
        <p:spPr>
          <a:xfrm>
            <a:off x="4947825" y="4902075"/>
            <a:ext cx="30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resolution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2021-09-01T16:05:59Z</dcterms:created>
  <dc:creator>Posture 2</dc:creator>
</cp:coreProperties>
</file>