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Anton"/>
      <p:regular r:id="rId24"/>
    </p:embeddedFont>
    <p:embeddedFont>
      <p:font typeface="Gill Sans"/>
      <p:regular r:id="rId25"/>
      <p:bold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klKTdtJKKOtIUDFePQdOl8SqD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nton-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bold.fntdata"/><Relationship Id="rId25" Type="http://schemas.openxmlformats.org/officeDocument/2006/relationships/font" Target="fonts/GillSans-regular.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b92f70bf8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fb92f70bf8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is the main idea of this short film? What are the little birds like as characters? What is the larger bird like? What happens in the story? How do you feel about the little birds? The big bird? What happens at the end?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8795d0e73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f8795d0e7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8795d0e73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f8795d0e73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 the listener, have a student tell a story – any story – lean in, lean away</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8795d0e7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Partner work. Then report out on each other’s stories. Discuss the PLOT in them.</a:t>
            </a:r>
            <a:endParaRPr/>
          </a:p>
        </p:txBody>
      </p:sp>
      <p:sp>
        <p:nvSpPr>
          <p:cNvPr id="129" name="Google Shape;129;gf8795d0e73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Remind them of active listening.</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8795d0e7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Let them practice telling stories to each other. Give them two minutes each, then switch.</a:t>
            </a:r>
            <a:endParaRPr/>
          </a:p>
        </p:txBody>
      </p:sp>
      <p:sp>
        <p:nvSpPr>
          <p:cNvPr id="147" name="Google Shape;147;gf8795d0e7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Grounding/listening techniques</a:t>
            </a:r>
            <a:endParaRPr/>
          </a:p>
        </p:txBody>
      </p:sp>
      <p:sp>
        <p:nvSpPr>
          <p:cNvPr id="81" name="Google Shape;81;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826ca93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f826ca93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10588"/>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nYTrIcn4rjg"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What’s In A Story?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 " id="109" name="Google Shape;109;gfb92f70bf8_0_29" title="[HD] Pixar - For The Birds | Original Movie from Pixar">
            <a:hlinkClick r:id="rId3"/>
          </p:cNvPr>
          <p:cNvPicPr preferRelativeResize="0"/>
          <p:nvPr/>
        </p:nvPicPr>
        <p:blipFill>
          <a:blip r:embed="rId4">
            <a:alphaModFix/>
          </a:blip>
          <a:stretch>
            <a:fillRect/>
          </a:stretch>
        </p:blipFill>
        <p:spPr>
          <a:xfrm>
            <a:off x="1974225" y="367175"/>
            <a:ext cx="7734300" cy="580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f8795d0e73_0_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VOCABULARY</a:t>
            </a:r>
            <a:endParaRPr/>
          </a:p>
        </p:txBody>
      </p:sp>
      <p:sp>
        <p:nvSpPr>
          <p:cNvPr id="115" name="Google Shape;115;gf8795d0e73_0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b="1" lang="en-US" sz="4800">
                <a:solidFill>
                  <a:srgbClr val="0B5394"/>
                </a:solidFill>
                <a:latin typeface="Anton"/>
                <a:ea typeface="Anton"/>
                <a:cs typeface="Anton"/>
                <a:sym typeface="Anton"/>
              </a:rPr>
              <a:t>Active Listening</a:t>
            </a:r>
            <a:endParaRPr b="1" sz="4800">
              <a:solidFill>
                <a:srgbClr val="0B5394"/>
              </a:solidFill>
              <a:latin typeface="Anton"/>
              <a:ea typeface="Anton"/>
              <a:cs typeface="Anton"/>
              <a:sym typeface="Anton"/>
            </a:endParaRPr>
          </a:p>
          <a:p>
            <a:pPr indent="-50800" lvl="0" marL="228600" rtl="0" algn="l">
              <a:lnSpc>
                <a:spcPct val="90000"/>
              </a:lnSpc>
              <a:spcBef>
                <a:spcPts val="0"/>
              </a:spcBef>
              <a:spcAft>
                <a:spcPts val="0"/>
              </a:spcAft>
              <a:buClr>
                <a:srgbClr val="094C80"/>
              </a:buClr>
              <a:buSzPts val="2800"/>
              <a:buNone/>
            </a:pPr>
            <a:r>
              <a:t/>
            </a:r>
            <a:endParaRPr/>
          </a:p>
          <a:p>
            <a:pPr indent="0" lvl="0" marL="177800" rtl="0" algn="l">
              <a:lnSpc>
                <a:spcPct val="90000"/>
              </a:lnSpc>
              <a:spcBef>
                <a:spcPts val="0"/>
              </a:spcBef>
              <a:spcAft>
                <a:spcPts val="0"/>
              </a:spcAft>
              <a:buClr>
                <a:srgbClr val="094C80"/>
              </a:buClr>
              <a:buSzPts val="2800"/>
              <a:buNone/>
            </a:pPr>
            <a:r>
              <a:rPr b="1" lang="en-US">
                <a:latin typeface="Comfortaa"/>
                <a:ea typeface="Comfortaa"/>
                <a:cs typeface="Comfortaa"/>
                <a:sym typeface="Comfortaa"/>
              </a:rPr>
              <a:t>Fully concentrating on what is being said. You listen with all of your senses and give your full attention to the person speaking. </a:t>
            </a:r>
            <a:endParaRPr>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f8795d0e73_0_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99520"/>
              </a:buClr>
              <a:buSzPct val="100000"/>
              <a:buFont typeface="Arial"/>
              <a:buNone/>
            </a:pPr>
            <a:r>
              <a:rPr lang="en-US"/>
              <a:t>HOW TO BE A GOOD </a:t>
            </a:r>
            <a:endParaRPr/>
          </a:p>
          <a:p>
            <a:pPr indent="0" lvl="0" marL="0" rtl="0" algn="l">
              <a:lnSpc>
                <a:spcPct val="90000"/>
              </a:lnSpc>
              <a:spcBef>
                <a:spcPts val="0"/>
              </a:spcBef>
              <a:spcAft>
                <a:spcPts val="0"/>
              </a:spcAft>
              <a:buClr>
                <a:srgbClr val="F99520"/>
              </a:buClr>
              <a:buSzPct val="100000"/>
              <a:buFont typeface="Arial"/>
              <a:buNone/>
            </a:pPr>
            <a:r>
              <a:rPr lang="en-US"/>
              <a:t>ACTIVE LISTENER</a:t>
            </a:r>
            <a:endParaRPr/>
          </a:p>
        </p:txBody>
      </p:sp>
      <p:sp>
        <p:nvSpPr>
          <p:cNvPr id="121" name="Google Shape;121;gf8795d0e73_0_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Give non-verbal encouragement (nod, smile, eye-contact, lean in)</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Practice patience - allow for moments of silence</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Listen for the meaning in what they are sharing</a:t>
            </a:r>
            <a:endParaRPr/>
          </a:p>
          <a:p>
            <a:pPr indent="0" lvl="0" marL="457200" rtl="0" algn="l">
              <a:lnSpc>
                <a:spcPct val="90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PASS OR PLAY!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f8795d0e73_0_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One Minute Story</a:t>
            </a:r>
            <a:endParaRPr/>
          </a:p>
        </p:txBody>
      </p:sp>
      <p:sp>
        <p:nvSpPr>
          <p:cNvPr id="132" name="Google Shape;132;gf8795d0e73_0_2"/>
          <p:cNvSpPr txBox="1"/>
          <p:nvPr>
            <p:ph idx="1" type="body"/>
          </p:nvPr>
        </p:nvSpPr>
        <p:spPr>
          <a:xfrm>
            <a:off x="838200" y="2232025"/>
            <a:ext cx="5771400" cy="43257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Tell a story about something that you experienced over the holiday break. </a:t>
            </a:r>
            <a:r>
              <a:rPr lang="en-US">
                <a:latin typeface="Comfortaa"/>
                <a:ea typeface="Comfortaa"/>
                <a:cs typeface="Comfortaa"/>
                <a:sym typeface="Comfortaa"/>
              </a:rPr>
              <a:t>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pic>
        <p:nvPicPr>
          <p:cNvPr id="133" name="Google Shape;133;gf8795d0e73_0_2"/>
          <p:cNvPicPr preferRelativeResize="0"/>
          <p:nvPr/>
        </p:nvPicPr>
        <p:blipFill>
          <a:blip r:embed="rId3">
            <a:alphaModFix/>
          </a:blip>
          <a:stretch>
            <a:fillRect/>
          </a:stretch>
        </p:blipFill>
        <p:spPr>
          <a:xfrm>
            <a:off x="6509450" y="-63500"/>
            <a:ext cx="5342575" cy="4627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INSTRUCTIONS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a:t>
            </a:r>
            <a:endParaRPr/>
          </a:p>
        </p:txBody>
      </p:sp>
      <p:sp>
        <p:nvSpPr>
          <p:cNvPr id="144" name="Google Shape;144;p7"/>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Choose a partner. You’ll to take turns telling stories to each other.</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As the storyteller, share a story from your life. Your</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story should have a clear beginning, middle, and end.</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As the listener, use your active listening skills.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f8795d0e7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a:t>
            </a:r>
            <a:endParaRPr/>
          </a:p>
        </p:txBody>
      </p:sp>
      <p:sp>
        <p:nvSpPr>
          <p:cNvPr id="150" name="Google Shape;150;gf8795d0e73_0_8"/>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fontScale="85000" lnSpcReduction="20000"/>
          </a:bodyPr>
          <a:lstStyle/>
          <a:p>
            <a:pPr indent="-50800" lvl="0" marL="228600" rtl="0" algn="l">
              <a:spcBef>
                <a:spcPts val="0"/>
              </a:spcBef>
              <a:spcAft>
                <a:spcPts val="0"/>
              </a:spcAft>
              <a:buClr>
                <a:srgbClr val="094C80"/>
              </a:buClr>
              <a:buSzPct val="100000"/>
              <a:buNone/>
            </a:pPr>
            <a:r>
              <a:rPr lang="en-US">
                <a:latin typeface="Comfortaa"/>
                <a:ea typeface="Comfortaa"/>
                <a:cs typeface="Comfortaa"/>
                <a:sym typeface="Comfortaa"/>
              </a:rPr>
              <a:t>Some ideas to get your storytelling juices flowing:</a:t>
            </a:r>
            <a:endParaRPr>
              <a:latin typeface="Comfortaa"/>
              <a:ea typeface="Comfortaa"/>
              <a:cs typeface="Comfortaa"/>
              <a:sym typeface="Comfortaa"/>
            </a:endParaRPr>
          </a:p>
          <a:p>
            <a:pPr indent="-50800" lvl="0" marL="228600" rtl="0" algn="l">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A story with a food in it</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A story about a pet</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One time at school …</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A story about a sister or brother</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A story about friendship</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A dream I had once …</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ct val="100000"/>
              <a:buNone/>
            </a:pPr>
            <a:r>
              <a:rPr lang="en-US">
                <a:latin typeface="Comfortaa"/>
                <a:ea typeface="Comfortaa"/>
                <a:cs typeface="Comfortaa"/>
                <a:sym typeface="Comfortaa"/>
              </a:rPr>
              <a:t>The happiest day of my life</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rPr lang="en-US">
                <a:latin typeface="Comfortaa"/>
                <a:ea typeface="Comfortaa"/>
                <a:cs typeface="Comfortaa"/>
                <a:sym typeface="Comfortaa"/>
              </a:rPr>
              <a:t>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161" name="Google Shape;161;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endParaRPr/>
          </a:p>
          <a:p>
            <a:pPr indent="0" lvl="0" marL="0" rtl="0" algn="l">
              <a:lnSpc>
                <a:spcPct val="90000"/>
              </a:lnSpc>
              <a:spcBef>
                <a:spcPts val="0"/>
              </a:spcBef>
              <a:spcAft>
                <a:spcPts val="0"/>
              </a:spcAft>
              <a:buClr>
                <a:srgbClr val="094C80"/>
              </a:buClr>
              <a:buSzPts val="2800"/>
              <a:buNone/>
            </a:pPr>
            <a:r>
              <a:rPr lang="en-US"/>
              <a:t>Film: Pixar Animation https://youtu.be/nYTrIcn4rjg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OBJECTIVES</a:t>
            </a:r>
            <a:endParaRPr/>
          </a:p>
        </p:txBody>
      </p:sp>
      <p:sp>
        <p:nvSpPr>
          <p:cNvPr id="57" name="Google Shape;57;p2"/>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OF THIS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63" name="Google Shape;63;p3"/>
          <p:cNvSpPr txBox="1"/>
          <p:nvPr>
            <p:ph idx="1" type="body"/>
          </p:nvPr>
        </p:nvSpPr>
        <p:spPr>
          <a:xfrm>
            <a:off x="838200" y="1789075"/>
            <a:ext cx="10515600" cy="401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rPr lang="en-US">
                <a:solidFill>
                  <a:srgbClr val="094C80"/>
                </a:solidFill>
                <a:latin typeface="Comfortaa"/>
                <a:ea typeface="Comfortaa"/>
                <a:cs typeface="Comfortaa"/>
                <a:sym typeface="Comfortaa"/>
              </a:rPr>
              <a:t>Identify</a:t>
            </a:r>
            <a:r>
              <a:rPr lang="en-US">
                <a:latin typeface="Comfortaa"/>
                <a:ea typeface="Comfortaa"/>
                <a:cs typeface="Comfortaa"/>
                <a:sym typeface="Comfortaa"/>
              </a:rPr>
              <a:t> the parts of a story</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Collaborate to tell stories with </a:t>
            </a:r>
            <a:r>
              <a:rPr lang="en-US">
                <a:solidFill>
                  <a:schemeClr val="accent2"/>
                </a:solidFill>
                <a:latin typeface="Comfortaa"/>
                <a:ea typeface="Comfortaa"/>
                <a:cs typeface="Comfortaa"/>
                <a:sym typeface="Comfortaa"/>
              </a:rPr>
              <a:t>plot</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Model</a:t>
            </a:r>
            <a:r>
              <a:rPr lang="en-US">
                <a:latin typeface="Comfortaa"/>
                <a:ea typeface="Comfortaa"/>
                <a:cs typeface="Comfortaa"/>
                <a:sym typeface="Comfortaa"/>
              </a:rPr>
              <a:t> the principles of </a:t>
            </a:r>
            <a:r>
              <a:rPr lang="en-US">
                <a:solidFill>
                  <a:schemeClr val="accent2"/>
                </a:solidFill>
                <a:latin typeface="Comfortaa"/>
                <a:ea typeface="Comfortaa"/>
                <a:cs typeface="Comfortaa"/>
                <a:sym typeface="Comfortaa"/>
              </a:rPr>
              <a:t>active listening</a:t>
            </a:r>
            <a:endParaRPr>
              <a:solidFill>
                <a:srgbClr val="094C80"/>
              </a:solidFill>
              <a:latin typeface="Comfortaa"/>
              <a:ea typeface="Comfortaa"/>
              <a:cs typeface="Comfortaa"/>
              <a:sym typeface="Comfortaa"/>
            </a:endParaRPr>
          </a:p>
        </p:txBody>
      </p:sp>
      <p:pic>
        <p:nvPicPr>
          <p:cNvPr id="64" name="Google Shape;64;p3"/>
          <p:cNvPicPr preferRelativeResize="0"/>
          <p:nvPr/>
        </p:nvPicPr>
        <p:blipFill rotWithShape="1">
          <a:blip r:embed="rId3">
            <a:alphaModFix/>
          </a:blip>
          <a:srcRect b="0" l="0" r="0" t="0"/>
          <a:stretch/>
        </p:blipFill>
        <p:spPr>
          <a:xfrm>
            <a:off x="8187050" y="287650"/>
            <a:ext cx="3814450" cy="3814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MATERIALS</a:t>
            </a:r>
            <a:endParaRPr/>
          </a:p>
        </p:txBody>
      </p:sp>
      <p:sp>
        <p:nvSpPr>
          <p:cNvPr id="70" name="Google Shape;70;p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FOR THIS LESSON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MATERIALS</a:t>
            </a:r>
            <a:endParaRPr/>
          </a:p>
        </p:txBody>
      </p:sp>
      <p:sp>
        <p:nvSpPr>
          <p:cNvPr id="76" name="Google Shape;76;p5"/>
          <p:cNvSpPr txBox="1"/>
          <p:nvPr/>
        </p:nvSpPr>
        <p:spPr>
          <a:xfrm>
            <a:off x="1477625" y="2968800"/>
            <a:ext cx="704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94C80"/>
              </a:solidFill>
              <a:latin typeface="Comfortaa"/>
              <a:ea typeface="Comfortaa"/>
              <a:cs typeface="Comfortaa"/>
              <a:sym typeface="Comfortaa"/>
            </a:endParaRPr>
          </a:p>
        </p:txBody>
      </p:sp>
      <p:pic>
        <p:nvPicPr>
          <p:cNvPr id="77" name="Google Shape;77;p5"/>
          <p:cNvPicPr preferRelativeResize="0"/>
          <p:nvPr/>
        </p:nvPicPr>
        <p:blipFill rotWithShape="1">
          <a:blip r:embed="rId3">
            <a:alphaModFix/>
          </a:blip>
          <a:srcRect b="0" l="0" r="0" t="0"/>
          <a:stretch/>
        </p:blipFill>
        <p:spPr>
          <a:xfrm>
            <a:off x="7329488" y="261650"/>
            <a:ext cx="3933825" cy="4572000"/>
          </a:xfrm>
          <a:prstGeom prst="rect">
            <a:avLst/>
          </a:prstGeom>
          <a:noFill/>
          <a:ln>
            <a:noFill/>
          </a:ln>
        </p:spPr>
      </p:pic>
      <p:sp>
        <p:nvSpPr>
          <p:cNvPr id="78" name="Google Shape;78;p5"/>
          <p:cNvSpPr txBox="1"/>
          <p:nvPr/>
        </p:nvSpPr>
        <p:spPr>
          <a:xfrm>
            <a:off x="1222200" y="2032750"/>
            <a:ext cx="7041300" cy="1176000"/>
          </a:xfrm>
          <a:prstGeom prst="rect">
            <a:avLst/>
          </a:prstGeom>
          <a:noFill/>
          <a:ln>
            <a:noFill/>
          </a:ln>
        </p:spPr>
        <p:txBody>
          <a:bodyPr anchorCtr="0" anchor="t" bIns="91425" lIns="91425" spcFirstLastPara="1" rIns="91425" wrap="square" tIns="91425">
            <a:spAutoFit/>
          </a:bodyPr>
          <a:lstStyle/>
          <a:p>
            <a:pPr indent="-50800" lvl="0" marL="22860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Your attention </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  and imagination</a:t>
            </a:r>
            <a:endParaRPr b="0" i="0" sz="14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fb92f70bf8_0_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VOCABULARY</a:t>
            </a:r>
            <a:endParaRPr/>
          </a:p>
        </p:txBody>
      </p:sp>
      <p:sp>
        <p:nvSpPr>
          <p:cNvPr id="94" name="Google Shape;94;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b="1" lang="en-US" sz="4800">
                <a:solidFill>
                  <a:srgbClr val="0B5394"/>
                </a:solidFill>
                <a:latin typeface="Anton"/>
                <a:ea typeface="Anton"/>
                <a:cs typeface="Anton"/>
                <a:sym typeface="Anton"/>
              </a:rPr>
              <a:t>The Parts of a Story:</a:t>
            </a:r>
            <a:endParaRPr b="1" sz="4800">
              <a:solidFill>
                <a:srgbClr val="0B5394"/>
              </a:solidFill>
              <a:latin typeface="Anton"/>
              <a:ea typeface="Anton"/>
              <a:cs typeface="Anton"/>
              <a:sym typeface="Anton"/>
            </a:endParaRPr>
          </a:p>
          <a:p>
            <a:pPr indent="-50800" lvl="0" marL="228600" rtl="0" algn="l">
              <a:lnSpc>
                <a:spcPct val="90000"/>
              </a:lnSpc>
              <a:spcBef>
                <a:spcPts val="0"/>
              </a:spcBef>
              <a:spcAft>
                <a:spcPts val="0"/>
              </a:spcAft>
              <a:buClr>
                <a:srgbClr val="094C80"/>
              </a:buClr>
              <a:buSzPts val="2800"/>
              <a:buNone/>
            </a:pPr>
            <a:r>
              <a:t/>
            </a:r>
            <a:endParaRPr/>
          </a:p>
          <a:p>
            <a:pPr indent="0" lvl="0" marL="177800" rtl="0" algn="l">
              <a:lnSpc>
                <a:spcPct val="90000"/>
              </a:lnSpc>
              <a:spcBef>
                <a:spcPts val="0"/>
              </a:spcBef>
              <a:spcAft>
                <a:spcPts val="0"/>
              </a:spcAft>
              <a:buClr>
                <a:srgbClr val="094C80"/>
              </a:buClr>
              <a:buSzPts val="2800"/>
              <a:buNone/>
            </a:pPr>
            <a:r>
              <a:rPr b="1" lang="en-US">
                <a:solidFill>
                  <a:srgbClr val="094C80"/>
                </a:solidFill>
                <a:latin typeface="Comfortaa"/>
                <a:ea typeface="Comfortaa"/>
                <a:cs typeface="Comfortaa"/>
                <a:sym typeface="Comfortaa"/>
              </a:rPr>
              <a:t>character</a:t>
            </a:r>
            <a:endParaRPr>
              <a:solidFill>
                <a:srgbClr val="094C80"/>
              </a:solidFill>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
        <p:nvSpPr>
          <p:cNvPr id="95" name="Google Shape;95;p10"/>
          <p:cNvSpPr txBox="1"/>
          <p:nvPr/>
        </p:nvSpPr>
        <p:spPr>
          <a:xfrm>
            <a:off x="2010325" y="3353825"/>
            <a:ext cx="7041300" cy="7665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rgbClr val="000000"/>
              </a:buClr>
              <a:buSzPts val="2800"/>
              <a:buFont typeface="Arial"/>
              <a:buNone/>
            </a:pPr>
            <a:r>
              <a:rPr b="0" i="0" lang="en-US" sz="2800" u="none" cap="none" strike="noStrike">
                <a:solidFill>
                  <a:srgbClr val="073763"/>
                </a:solidFill>
                <a:latin typeface="Comfortaa"/>
                <a:ea typeface="Comfortaa"/>
                <a:cs typeface="Comfortaa"/>
                <a:sym typeface="Comfortaa"/>
              </a:rPr>
              <a:t>setting</a:t>
            </a:r>
            <a:endParaRPr b="0" i="0" sz="2800" u="none" cap="none" strike="noStrike">
              <a:solidFill>
                <a:srgbClr val="073763"/>
              </a:solidFill>
              <a:latin typeface="Comfortaa"/>
              <a:ea typeface="Comfortaa"/>
              <a:cs typeface="Comfortaa"/>
              <a:sym typeface="Comfortaa"/>
            </a:endParaRPr>
          </a:p>
          <a:p>
            <a:pPr indent="0" lvl="0" marL="1778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0"/>
          <p:cNvSpPr txBox="1"/>
          <p:nvPr/>
        </p:nvSpPr>
        <p:spPr>
          <a:xfrm>
            <a:off x="3073875" y="3891700"/>
            <a:ext cx="7041300" cy="7665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chemeClr val="dk1"/>
              </a:buClr>
              <a:buSzPts val="1100"/>
              <a:buFont typeface="Arial"/>
              <a:buNone/>
            </a:pPr>
            <a:r>
              <a:rPr b="0" i="0" lang="en-US" sz="2800" u="none" cap="none" strike="noStrike">
                <a:solidFill>
                  <a:srgbClr val="F99520"/>
                </a:solidFill>
                <a:latin typeface="Comfortaa"/>
                <a:ea typeface="Comfortaa"/>
                <a:cs typeface="Comfortaa"/>
                <a:sym typeface="Comfortaa"/>
              </a:rPr>
              <a:t>plot</a:t>
            </a:r>
            <a:endParaRPr b="0" i="0" sz="2800" u="none" cap="none" strike="noStrike">
              <a:solidFill>
                <a:srgbClr val="F99520"/>
              </a:solidFill>
              <a:latin typeface="Comfortaa"/>
              <a:ea typeface="Comfortaa"/>
              <a:cs typeface="Comfortaa"/>
              <a:sym typeface="Comfortaa"/>
            </a:endParaRPr>
          </a:p>
          <a:p>
            <a:pPr indent="0" lvl="0" marL="177800" marR="0" rtl="0" algn="l">
              <a:lnSpc>
                <a:spcPct val="90000"/>
              </a:lnSpc>
              <a:spcBef>
                <a:spcPts val="0"/>
              </a:spcBef>
              <a:spcAft>
                <a:spcPts val="0"/>
              </a:spcAft>
              <a:buClr>
                <a:schemeClr val="dk1"/>
              </a:buClr>
              <a:buSzPts val="1100"/>
              <a:buFont typeface="Arial"/>
              <a:buNone/>
            </a:pPr>
            <a:r>
              <a:t/>
            </a:r>
            <a:endParaRPr b="0" i="0" sz="1400" u="none" cap="none" strike="noStrike">
              <a:solidFill>
                <a:srgbClr val="F99520"/>
              </a:solidFill>
              <a:latin typeface="Arial"/>
              <a:ea typeface="Arial"/>
              <a:cs typeface="Arial"/>
              <a:sym typeface="Arial"/>
            </a:endParaRPr>
          </a:p>
        </p:txBody>
      </p:sp>
      <p:sp>
        <p:nvSpPr>
          <p:cNvPr id="97" name="Google Shape;97;p10"/>
          <p:cNvSpPr txBox="1"/>
          <p:nvPr/>
        </p:nvSpPr>
        <p:spPr>
          <a:xfrm>
            <a:off x="3704075" y="4376400"/>
            <a:ext cx="3000000" cy="7665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rgbClr val="000000"/>
              </a:buClr>
              <a:buSzPts val="2800"/>
              <a:buFont typeface="Arial"/>
              <a:buNone/>
            </a:pPr>
            <a:r>
              <a:rPr b="0" i="0" lang="en-US" sz="2800" u="none" cap="none" strike="noStrike">
                <a:solidFill>
                  <a:srgbClr val="094C80"/>
                </a:solidFill>
                <a:latin typeface="Comfortaa"/>
                <a:ea typeface="Comfortaa"/>
                <a:cs typeface="Comfortaa"/>
                <a:sym typeface="Comfortaa"/>
              </a:rPr>
              <a:t>conflict</a:t>
            </a:r>
            <a:endParaRPr b="0" i="0" sz="2800" u="none" cap="none" strike="noStrike">
              <a:solidFill>
                <a:srgbClr val="094C80"/>
              </a:solidFill>
              <a:latin typeface="Comfortaa"/>
              <a:ea typeface="Comfortaa"/>
              <a:cs typeface="Comfortaa"/>
              <a:sym typeface="Comfortaa"/>
            </a:endParaRPr>
          </a:p>
          <a:p>
            <a:pPr indent="0" lvl="0" marL="1778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0"/>
          <p:cNvSpPr txBox="1"/>
          <p:nvPr/>
        </p:nvSpPr>
        <p:spPr>
          <a:xfrm>
            <a:off x="4947825" y="4902075"/>
            <a:ext cx="3000000" cy="5727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rgbClr val="000000"/>
              </a:buClr>
              <a:buSzPts val="2800"/>
              <a:buFont typeface="Arial"/>
              <a:buNone/>
            </a:pPr>
            <a:r>
              <a:rPr b="0" i="0" lang="en-US" sz="2800" u="none" cap="none" strike="noStrike">
                <a:solidFill>
                  <a:srgbClr val="094C80"/>
                </a:solidFill>
                <a:latin typeface="Comfortaa"/>
                <a:ea typeface="Comfortaa"/>
                <a:cs typeface="Comfortaa"/>
                <a:sym typeface="Comfortaa"/>
              </a:rPr>
              <a:t>resolution</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f826ca9301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VOCABULARY</a:t>
            </a:r>
            <a:endParaRPr/>
          </a:p>
        </p:txBody>
      </p:sp>
      <p:sp>
        <p:nvSpPr>
          <p:cNvPr id="104" name="Google Shape;104;gf826ca9301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b="1" lang="en-US" sz="4800">
                <a:solidFill>
                  <a:srgbClr val="0B5394"/>
                </a:solidFill>
                <a:latin typeface="Anton"/>
                <a:ea typeface="Anton"/>
                <a:cs typeface="Anton"/>
                <a:sym typeface="Anton"/>
              </a:rPr>
              <a:t>Plot</a:t>
            </a:r>
            <a:endParaRPr b="1" sz="4800">
              <a:solidFill>
                <a:srgbClr val="0B5394"/>
              </a:solidFill>
              <a:latin typeface="Anton"/>
              <a:ea typeface="Anton"/>
              <a:cs typeface="Anton"/>
              <a:sym typeface="Anton"/>
            </a:endParaRPr>
          </a:p>
          <a:p>
            <a:pPr indent="-50800" lvl="0" marL="228600" rtl="0" algn="l">
              <a:lnSpc>
                <a:spcPct val="90000"/>
              </a:lnSpc>
              <a:spcBef>
                <a:spcPts val="0"/>
              </a:spcBef>
              <a:spcAft>
                <a:spcPts val="0"/>
              </a:spcAft>
              <a:buClr>
                <a:srgbClr val="094C80"/>
              </a:buClr>
              <a:buSzPts val="2800"/>
              <a:buNone/>
            </a:pPr>
            <a:r>
              <a:t/>
            </a:r>
            <a:endParaRPr/>
          </a:p>
          <a:p>
            <a:pPr indent="0" lvl="0" marL="177800" rtl="0" algn="l">
              <a:lnSpc>
                <a:spcPct val="90000"/>
              </a:lnSpc>
              <a:spcBef>
                <a:spcPts val="0"/>
              </a:spcBef>
              <a:spcAft>
                <a:spcPts val="0"/>
              </a:spcAft>
              <a:buClr>
                <a:srgbClr val="094C80"/>
              </a:buClr>
              <a:buSzPts val="2800"/>
              <a:buNone/>
            </a:pPr>
            <a:r>
              <a:rPr b="1" lang="en-US">
                <a:latin typeface="Comfortaa"/>
                <a:ea typeface="Comfortaa"/>
                <a:cs typeface="Comfortaa"/>
                <a:sym typeface="Comfortaa"/>
              </a:rPr>
              <a:t>the main events of a story, play, novel, or movie</a:t>
            </a:r>
            <a:endParaRPr>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