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754" y="-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7253" y="-4169673"/>
            <a:ext cx="34497195" cy="21560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1" animBg="1" advAuto="0"/>
      <p:bldP spid="151" grpId="2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narrative:…"/>
          <p:cNvSpPr txBox="1"/>
          <p:nvPr/>
        </p:nvSpPr>
        <p:spPr>
          <a:xfrm>
            <a:off x="1098963" y="840691"/>
            <a:ext cx="20903158" cy="8612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lnSpc>
                <a:spcPct val="110000"/>
              </a:lnSpc>
              <a:defRPr sz="8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2800" dirty="0">
                <a:latin typeface="Times New Roman"/>
                <a:ea typeface="Times New Roman"/>
                <a:cs typeface="Times New Roman"/>
                <a:sym typeface="Times New Roman"/>
              </a:rPr>
              <a:t>narrative:</a:t>
            </a:r>
          </a:p>
          <a:p>
            <a:pPr lvl="1" algn="l">
              <a:lnSpc>
                <a:spcPct val="110000"/>
              </a:lnSpc>
              <a:defRPr sz="8600">
                <a:solidFill>
                  <a:srgbClr val="FF08C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2800" dirty="0">
                <a:latin typeface="Times New Roman"/>
                <a:ea typeface="Times New Roman"/>
                <a:cs typeface="Times New Roman"/>
                <a:sym typeface="Times New Roman"/>
              </a:rPr>
              <a:t>a written or spoken account </a:t>
            </a:r>
            <a:r>
              <a:rPr lang="en-US" sz="12800" dirty="0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sz="12800" dirty="0">
                <a:latin typeface="Times New Roman"/>
                <a:ea typeface="Times New Roman"/>
                <a:cs typeface="Times New Roman"/>
                <a:sym typeface="Times New Roman"/>
              </a:rPr>
              <a:t>f </a:t>
            </a:r>
            <a:endParaRPr lang="en-US" sz="1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algn="l">
              <a:lnSpc>
                <a:spcPct val="110000"/>
              </a:lnSpc>
              <a:defRPr sz="8600">
                <a:solidFill>
                  <a:srgbClr val="FF08C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2800" dirty="0">
                <a:latin typeface="Times New Roman"/>
                <a:ea typeface="Times New Roman"/>
                <a:cs typeface="Times New Roman"/>
                <a:sym typeface="Times New Roman"/>
              </a:rPr>
              <a:t>connected events; </a:t>
            </a:r>
          </a:p>
          <a:p>
            <a:pPr lvl="1" algn="l">
              <a:lnSpc>
                <a:spcPct val="110000"/>
              </a:lnSpc>
              <a:defRPr sz="8600">
                <a:solidFill>
                  <a:srgbClr val="FF08C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2800" dirty="0">
                <a:latin typeface="Times New Roman"/>
                <a:ea typeface="Times New Roman"/>
                <a:cs typeface="Times New Roman"/>
                <a:sym typeface="Times New Roman"/>
              </a:rPr>
              <a:t>a story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animBg="1" advAuto="0"/>
      <p:bldP spid="169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torytelling:…"/>
          <p:cNvSpPr txBox="1"/>
          <p:nvPr/>
        </p:nvSpPr>
        <p:spPr>
          <a:xfrm>
            <a:off x="731788" y="550321"/>
            <a:ext cx="24434801" cy="1126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just">
              <a:lnSpc>
                <a:spcPct val="120000"/>
              </a:lnSpc>
              <a:defRPr sz="13600">
                <a:solidFill>
                  <a:schemeClr val="accent1">
                    <a:lumOff val="16847"/>
                  </a:schemeClr>
                </a:solidFill>
              </a:defRPr>
            </a:pPr>
            <a:r>
              <a:t>storytelling:</a:t>
            </a:r>
          </a:p>
          <a:p>
            <a:pPr lvl="1" algn="just">
              <a:lnSpc>
                <a:spcPct val="120000"/>
              </a:lnSpc>
              <a:defRPr sz="9800">
                <a:solidFill>
                  <a:schemeClr val="accent1">
                    <a:lumOff val="16847"/>
                  </a:schemeClr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the act of telling a story, </a:t>
            </a:r>
          </a:p>
          <a:p>
            <a:pPr lvl="1" algn="l">
              <a:lnSpc>
                <a:spcPct val="120000"/>
              </a:lnSpc>
              <a:defRPr sz="9800">
                <a:solidFill>
                  <a:schemeClr val="accent1">
                    <a:lumOff val="16847"/>
                  </a:schemeClr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sometimes with improvisation, theatrics           or adding details to make the story more interesting.</a:t>
            </a:r>
          </a:p>
          <a:p>
            <a:pPr lvl="1" algn="l">
              <a:lnSpc>
                <a:spcPct val="120000"/>
              </a:lnSpc>
              <a:defRPr sz="9800">
                <a:solidFill>
                  <a:schemeClr val="accent1">
                    <a:lumOff val="16847"/>
                  </a:schemeClr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Every culture creates its own stories.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animBg="1" advAuto="0"/>
      <p:bldP spid="171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hueOff val="348544"/>
            <a:lumOff val="713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integrate:…"/>
          <p:cNvSpPr txBox="1"/>
          <p:nvPr/>
        </p:nvSpPr>
        <p:spPr>
          <a:xfrm>
            <a:off x="919192" y="814075"/>
            <a:ext cx="22947735" cy="8402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just">
              <a:lnSpc>
                <a:spcPct val="130000"/>
              </a:lnSpc>
              <a:defRPr sz="8600">
                <a:solidFill>
                  <a:srgbClr val="FF0047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0800">
                <a:latin typeface="Arial Black"/>
                <a:ea typeface="Arial Black"/>
                <a:cs typeface="Arial Black"/>
                <a:sym typeface="Arial Black"/>
              </a:rPr>
              <a:t>integrate:</a:t>
            </a:r>
          </a:p>
          <a:p>
            <a:pPr lvl="1" algn="just">
              <a:defRPr sz="8600">
                <a:solidFill>
                  <a:srgbClr val="FF0047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0800">
                <a:latin typeface="Arial Black"/>
                <a:ea typeface="Arial Black"/>
                <a:cs typeface="Arial Black"/>
                <a:sym typeface="Arial Black"/>
              </a:rPr>
              <a:t>to unite or combine, </a:t>
            </a:r>
          </a:p>
          <a:p>
            <a:pPr lvl="1" algn="just">
              <a:defRPr sz="8600">
                <a:solidFill>
                  <a:srgbClr val="FF0047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0800">
                <a:latin typeface="Arial Black"/>
                <a:ea typeface="Arial Black"/>
                <a:cs typeface="Arial Black"/>
                <a:sym typeface="Arial Black"/>
              </a:rPr>
              <a:t>complete to produce a whole </a:t>
            </a:r>
          </a:p>
          <a:p>
            <a:pPr lvl="1" algn="just">
              <a:defRPr sz="8600">
                <a:solidFill>
                  <a:srgbClr val="FF0047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0800">
                <a:latin typeface="Arial Black"/>
                <a:ea typeface="Arial Black"/>
                <a:cs typeface="Arial Black"/>
                <a:sym typeface="Arial Black"/>
              </a:rPr>
              <a:t>or a larger unit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animBg="1" advAuto="0"/>
      <p:bldP spid="173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21-12-05 at 11.47.32 PM.png" descr="Screen Shot 2021-12-05 at 11.47.3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1103" y="-6657163"/>
            <a:ext cx="41234777" cy="25771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1" animBg="1" advAuto="0"/>
      <p:bldP spid="175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empathy:…"/>
          <p:cNvSpPr txBox="1"/>
          <p:nvPr/>
        </p:nvSpPr>
        <p:spPr>
          <a:xfrm>
            <a:off x="508332" y="590811"/>
            <a:ext cx="24434801" cy="15758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just">
              <a:lnSpc>
                <a:spcPct val="130000"/>
              </a:lnSpc>
              <a:defRPr sz="14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b="1">
                <a:latin typeface="Baskerville"/>
                <a:ea typeface="Baskerville"/>
                <a:cs typeface="Baskerville"/>
                <a:sym typeface="Baskerville"/>
              </a:rPr>
              <a:t>empathy:</a:t>
            </a:r>
          </a:p>
          <a:p>
            <a:pPr lvl="1" algn="just">
              <a:lnSpc>
                <a:spcPct val="130000"/>
              </a:lnSpc>
              <a:defRPr sz="8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Baskerville"/>
                <a:ea typeface="Baskerville"/>
                <a:cs typeface="Baskerville"/>
                <a:sym typeface="Baskerville"/>
              </a:rPr>
              <a:t>the ability of imagining or trying </a:t>
            </a:r>
          </a:p>
          <a:p>
            <a:pPr lvl="1" algn="l">
              <a:lnSpc>
                <a:spcPct val="130000"/>
              </a:lnSpc>
              <a:defRPr sz="8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Baskerville"/>
                <a:ea typeface="Baskerville"/>
                <a:cs typeface="Baskerville"/>
                <a:sym typeface="Baskerville"/>
              </a:rPr>
              <a:t>to deeply understand what someone else is feeling,         or what it’s like to be in their situation;</a:t>
            </a:r>
          </a:p>
          <a:p>
            <a:pPr lvl="1" algn="l">
              <a:lnSpc>
                <a:spcPct val="130000"/>
              </a:lnSpc>
              <a:defRPr sz="8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Baskerville"/>
                <a:ea typeface="Baskerville"/>
                <a:cs typeface="Baskerville"/>
                <a:sym typeface="Baskerville"/>
              </a:rPr>
              <a:t>the ability to feel what others are feeling,                            </a:t>
            </a:r>
            <a:r>
              <a:rPr b="1">
                <a:latin typeface="Baskerville"/>
                <a:ea typeface="Baskerville"/>
                <a:cs typeface="Baskerville"/>
                <a:sym typeface="Baskerville"/>
              </a:rPr>
              <a:t>as if you are feeling it yourself.</a:t>
            </a:r>
            <a:endParaRPr>
              <a:latin typeface="Baskerville"/>
              <a:ea typeface="Baskerville"/>
              <a:cs typeface="Baskerville"/>
              <a:sym typeface="Baskerville"/>
            </a:endParaRPr>
          </a:p>
          <a:p>
            <a:pPr algn="l" defTabSz="457200">
              <a:spcBef>
                <a:spcPts val="1400"/>
              </a:spcBef>
              <a:defRPr sz="140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Baskerville"/>
              <a:ea typeface="Baskerville"/>
              <a:cs typeface="Baskerville"/>
              <a:sym typeface="Baskerville"/>
            </a:endParaRPr>
          </a:p>
          <a:p>
            <a:pPr algn="l" defTabSz="457200">
              <a:spcBef>
                <a:spcPts val="1400"/>
              </a:spcBef>
              <a:defRPr sz="140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600">
              <a:latin typeface="Baskerville"/>
              <a:ea typeface="Baskerville"/>
              <a:cs typeface="Baskerville"/>
              <a:sym typeface="Baskervill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1" animBg="1" advAuto="0"/>
      <p:bldP spid="177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21-10-18 at 12.06.35 PM.png" descr="Screen Shot 2021-10-18 at 12.06.3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3791" y="-5114508"/>
            <a:ext cx="39658052" cy="24786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1" animBg="1" advAuto="0"/>
      <p:bldP spid="179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creen Shot 2021-10-18 at 12.07.41 PM.png" descr="Screen Shot 2021-10-18 at 12.07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795" y="-5349953"/>
            <a:ext cx="39534865" cy="24709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animBg="1" advAuto="0"/>
      <p:bldP spid="181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creen Shot 2021-10-18 at 12.08.37 PM.png" descr="Screen Shot 2021-10-18 at 12.08.3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23418" y="-4901593"/>
            <a:ext cx="38619107" cy="24136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1" animBg="1" advAuto="0"/>
      <p:bldP spid="183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creen Shot 2021-10-18 at 12.09.46 PM.png" descr="Screen Shot 2021-10-18 at 12.09.4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5273" y="-5043033"/>
            <a:ext cx="38928629" cy="24330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1" animBg="1" advAuto="0"/>
      <p:bldP spid="185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hueOff val="348544"/>
            <a:lumOff val="713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Why do we love, create, and need stories?…"/>
          <p:cNvSpPr txBox="1"/>
          <p:nvPr/>
        </p:nvSpPr>
        <p:spPr>
          <a:xfrm>
            <a:off x="483079" y="309391"/>
            <a:ext cx="24434801" cy="1702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8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Why do we love, create, and need stories?</a:t>
            </a:r>
          </a:p>
          <a:p>
            <a:pPr marL="1364368" indent="-1364368" algn="l">
              <a:buSzPct val="100000"/>
              <a:buAutoNum type="arabicPeriod"/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5200">
                <a:solidFill>
                  <a:srgbClr val="064AFF"/>
                </a:solidFill>
                <a:latin typeface="Futura Bold"/>
                <a:ea typeface="Futura Bold"/>
                <a:cs typeface="Futura Bold"/>
                <a:sym typeface="Futura Bold"/>
              </a:rPr>
              <a:t>Stories</a:t>
            </a:r>
            <a:r>
              <a:rPr>
                <a:solidFill>
                  <a:srgbClr val="064AFF"/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t>help us: relate to one another.</a:t>
            </a:r>
          </a:p>
          <a:p>
            <a:pPr algn="l"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marL="1364368" indent="-1364368" algn="l">
              <a:buSzPct val="100000"/>
              <a:buAutoNum type="arabicPeriod" startAt="2"/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5200">
                <a:solidFill>
                  <a:srgbClr val="013FFF"/>
                </a:solidFill>
                <a:latin typeface="Futura Bold"/>
                <a:ea typeface="Futura Bold"/>
                <a:cs typeface="Futura Bold"/>
                <a:sym typeface="Futura Bold"/>
              </a:rPr>
              <a:t>Stories</a:t>
            </a:r>
            <a:r>
              <a:t> help us: make connections between the left and right side of the brain              by causing real change to our thoughts, feelings and (sometimes) actions -                when we hear or see a dramatic story, we connect with the characters                         in the story so vividly that we experience what they’re experiencing.                         And if we care about them - this is called </a:t>
            </a:r>
            <a:r>
              <a:rPr>
                <a:solidFill>
                  <a:srgbClr val="0B24FF"/>
                </a:solidFill>
                <a:latin typeface="Futura Bold"/>
                <a:ea typeface="Futura Bold"/>
                <a:cs typeface="Futura Bold"/>
                <a:sym typeface="Futura Bold"/>
              </a:rPr>
              <a:t>‘empathy’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.</a:t>
            </a:r>
          </a:p>
          <a:p>
            <a:pPr algn="l"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>
              <a:latin typeface="Futura Bold"/>
              <a:ea typeface="Futura Bold"/>
              <a:cs typeface="Futura Bold"/>
              <a:sym typeface="Futura Bold"/>
            </a:endParaRPr>
          </a:p>
          <a:p>
            <a:pPr marL="1364368" indent="-1364368" algn="l">
              <a:spcBef>
                <a:spcPts val="2700"/>
              </a:spcBef>
              <a:buSzPct val="100000"/>
              <a:buAutoNum type="arabicPeriod" startAt="3"/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5200">
                <a:solidFill>
                  <a:srgbClr val="0035FF"/>
                </a:solidFill>
                <a:latin typeface="Futura Bold"/>
                <a:ea typeface="Futura Bold"/>
                <a:cs typeface="Futura Bold"/>
                <a:sym typeface="Futura Bold"/>
              </a:rPr>
              <a:t>Stories</a:t>
            </a:r>
            <a:r>
              <a:t> help us: share wisdom - we remember and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integrate</a:t>
            </a:r>
            <a:r>
              <a:t> ideas                                              &amp; concepts  </a:t>
            </a:r>
            <a:r>
              <a:rPr sz="6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best</a:t>
            </a:r>
            <a:r>
              <a:rPr sz="6800" i="1">
                <a:solidFill>
                  <a:schemeClr val="accent6"/>
                </a:solidFill>
              </a:rPr>
              <a:t> </a:t>
            </a:r>
            <a:r>
              <a:t>when we learn through narratives, or stories.</a:t>
            </a:r>
          </a:p>
          <a:p>
            <a:pPr algn="l">
              <a:lnSpc>
                <a:spcPct val="120000"/>
              </a:lnSpc>
              <a:spcBef>
                <a:spcPts val="2700"/>
              </a:spcBef>
              <a:defRPr sz="7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                     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But stories do one more thing:</a:t>
            </a:r>
            <a:endParaRPr sz="10800"/>
          </a:p>
          <a:p>
            <a:pPr algn="l">
              <a:defRPr sz="6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10800"/>
          </a:p>
          <a:p>
            <a:pPr algn="l">
              <a:defRPr sz="6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10800"/>
          </a:p>
          <a:p>
            <a:pPr algn="l">
              <a:defRPr sz="6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108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1" animBg="1" advAuto="0"/>
      <p:bldP spid="187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What’s…"/>
          <p:cNvSpPr txBox="1"/>
          <p:nvPr/>
        </p:nvSpPr>
        <p:spPr>
          <a:xfrm>
            <a:off x="5129547" y="-284205"/>
            <a:ext cx="14124906" cy="1353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30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Wh</a:t>
            </a:r>
            <a:r>
              <a:rPr>
                <a:solidFill>
                  <a:schemeClr val="accent6"/>
                </a:solidFill>
              </a:rPr>
              <a:t>a</a:t>
            </a:r>
            <a:r>
              <a:rPr>
                <a:solidFill>
                  <a:srgbClr val="FFFFFF"/>
                </a:solidFill>
              </a:rPr>
              <a:t>t</a:t>
            </a:r>
            <a:r>
              <a:rPr>
                <a:solidFill>
                  <a:schemeClr val="accent5"/>
                </a:solidFill>
              </a:rPr>
              <a:t>’</a:t>
            </a:r>
            <a:r>
              <a:rPr>
                <a:solidFill>
                  <a:srgbClr val="FFFFFF"/>
                </a:solidFill>
              </a:rPr>
              <a:t>s</a:t>
            </a:r>
            <a:r>
              <a:t> </a:t>
            </a:r>
          </a:p>
          <a:p>
            <a:pPr>
              <a:lnSpc>
                <a:spcPct val="80000"/>
              </a:lnSpc>
              <a:defRPr sz="30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Y</a:t>
            </a:r>
            <a:r>
              <a:rPr>
                <a:solidFill>
                  <a:schemeClr val="accent4"/>
                </a:solidFill>
              </a:rPr>
              <a:t>o</a:t>
            </a:r>
            <a:r>
              <a:rPr>
                <a:solidFill>
                  <a:srgbClr val="FFFFFF"/>
                </a:solidFill>
              </a:rPr>
              <a:t>ur </a:t>
            </a:r>
          </a:p>
          <a:p>
            <a:pPr>
              <a:lnSpc>
                <a:spcPct val="80000"/>
              </a:lnSpc>
              <a:defRPr sz="30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St</a:t>
            </a:r>
            <a:r>
              <a:rPr>
                <a:solidFill>
                  <a:schemeClr val="accent3"/>
                </a:solidFill>
              </a:rPr>
              <a:t>o</a:t>
            </a:r>
            <a:r>
              <a:rPr>
                <a:solidFill>
                  <a:srgbClr val="FFFFFF"/>
                </a:solidFill>
              </a:rPr>
              <a:t>ry</a:t>
            </a:r>
            <a:r>
              <a:rPr>
                <a:solidFill>
                  <a:schemeClr val="accent1"/>
                </a:solidFill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" dur="3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animBg="1" advAuto="0"/>
      <p:bldP spid="153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Here’s the…"/>
          <p:cNvSpPr txBox="1"/>
          <p:nvPr/>
        </p:nvSpPr>
        <p:spPr>
          <a:xfrm>
            <a:off x="4719780" y="863624"/>
            <a:ext cx="14498391" cy="1203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8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Here’s the </a:t>
            </a:r>
          </a:p>
          <a:p>
            <a:pPr>
              <a:defRPr sz="168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20800">
                <a:solidFill>
                  <a:schemeClr val="accent6"/>
                </a:solidFill>
                <a:latin typeface="Futura Bold"/>
                <a:ea typeface="Futura Bold"/>
                <a:cs typeface="Futura Bold"/>
                <a:sym typeface="Futura Bold"/>
              </a:rPr>
              <a:t>POINT</a:t>
            </a:r>
            <a:r>
              <a:t> </a:t>
            </a:r>
          </a:p>
          <a:p>
            <a:pPr>
              <a:defRPr sz="168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rPr>
              <a:t>of this</a:t>
            </a:r>
            <a:r>
              <a:t> </a:t>
            </a:r>
          </a:p>
          <a:p>
            <a:pPr>
              <a:defRPr sz="16800">
                <a:solidFill>
                  <a:schemeClr val="accent1">
                    <a:lumOff val="16847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whole lesson…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" animBg="1" advAuto="0"/>
      <p:bldP spid="189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reen Shot 2021-10-18 at 12.10.38 PM.png" descr="Screen Shot 2021-10-18 at 12.10.38 PM.png"/>
          <p:cNvPicPr>
            <a:picLocks noChangeAspect="1"/>
          </p:cNvPicPr>
          <p:nvPr/>
        </p:nvPicPr>
        <p:blipFill>
          <a:blip r:embed="rId2"/>
          <a:srcRect b="264"/>
          <a:stretch>
            <a:fillRect/>
          </a:stretch>
        </p:blipFill>
        <p:spPr>
          <a:xfrm>
            <a:off x="-3689609" y="-4792658"/>
            <a:ext cx="38391391" cy="23931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1" animBg="1" advAuto="0"/>
      <p:bldP spid="191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our imagination, our brain,…"/>
          <p:cNvSpPr txBox="1"/>
          <p:nvPr/>
        </p:nvSpPr>
        <p:spPr>
          <a:xfrm>
            <a:off x="206889" y="1480212"/>
            <a:ext cx="23563665" cy="10035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lnSpc>
                <a:spcPct val="140000"/>
              </a:lnSpc>
              <a:defRPr sz="11200">
                <a:solidFill>
                  <a:srgbClr val="929292"/>
                </a:solidFill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our imagination, our brain,</a:t>
            </a:r>
          </a:p>
          <a:p>
            <a:pPr lvl="1">
              <a:lnSpc>
                <a:spcPct val="140000"/>
              </a:lnSpc>
              <a:defRPr sz="9000">
                <a:solidFill>
                  <a:srgbClr val="929292"/>
                </a:solidFill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is wired to establish relationships,</a:t>
            </a:r>
          </a:p>
          <a:p>
            <a:pPr lvl="1">
              <a:lnSpc>
                <a:spcPct val="140000"/>
              </a:lnSpc>
              <a:defRPr sz="12500">
                <a:solidFill>
                  <a:srgbClr val="929292"/>
                </a:solidFill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to create a connection…</a:t>
            </a:r>
          </a:p>
          <a:p>
            <a:pPr lvl="1">
              <a:lnSpc>
                <a:spcPct val="160000"/>
              </a:lnSpc>
              <a:defRPr sz="13900">
                <a:solidFill>
                  <a:srgbClr val="929292"/>
                </a:solidFill>
              </a:defRPr>
            </a:pPr>
            <a:r>
              <a:rPr sz="133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between unrelated elements.</a:t>
            </a:r>
            <a:r>
              <a:rPr>
                <a:latin typeface="Futura"/>
                <a:ea typeface="Futura"/>
                <a:cs typeface="Futura"/>
                <a:sym typeface="Futura"/>
              </a:rPr>
              <a:t> 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1" animBg="1" advAuto="0"/>
      <p:bldP spid="195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You‘re all going to make an illustration……"/>
          <p:cNvSpPr txBox="1"/>
          <p:nvPr/>
        </p:nvSpPr>
        <p:spPr>
          <a:xfrm>
            <a:off x="844351" y="1406597"/>
            <a:ext cx="22644498" cy="526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10000"/>
              </a:lnSpc>
              <a:defRPr sz="9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You‘re all going to make an illustration…</a:t>
            </a:r>
          </a:p>
          <a:p>
            <a:pPr>
              <a:lnSpc>
                <a:spcPct val="110000"/>
              </a:lnSpc>
              <a:defRPr sz="9600" i="1">
                <a:solidFill>
                  <a:srgbClr val="929292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tell a story using pictures…</a:t>
            </a:r>
          </a:p>
        </p:txBody>
      </p:sp>
      <p:sp>
        <p:nvSpPr>
          <p:cNvPr id="198" name="from  unrelated  elements."/>
          <p:cNvSpPr txBox="1"/>
          <p:nvPr/>
        </p:nvSpPr>
        <p:spPr>
          <a:xfrm>
            <a:off x="2233294" y="9410060"/>
            <a:ext cx="19031509" cy="218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600">
                <a:solidFill>
                  <a:schemeClr val="accent6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from  unrelated  elements.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30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1" animBg="1" advAuto="0"/>
      <p:bldP spid="197" grpId="2" animBg="1" advAuto="0"/>
      <p:bldP spid="198" grpId="3" animBg="1" advAuto="0"/>
      <p:bldP spid="198" grpId="4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1.  We need 10 students to call out:…"/>
          <p:cNvSpPr txBox="1"/>
          <p:nvPr/>
        </p:nvSpPr>
        <p:spPr>
          <a:xfrm>
            <a:off x="841535" y="-100724"/>
            <a:ext cx="24434801" cy="1605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6400">
                <a:solidFill>
                  <a:schemeClr val="accent1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/>
          </a:p>
          <a:p>
            <a:pPr algn="l">
              <a:lnSpc>
                <a:spcPct val="140000"/>
              </a:lnSpc>
              <a:defRPr sz="6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</a:t>
            </a:r>
            <a:r>
              <a:rPr sz="7000"/>
              <a:t>1.  We need 10 students to call out: </a:t>
            </a:r>
          </a:p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10 things - 10 nouns.</a:t>
            </a:r>
          </a:p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     </a:t>
            </a:r>
            <a:r>
              <a:t>They can be anything you choose.                                                                            </a:t>
            </a:r>
          </a:p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</a:t>
            </a:r>
          </a:p>
          <a:p>
            <a:pPr algn="l">
              <a:lnSpc>
                <a:spcPct val="140000"/>
              </a:lnSpc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7000"/>
              <a:t>      </a:t>
            </a:r>
            <a:r>
              <a:rPr sz="7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Write</a:t>
            </a:r>
            <a:r>
              <a:rPr sz="7000"/>
              <a:t> these </a:t>
            </a:r>
            <a:r>
              <a:rPr sz="7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10 things</a:t>
            </a:r>
            <a:r>
              <a:rPr sz="7000"/>
              <a:t> down in your notebook. </a:t>
            </a:r>
            <a:r>
              <a:rPr sz="6400"/>
              <a:t> </a:t>
            </a:r>
            <a:r>
              <a:t> </a:t>
            </a:r>
          </a:p>
          <a:p>
            <a:pPr algn="l">
              <a:lnSpc>
                <a:spcPct val="140000"/>
              </a:lnSpc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i="1"/>
          </a:p>
          <a:p>
            <a:pPr algn="l">
              <a:lnSpc>
                <a:spcPct val="140000"/>
              </a:lnSpc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i="1"/>
          </a:p>
          <a:p>
            <a:pPr algn="l">
              <a:lnSpc>
                <a:spcPct val="140000"/>
              </a:lnSpc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i="1"/>
          </a:p>
          <a:p>
            <a:pPr algn="l">
              <a:lnSpc>
                <a:spcPct val="140000"/>
              </a:lnSpc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i="1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1" animBg="1" advAuto="0"/>
      <p:bldP spid="200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2.  Look at these 10 things.…"/>
          <p:cNvSpPr txBox="1"/>
          <p:nvPr/>
        </p:nvSpPr>
        <p:spPr>
          <a:xfrm>
            <a:off x="1058252" y="1386088"/>
            <a:ext cx="24434801" cy="17686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2.  Look at these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10 things.</a:t>
            </a:r>
            <a:r>
              <a:t>                                                                            </a:t>
            </a:r>
          </a:p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</a:t>
            </a:r>
          </a:p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You’re going to create an illustration,                                                </a:t>
            </a:r>
          </a:p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using the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10 things</a:t>
            </a:r>
            <a:r>
              <a:t>, or the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10 objects</a:t>
            </a:r>
            <a:r>
              <a:t>.</a:t>
            </a:r>
          </a:p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</a:t>
            </a:r>
          </a:p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</a:t>
            </a:r>
          </a:p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1" animBg="1" advAuto="0"/>
      <p:bldP spid="202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3.  Look at the list of 10 things……"/>
          <p:cNvSpPr txBox="1"/>
          <p:nvPr/>
        </p:nvSpPr>
        <p:spPr>
          <a:xfrm>
            <a:off x="1061566" y="1371212"/>
            <a:ext cx="14468321" cy="8089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3.  Look at the list of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10 things…</a:t>
            </a:r>
          </a:p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pick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one</a:t>
            </a:r>
            <a:r>
              <a:t> as the main character </a:t>
            </a:r>
          </a:p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of your illustration…</a:t>
            </a:r>
          </a:p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algn="l">
              <a:lnSpc>
                <a:spcPct val="14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and start… </a:t>
            </a:r>
            <a:r>
              <a:rPr sz="8600">
                <a:solidFill>
                  <a:srgbClr val="B957FF"/>
                </a:solidFill>
                <a:latin typeface="Futura Bold"/>
                <a:ea typeface="Futura Bold"/>
                <a:cs typeface="Futura Bold"/>
                <a:sym typeface="Futura Bold"/>
              </a:rPr>
              <a:t>storytelling!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Now - tell the rest of the class about your illustration.…"/>
          <p:cNvSpPr txBox="1"/>
          <p:nvPr/>
        </p:nvSpPr>
        <p:spPr>
          <a:xfrm>
            <a:off x="2113874" y="758490"/>
            <a:ext cx="20105453" cy="13922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Now - tell the rest of the class about your illustration.</a:t>
            </a:r>
          </a:p>
          <a:p>
            <a:pPr>
              <a:lnSpc>
                <a:spcPct val="130000"/>
              </a:lnSpc>
              <a:def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>
              <a:lnSpc>
                <a:spcPct val="130000"/>
              </a:lnSpc>
              <a:def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What’s happening in your illustration.</a:t>
            </a:r>
          </a:p>
          <a:p>
            <a:pPr>
              <a:lnSpc>
                <a:spcPct val="130000"/>
              </a:lnSpc>
              <a:def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Who is the illustration about?</a:t>
            </a:r>
          </a:p>
          <a:p>
            <a:pPr>
              <a:lnSpc>
                <a:spcPct val="130000"/>
              </a:lnSpc>
              <a:def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What’s the story behind the illustration…</a:t>
            </a:r>
          </a:p>
          <a:p>
            <a:pPr>
              <a:lnSpc>
                <a:spcPct val="130000"/>
              </a:lnSpc>
              <a:def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>
              <a:lnSpc>
                <a:spcPct val="130000"/>
              </a:lnSpc>
              <a:defRPr sz="11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what’s going on</a:t>
            </a:r>
            <a:r>
              <a:rPr sz="15600">
                <a:solidFill>
                  <a:schemeClr val="accent6"/>
                </a:solidFill>
                <a:latin typeface="Futura Bold"/>
                <a:ea typeface="Futura Bold"/>
                <a:cs typeface="Futura Bold"/>
                <a:sym typeface="Futura Bold"/>
              </a:rPr>
              <a:t>?</a:t>
            </a:r>
            <a:endParaRPr>
              <a:solidFill>
                <a:schemeClr val="accent6"/>
              </a:solidFill>
            </a:endParaRPr>
          </a:p>
          <a:p>
            <a:pPr algn="l">
              <a:defRPr sz="5800">
                <a:solidFill>
                  <a:srgbClr val="000000"/>
                </a:solidFill>
              </a:defRPr>
            </a:pP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1" animBg="1" advAuto="0"/>
      <p:bldP spid="206" grpId="2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his is what I did:"/>
          <p:cNvSpPr txBox="1"/>
          <p:nvPr/>
        </p:nvSpPr>
        <p:spPr>
          <a:xfrm>
            <a:off x="6533476" y="5184261"/>
            <a:ext cx="10842651" cy="187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800">
                <a:solidFill>
                  <a:schemeClr val="accent6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This is what I did: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1" dur="225" fill="hold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278" fill="hold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3" fill="hold">
                                          <p:stCondLst>
                                            <p:cond delay="2278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0" fill="hold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0" fill="hold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5" fill="hold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5" fill="hold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" accel="50000" fill="hold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33" fill="hold">
                                          <p:stCondLst>
                                            <p:cond delay="775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208" decel="50000" fill="hold">
                                          <p:stCondLst>
                                            <p:cond delay="808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3" decel="5000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208" decel="50000" fill="hold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3" decel="50000" fill="hold">
                                          <p:stCondLst>
                                            <p:cond delay="2053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208" decel="50000" fill="hold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3" decel="50000" fill="hold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208" decel="50000" fill="hold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1" animBg="1" advAuto="0"/>
      <p:bldP spid="208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  <p:bldP spid="155" grpId="2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creen Shot 2021-12-06 at 1.11.55 PM.png" descr="Screen Shot 2021-12-06 at 1.11.5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5132" y="-5009923"/>
            <a:ext cx="35588005" cy="22242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1" animBg="1" advAuto="0"/>
      <p:bldP spid="210" grpId="2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creen Shot 2021-12-06 at 8.37.02 AM.png" descr="Screen Shot 2021-12-06 at 8.37.0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9281" y="-4172911"/>
            <a:ext cx="34534830" cy="21584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1" animBg="1" advAuto="0"/>
      <p:bldP spid="212" grpId="2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creen Shot 2021-12-06 at 1.08.04 PM.png" descr="Screen Shot 2021-12-06 at 1.08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4063" y="-2020995"/>
            <a:ext cx="27637201" cy="17273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Let’s see…"/>
          <p:cNvSpPr txBox="1"/>
          <p:nvPr/>
        </p:nvSpPr>
        <p:spPr>
          <a:xfrm>
            <a:off x="5911106" y="1905032"/>
            <a:ext cx="12561789" cy="8958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76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Let’s see </a:t>
            </a:r>
          </a:p>
          <a:p>
            <a:pPr>
              <a:defRPr sz="176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&amp; </a:t>
            </a:r>
            <a:r>
              <a:rPr i="1"/>
              <a:t>hear </a:t>
            </a:r>
          </a:p>
          <a:p>
            <a:pPr>
              <a:defRPr sz="176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your stories!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1" animBg="1" advAuto="0"/>
      <p:bldP spid="216" grpId="2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1" animBg="1" advAuto="0"/>
      <p:bldP spid="218" grpId="2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what one thing…"/>
          <p:cNvSpPr txBox="1"/>
          <p:nvPr/>
        </p:nvSpPr>
        <p:spPr>
          <a:xfrm>
            <a:off x="1266120" y="131966"/>
            <a:ext cx="21851761" cy="13121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rgbClr val="02D1BA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what</a:t>
            </a:r>
            <a:r>
              <a:t> </a:t>
            </a:r>
            <a:r>
              <a:rPr sz="16400" b="1" i="1">
                <a:solidFill>
                  <a:srgbClr val="2D61FF"/>
                </a:solidFill>
                <a:latin typeface="+mn-lt"/>
                <a:ea typeface="+mn-ea"/>
                <a:cs typeface="+mn-cs"/>
                <a:sym typeface="Helvetica Neue"/>
              </a:rPr>
              <a:t>one thing</a:t>
            </a:r>
            <a:endParaRPr sz="16400"/>
          </a:p>
          <a:p>
            <a:pPr algn="l">
              <a:defRPr sz="1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 algn="l">
              <a:defRPr sz="1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 algn="l">
              <a:defRPr sz="15000">
                <a:solidFill>
                  <a:schemeClr val="accent4">
                    <a:hueOff val="-476017"/>
                    <a:lumOff val="-10042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learn</a:t>
            </a:r>
            <a:r>
              <a:t> </a:t>
            </a:r>
          </a:p>
          <a:p>
            <a:pPr algn="l">
              <a:defRPr sz="15000"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today</a:t>
            </a:r>
            <a:r>
              <a:rPr>
                <a:solidFill>
                  <a:srgbClr val="02D1BA"/>
                </a:solidFill>
              </a:rPr>
              <a:t>…</a:t>
            </a:r>
            <a:r>
              <a:rPr sz="17200"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rPr>
              <a:t>pass</a:t>
            </a:r>
            <a:r>
              <a:rPr>
                <a:solidFill>
                  <a:srgbClr val="02D1BA"/>
                </a:solidFill>
              </a:rPr>
              <a:t> or</a:t>
            </a:r>
            <a:r>
              <a:t> </a:t>
            </a:r>
            <a:r>
              <a:rPr sz="17200">
                <a:solidFill>
                  <a:srgbClr val="FF2500"/>
                </a:solidFill>
                <a:latin typeface="Futura Bold"/>
                <a:ea typeface="Futura Bold"/>
                <a:cs typeface="Futura Bold"/>
                <a:sym typeface="Futura Bold"/>
              </a:rPr>
              <a:t>play</a:t>
            </a:r>
            <a:r>
              <a:rPr sz="17200">
                <a:solidFill>
                  <a:srgbClr val="FF07D2"/>
                </a:solidFill>
                <a:latin typeface="Futura Bold"/>
                <a:ea typeface="Futura Bold"/>
                <a:cs typeface="Futura Bold"/>
                <a:sym typeface="Futura Bold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45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1" animBg="1" advAuto="0"/>
      <p:bldP spid="220" grpId="2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1" animBg="1" advAuto="0"/>
      <p:bldP spid="222" grpId="2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 the next 60 minutes,…"/>
          <p:cNvSpPr txBox="1"/>
          <p:nvPr/>
        </p:nvSpPr>
        <p:spPr>
          <a:xfrm>
            <a:off x="1513728" y="500496"/>
            <a:ext cx="24434801" cy="12715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2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6"/>
                </a:solidFill>
              </a:rPr>
              <a:t>In the next </a:t>
            </a:r>
            <a:r>
              <a:rPr sz="17600">
                <a:solidFill>
                  <a:schemeClr val="accent4"/>
                </a:solidFill>
                <a:latin typeface="Stencil"/>
                <a:ea typeface="Stencil"/>
                <a:cs typeface="Stencil"/>
                <a:sym typeface="Stencil"/>
              </a:rPr>
              <a:t>60</a:t>
            </a:r>
            <a:r>
              <a:t> </a:t>
            </a:r>
            <a:r>
              <a:rPr>
                <a:solidFill>
                  <a:schemeClr val="accent6"/>
                </a:solidFill>
              </a:rPr>
              <a:t>minutes,</a:t>
            </a:r>
            <a:r>
              <a:t> </a:t>
            </a:r>
          </a:p>
          <a:p>
            <a:pPr algn="l">
              <a:defRPr sz="12800">
                <a:solidFill>
                  <a:schemeClr val="accent6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your brain will:</a:t>
            </a:r>
          </a:p>
          <a:p>
            <a:pPr algn="l"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l">
              <a:lnSpc>
                <a:spcPct val="120000"/>
              </a:lnSpc>
              <a:defRPr sz="6400"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</a:t>
            </a:r>
            <a:r>
              <a:rPr>
                <a:solidFill>
                  <a:srgbClr val="FFFFFF"/>
                </a:solidFill>
              </a:rPr>
              <a:t>- </a:t>
            </a:r>
            <a:r>
              <a: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learn why we love, need &amp; create stories</a:t>
            </a:r>
          </a:p>
          <a:p>
            <a:pPr algn="l">
              <a:lnSpc>
                <a:spcPct val="12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- understand what stories ‘do’ to our brain</a:t>
            </a:r>
          </a:p>
          <a:p>
            <a:pPr algn="l">
              <a:lnSpc>
                <a:spcPct val="12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- establish a relationship between 10 unrelated things                                </a:t>
            </a:r>
          </a:p>
          <a:p>
            <a:pPr algn="l">
              <a:lnSpc>
                <a:spcPct val="12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and create a visual ‘story’</a:t>
            </a:r>
          </a:p>
          <a:p>
            <a:pPr>
              <a:defRPr sz="8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  <p:bldP spid="157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1" animBg="1" advAuto="0"/>
      <p:bldP spid="159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hueOff val="348544"/>
            <a:lumOff val="713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Materials for this lesson:…"/>
          <p:cNvSpPr txBox="1"/>
          <p:nvPr/>
        </p:nvSpPr>
        <p:spPr>
          <a:xfrm>
            <a:off x="1006055" y="717971"/>
            <a:ext cx="21305993" cy="12726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96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rgbClr val="FF0BBD"/>
                </a:solidFill>
              </a:rPr>
              <a:t>Materials for this lesson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:</a:t>
            </a:r>
          </a:p>
          <a:p>
            <a:pPr algn="l">
              <a:defRPr sz="7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marL="965200" indent="-965200" algn="l">
              <a:lnSpc>
                <a:spcPct val="120000"/>
              </a:lnSpc>
              <a:buSzPct val="123000"/>
              <a:buChar char="•"/>
              <a:defRPr sz="8300">
                <a:solidFill>
                  <a:srgbClr val="092C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notebook</a:t>
            </a:r>
          </a:p>
          <a:p>
            <a:pPr marL="965200" indent="-965200" algn="l">
              <a:lnSpc>
                <a:spcPct val="120000"/>
              </a:lnSpc>
              <a:buSzPct val="123000"/>
              <a:buChar char="•"/>
              <a:defRPr sz="8300">
                <a:solidFill>
                  <a:srgbClr val="092C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sheet from drawing pad</a:t>
            </a:r>
          </a:p>
          <a:p>
            <a:pPr marL="965200" indent="-965200" algn="l">
              <a:lnSpc>
                <a:spcPct val="120000"/>
              </a:lnSpc>
              <a:buSzPct val="123000"/>
              <a:buChar char="•"/>
              <a:defRPr sz="8300">
                <a:solidFill>
                  <a:srgbClr val="092C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pencil</a:t>
            </a:r>
          </a:p>
          <a:p>
            <a:pPr marL="965200" indent="-965200" algn="l">
              <a:lnSpc>
                <a:spcPct val="120000"/>
              </a:lnSpc>
              <a:buSzPct val="123000"/>
              <a:buChar char="•"/>
              <a:defRPr sz="8300">
                <a:solidFill>
                  <a:srgbClr val="092C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drawing utensils - markers, colored pencils</a:t>
            </a:r>
          </a:p>
          <a:p>
            <a:pPr marL="965200" indent="-965200" algn="l">
              <a:lnSpc>
                <a:spcPct val="120000"/>
              </a:lnSpc>
              <a:buSzPct val="123000"/>
              <a:buChar char="•"/>
              <a:defRPr sz="8300">
                <a:solidFill>
                  <a:srgbClr val="092C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eraser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  <p:bldP spid="161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  <p:bldP spid="163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vocabulary words:…"/>
          <p:cNvSpPr txBox="1"/>
          <p:nvPr/>
        </p:nvSpPr>
        <p:spPr>
          <a:xfrm>
            <a:off x="1448841" y="1168812"/>
            <a:ext cx="22160410" cy="10932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lnSpc>
                <a:spcPct val="60000"/>
              </a:lnSpc>
              <a:defRPr sz="108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vocabulary words:</a:t>
            </a:r>
          </a:p>
          <a:p>
            <a:pPr lvl="1" algn="just">
              <a:lnSpc>
                <a:spcPct val="60000"/>
              </a:lnSpc>
              <a:defRPr sz="9600">
                <a:solidFill>
                  <a:srgbClr val="FF441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7600"/>
              <a:t>                                         </a:t>
            </a:r>
          </a:p>
          <a:p>
            <a:pPr lvl="1" algn="just">
              <a:lnSpc>
                <a:spcPct val="60000"/>
              </a:lnSpc>
              <a:defRPr sz="9600">
                <a:solidFill>
                  <a:srgbClr val="FF441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7600"/>
              <a:t>                                          </a:t>
            </a:r>
          </a:p>
          <a:p>
            <a:pPr lvl="1" algn="just">
              <a:lnSpc>
                <a:spcPct val="60000"/>
              </a:lnSpc>
              <a:defRPr sz="9600">
                <a:solidFill>
                  <a:srgbClr val="FF441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7600"/>
              <a:t>                                     </a:t>
            </a:r>
            <a:r>
              <a:rPr sz="14200"/>
              <a:t>story</a:t>
            </a:r>
            <a:endParaRPr sz="8600"/>
          </a:p>
          <a:p>
            <a:pPr lvl="1" algn="just">
              <a:lnSpc>
                <a:spcPct val="60000"/>
              </a:lnSpc>
              <a:defRPr sz="8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  <a:r>
              <a:rPr sz="12800">
                <a:solidFill>
                  <a:srgbClr val="FFE51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narrative</a:t>
            </a:r>
            <a:endParaRPr>
              <a:solidFill>
                <a:schemeClr val="accent4"/>
              </a:solidFill>
            </a:endParaRPr>
          </a:p>
          <a:p>
            <a:pPr lvl="1" algn="just">
              <a:lnSpc>
                <a:spcPct val="60000"/>
              </a:lnSpc>
              <a:defRPr sz="8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4"/>
                </a:solidFill>
              </a:rPr>
              <a:t>                                         </a:t>
            </a:r>
            <a:r>
              <a:rPr sz="12800">
                <a:solidFill>
                  <a:srgbClr val="597EFF"/>
                </a:solidFill>
                <a:latin typeface="Arial"/>
                <a:ea typeface="Arial"/>
                <a:cs typeface="Arial"/>
                <a:sym typeface="Arial"/>
              </a:rPr>
              <a:t>storytelling</a:t>
            </a:r>
          </a:p>
          <a:p>
            <a:pPr lvl="1" algn="just">
              <a:lnSpc>
                <a:spcPct val="60000"/>
              </a:lnSpc>
              <a:defRPr sz="8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2800">
                <a:solidFill>
                  <a:srgbClr val="597EFF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sz="108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integrate</a:t>
            </a:r>
            <a:endParaRPr>
              <a:solidFill>
                <a:schemeClr val="accent4">
                  <a:hueOff val="348544"/>
                  <a:lumOff val="7139"/>
                </a:schemeClr>
              </a:solidFill>
            </a:endParaRPr>
          </a:p>
          <a:p>
            <a:pPr lvl="1" algn="just">
              <a:lnSpc>
                <a:spcPct val="60000"/>
              </a:lnSpc>
              <a:defRPr sz="8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</a:rPr>
              <a:t>  </a:t>
            </a:r>
          </a:p>
          <a:p>
            <a:pPr lvl="1" algn="just">
              <a:lnSpc>
                <a:spcPct val="60000"/>
              </a:lnSpc>
              <a:defRPr sz="8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1100">
                <a:solidFill>
                  <a:srgbClr val="B070FF"/>
                </a:solidFill>
                <a:latin typeface="Andale Mono"/>
                <a:ea typeface="Andale Mono"/>
                <a:cs typeface="Andale Mono"/>
                <a:sym typeface="Andale Mono"/>
              </a:rPr>
              <a:t>illustration </a:t>
            </a:r>
            <a:r>
              <a:rPr sz="10700">
                <a:solidFill>
                  <a:schemeClr val="accent4">
                    <a:hueOff val="348544"/>
                    <a:lumOff val="7139"/>
                  </a:schemeClr>
                </a:solidFill>
                <a:latin typeface="Stencil"/>
                <a:ea typeface="Stencil"/>
                <a:cs typeface="Stencil"/>
                <a:sym typeface="Stencil"/>
              </a:rPr>
              <a:t> </a:t>
            </a: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</a:rPr>
              <a:t>      </a:t>
            </a:r>
            <a:r>
              <a:rPr sz="136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askerville"/>
                <a:ea typeface="Baskerville"/>
                <a:cs typeface="Baskerville"/>
                <a:sym typeface="Baskerville"/>
              </a:rPr>
              <a:t>empathy</a:t>
            </a:r>
            <a:endParaRPr>
              <a:solidFill>
                <a:schemeClr val="accent4">
                  <a:hueOff val="348544"/>
                  <a:lumOff val="7139"/>
                </a:schemeClr>
              </a:solidFill>
            </a:endParaRPr>
          </a:p>
          <a:p>
            <a:pPr algn="l">
              <a:lnSpc>
                <a:spcPct val="60000"/>
              </a:lnSpc>
              <a:defRPr sz="6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8600">
                <a:solidFill>
                  <a:schemeClr val="accent4">
                    <a:hueOff val="348544"/>
                    <a:lumOff val="7139"/>
                  </a:schemeClr>
                </a:solidFill>
              </a:rPr>
              <a:t>                                       </a:t>
            </a:r>
            <a:r>
              <a:rPr sz="8600">
                <a:solidFill>
                  <a:srgbClr val="F28A00"/>
                </a:solidFill>
              </a:rPr>
              <a:t>          </a:t>
            </a:r>
            <a:r>
              <a:rPr sz="9400"/>
              <a:t> </a:t>
            </a:r>
            <a:r>
              <a:t>         </a:t>
            </a:r>
            <a:r>
              <a:rPr sz="9600"/>
              <a:t>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1" animBg="1" advAuto="0"/>
      <p:bldP spid="165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tory…"/>
          <p:cNvSpPr txBox="1"/>
          <p:nvPr/>
        </p:nvSpPr>
        <p:spPr>
          <a:xfrm>
            <a:off x="-181078" y="-1072539"/>
            <a:ext cx="23719749" cy="13474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9400"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l">
              <a:defRPr sz="7400">
                <a:solidFill>
                  <a:schemeClr val="accent4">
                    <a:hueOff val="348544"/>
                    <a:lumOff val="7139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</a:t>
            </a:r>
            <a:r>
              <a:rPr sz="12400">
                <a:solidFill>
                  <a:srgbClr val="FF4903"/>
                </a:solidFill>
                <a:latin typeface="Futura Bold"/>
                <a:ea typeface="Futura Bold"/>
                <a:cs typeface="Futura Bold"/>
                <a:sym typeface="Futura Bold"/>
              </a:rPr>
              <a:t>Story</a:t>
            </a:r>
            <a:r>
              <a:rPr sz="10800">
                <a:solidFill>
                  <a:srgbClr val="FF4903"/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sz="10800">
                <a:solidFill>
                  <a:srgbClr val="FF4903"/>
                </a:solidFill>
                <a:latin typeface="Futura"/>
                <a:ea typeface="Futura"/>
                <a:cs typeface="Futura"/>
                <a:sym typeface="Futura"/>
              </a:rPr>
              <a:t>  </a:t>
            </a:r>
            <a:r>
              <a:rPr>
                <a:solidFill>
                  <a:srgbClr val="FF4903"/>
                </a:solidFill>
              </a:rPr>
              <a:t>                                               </a:t>
            </a:r>
          </a:p>
          <a:p>
            <a:pPr lvl="2" algn="l">
              <a:defRPr sz="66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>
              <a:solidFill>
                <a:srgbClr val="FF4903"/>
              </a:solidFill>
            </a:endParaRPr>
          </a:p>
          <a:p>
            <a:pPr lvl="3" algn="l">
              <a:lnSpc>
                <a:spcPct val="130000"/>
              </a:lnSpc>
              <a:defRPr sz="5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 story is an ‘account, real or imaginary, of events.</a:t>
            </a:r>
          </a:p>
          <a:p>
            <a:pPr lvl="3" algn="l">
              <a:lnSpc>
                <a:spcPct val="130000"/>
              </a:lnSpc>
              <a:defRPr sz="5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Stories can stir up feelings of awe, wonder and  inspiration.</a:t>
            </a:r>
          </a:p>
          <a:p>
            <a:pPr algn="l">
              <a:lnSpc>
                <a:spcPct val="130000"/>
              </a:lnSpc>
              <a:defRPr sz="5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Stories can make us </a:t>
            </a:r>
            <a:r>
              <a:rPr sz="6600">
                <a:solidFill>
                  <a:srgbClr val="FF3100"/>
                </a:solidFill>
                <a:latin typeface="Futura Bold"/>
                <a:ea typeface="Futura Bold"/>
                <a:cs typeface="Futura Bold"/>
                <a:sym typeface="Futura Bold"/>
              </a:rPr>
              <a:t>jump</a:t>
            </a:r>
            <a:r>
              <a:t> out of our seats.</a:t>
            </a:r>
          </a:p>
          <a:p>
            <a:pPr algn="l">
              <a:lnSpc>
                <a:spcPct val="130000"/>
              </a:lnSpc>
              <a:defRPr sz="5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</a:t>
            </a:r>
          </a:p>
          <a:p>
            <a:pPr algn="l">
              <a:lnSpc>
                <a:spcPct val="130000"/>
              </a:lnSpc>
              <a:defRPr sz="5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</a:t>
            </a:r>
            <a:r>
              <a:rPr sz="5400">
                <a:solidFill>
                  <a:srgbClr val="FF46AB"/>
                </a:solidFill>
                <a:latin typeface="Futura Bold"/>
                <a:ea typeface="Futura Bold"/>
                <a:cs typeface="Futura Bold"/>
                <a:sym typeface="Futura Bold"/>
              </a:rPr>
              <a:t>Stories hold powers greater than we could have imagined. </a:t>
            </a:r>
            <a:r>
              <a:rPr>
                <a:solidFill>
                  <a:srgbClr val="FF3FA6"/>
                </a:solidFill>
              </a:rPr>
              <a:t>                  </a:t>
            </a:r>
          </a:p>
          <a:p>
            <a:pPr algn="l">
              <a:lnSpc>
                <a:spcPct val="130000"/>
              </a:lnSpc>
              <a:defRPr sz="5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</a:t>
            </a:r>
          </a:p>
          <a:p>
            <a:pPr algn="l">
              <a:lnSpc>
                <a:spcPct val="130000"/>
              </a:lnSpc>
              <a:defRPr sz="5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</a:t>
            </a:r>
            <a:r>
              <a:rPr sz="6800"/>
              <a:t>Stories can effect how your </a:t>
            </a:r>
            <a:r>
              <a:rPr sz="7600">
                <a:solidFill>
                  <a:srgbClr val="FF3100"/>
                </a:solidFill>
                <a:latin typeface="Futura Bold"/>
                <a:ea typeface="Futura Bold"/>
                <a:cs typeface="Futura Bold"/>
                <a:sym typeface="Futura Bold"/>
              </a:rPr>
              <a:t>brain</a:t>
            </a:r>
            <a:r>
              <a:rPr sz="7600"/>
              <a:t> </a:t>
            </a:r>
            <a:r>
              <a:rPr sz="6800"/>
              <a:t>functions.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1" animBg="1" advAuto="0"/>
      <p:bldP spid="167" grpId="2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580</Words>
  <Application>Microsoft Office PowerPoint</Application>
  <PresentationFormat>Custom</PresentationFormat>
  <Paragraphs>109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Andale Mono</vt:lpstr>
      <vt:lpstr>Arial</vt:lpstr>
      <vt:lpstr>Arial Black</vt:lpstr>
      <vt:lpstr>Baskerville</vt:lpstr>
      <vt:lpstr>Futura</vt:lpstr>
      <vt:lpstr>Futura Bold</vt:lpstr>
      <vt:lpstr>Helvetica Neue</vt:lpstr>
      <vt:lpstr>Helvetica Neue Medium</vt:lpstr>
      <vt:lpstr>Helvetica Neue Thin</vt:lpstr>
      <vt:lpstr>Stencil</vt:lpstr>
      <vt:lpstr>Times New Roman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Dupre</dc:creator>
  <cp:lastModifiedBy>Mary Dupre</cp:lastModifiedBy>
  <cp:revision>1</cp:revision>
  <dcterms:modified xsi:type="dcterms:W3CDTF">2022-03-07T21:21:36Z</dcterms:modified>
</cp:coreProperties>
</file>