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Anton"/>
      <p:regular r:id="rId30"/>
    </p:embeddedFont>
    <p:embeddedFont>
      <p:font typeface="Caveat"/>
      <p:regular r:id="rId31"/>
      <p:bold r:id="rId32"/>
    </p:embeddedFont>
    <p:embeddedFont>
      <p:font typeface="Gill Sans"/>
      <p:regular r:id="rId33"/>
      <p:bold r:id="rId34"/>
    </p:embeddedFont>
    <p:embeddedFont>
      <p:font typeface="Comfortaa Medium"/>
      <p:regular r:id="rId35"/>
      <p:bold r:id="rId36"/>
    </p:embeddedFont>
    <p:embeddedFont>
      <p:font typeface="Comforta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sPiD92qsueVZASouDpe/Ii+Ry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veat-regular.fntdata"/><Relationship Id="rId30" Type="http://schemas.openxmlformats.org/officeDocument/2006/relationships/font" Target="fonts/Anton-regular.fntdata"/><Relationship Id="rId11" Type="http://schemas.openxmlformats.org/officeDocument/2006/relationships/slide" Target="slides/slide7.xml"/><Relationship Id="rId33" Type="http://schemas.openxmlformats.org/officeDocument/2006/relationships/font" Target="fonts/GillSans-regular.fntdata"/><Relationship Id="rId10" Type="http://schemas.openxmlformats.org/officeDocument/2006/relationships/slide" Target="slides/slide6.xml"/><Relationship Id="rId32" Type="http://schemas.openxmlformats.org/officeDocument/2006/relationships/font" Target="fonts/Caveat-bold.fntdata"/><Relationship Id="rId13" Type="http://schemas.openxmlformats.org/officeDocument/2006/relationships/slide" Target="slides/slide9.xml"/><Relationship Id="rId35" Type="http://schemas.openxmlformats.org/officeDocument/2006/relationships/font" Target="fonts/ComfortaaMedium-regular.fntdata"/><Relationship Id="rId12" Type="http://schemas.openxmlformats.org/officeDocument/2006/relationships/slide" Target="slides/slide8.xml"/><Relationship Id="rId34" Type="http://schemas.openxmlformats.org/officeDocument/2006/relationships/font" Target="fonts/GillSans-bold.fntdata"/><Relationship Id="rId15" Type="http://schemas.openxmlformats.org/officeDocument/2006/relationships/slide" Target="slides/slide11.xml"/><Relationship Id="rId37" Type="http://schemas.openxmlformats.org/officeDocument/2006/relationships/font" Target="fonts/Comfortaa-regular.fntdata"/><Relationship Id="rId14" Type="http://schemas.openxmlformats.org/officeDocument/2006/relationships/slide" Target="slides/slide10.xml"/><Relationship Id="rId36" Type="http://schemas.openxmlformats.org/officeDocument/2006/relationships/font" Target="fonts/ComfortaaMedium-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Comfortaa-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b92f70bf8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fb92f70bf8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 color, angles, placement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bbc6a993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fbbc6a993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 color, shape, placement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bbc6a9938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fbbc6a9938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 placement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bbc6a993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fbbc6a993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 color, placement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bbc6a9938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fbbc6a993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could this be?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b92f70bf8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fb92f70bf8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then to turn to partner and share.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bbc6a9938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fbbc6a9938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Turn to partner share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b92f70bf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fb92f70bf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bbc6a9938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fbbc6a9938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Quick pair share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826ca930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f826ca930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could this be?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model using second camera</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b92f70bf8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Give them time to share – ask them to report out. For recall, ask them to show movement/color/shape</a:t>
            </a:r>
            <a:endParaRPr/>
          </a:p>
        </p:txBody>
      </p:sp>
      <p:sp>
        <p:nvSpPr>
          <p:cNvPr id="215" name="Google Shape;215;gfb92f70bf8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laughter yoga</a:t>
            </a:r>
            <a:endParaRPr/>
          </a:p>
        </p:txBody>
      </p:sp>
      <p:sp>
        <p:nvSpPr>
          <p:cNvPr id="82" name="Google Shape;82;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826ca93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f826ca93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10588"/>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What’s In A Story?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PASS OR PLAY!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fb92f70bf8_0_29"/>
          <p:cNvSpPr txBox="1"/>
          <p:nvPr/>
        </p:nvSpPr>
        <p:spPr>
          <a:xfrm>
            <a:off x="217650" y="318875"/>
            <a:ext cx="7346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omfortaa"/>
                <a:ea typeface="Comfortaa"/>
                <a:cs typeface="Comfortaa"/>
                <a:sym typeface="Comfortaa"/>
              </a:rPr>
              <a:t>What is this character like?</a:t>
            </a:r>
            <a:endParaRPr b="0" i="0" sz="2400" u="none" cap="none" strike="noStrike">
              <a:solidFill>
                <a:srgbClr val="000000"/>
              </a:solidFill>
              <a:latin typeface="Comfortaa"/>
              <a:ea typeface="Comfortaa"/>
              <a:cs typeface="Comfortaa"/>
              <a:sym typeface="Comfortaa"/>
            </a:endParaRPr>
          </a:p>
        </p:txBody>
      </p:sp>
      <p:sp>
        <p:nvSpPr>
          <p:cNvPr id="116" name="Google Shape;116;gfb92f70bf8_0_29"/>
          <p:cNvSpPr/>
          <p:nvPr/>
        </p:nvSpPr>
        <p:spPr>
          <a:xfrm>
            <a:off x="7180200" y="4401675"/>
            <a:ext cx="1693200" cy="1315500"/>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gfbbc6a9938_0_9"/>
          <p:cNvSpPr txBox="1"/>
          <p:nvPr/>
        </p:nvSpPr>
        <p:spPr>
          <a:xfrm>
            <a:off x="217650" y="318875"/>
            <a:ext cx="7346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omfortaa"/>
                <a:ea typeface="Comfortaa"/>
                <a:cs typeface="Comfortaa"/>
                <a:sym typeface="Comfortaa"/>
              </a:rPr>
              <a:t>What is this character like?</a:t>
            </a:r>
            <a:endParaRPr b="0" i="0" sz="2400" u="none" cap="none" strike="noStrike">
              <a:solidFill>
                <a:srgbClr val="000000"/>
              </a:solidFill>
              <a:latin typeface="Comfortaa"/>
              <a:ea typeface="Comfortaa"/>
              <a:cs typeface="Comfortaa"/>
              <a:sym typeface="Comfortaa"/>
            </a:endParaRPr>
          </a:p>
        </p:txBody>
      </p:sp>
      <p:sp>
        <p:nvSpPr>
          <p:cNvPr id="122" name="Google Shape;122;gfbbc6a9938_0_9"/>
          <p:cNvSpPr/>
          <p:nvPr/>
        </p:nvSpPr>
        <p:spPr>
          <a:xfrm>
            <a:off x="3075125" y="1612175"/>
            <a:ext cx="3264600" cy="34230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fbbc6a9938_0_37"/>
          <p:cNvSpPr txBox="1"/>
          <p:nvPr/>
        </p:nvSpPr>
        <p:spPr>
          <a:xfrm>
            <a:off x="217650" y="318875"/>
            <a:ext cx="7346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omfortaa"/>
                <a:ea typeface="Comfortaa"/>
                <a:cs typeface="Comfortaa"/>
                <a:sym typeface="Comfortaa"/>
              </a:rPr>
              <a:t>Are they friends?</a:t>
            </a:r>
            <a:endParaRPr b="0" i="0" sz="2400" u="none" cap="none" strike="noStrike">
              <a:solidFill>
                <a:srgbClr val="000000"/>
              </a:solidFill>
              <a:latin typeface="Comfortaa"/>
              <a:ea typeface="Comfortaa"/>
              <a:cs typeface="Comfortaa"/>
              <a:sym typeface="Comfortaa"/>
            </a:endParaRPr>
          </a:p>
        </p:txBody>
      </p:sp>
      <p:sp>
        <p:nvSpPr>
          <p:cNvPr id="128" name="Google Shape;128;gfbbc6a9938_0_37"/>
          <p:cNvSpPr/>
          <p:nvPr/>
        </p:nvSpPr>
        <p:spPr>
          <a:xfrm>
            <a:off x="2332050" y="2367400"/>
            <a:ext cx="3264600" cy="34230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fbbc6a9938_0_37"/>
          <p:cNvSpPr/>
          <p:nvPr/>
        </p:nvSpPr>
        <p:spPr>
          <a:xfrm>
            <a:off x="5511375" y="4401675"/>
            <a:ext cx="1693200" cy="1315500"/>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gfbbc6a9938_0_17"/>
          <p:cNvSpPr txBox="1"/>
          <p:nvPr/>
        </p:nvSpPr>
        <p:spPr>
          <a:xfrm>
            <a:off x="217650" y="318875"/>
            <a:ext cx="7346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omfortaa"/>
                <a:ea typeface="Comfortaa"/>
                <a:cs typeface="Comfortaa"/>
                <a:sym typeface="Comfortaa"/>
              </a:rPr>
              <a:t>Are they friends?</a:t>
            </a:r>
            <a:endParaRPr b="0" i="0" sz="2400" u="none" cap="none" strike="noStrike">
              <a:solidFill>
                <a:srgbClr val="000000"/>
              </a:solidFill>
              <a:latin typeface="Comfortaa"/>
              <a:ea typeface="Comfortaa"/>
              <a:cs typeface="Comfortaa"/>
              <a:sym typeface="Comfortaa"/>
            </a:endParaRPr>
          </a:p>
        </p:txBody>
      </p:sp>
      <p:sp>
        <p:nvSpPr>
          <p:cNvPr id="135" name="Google Shape;135;gfbbc6a9938_0_17"/>
          <p:cNvSpPr/>
          <p:nvPr/>
        </p:nvSpPr>
        <p:spPr>
          <a:xfrm>
            <a:off x="5024100" y="3378450"/>
            <a:ext cx="3264600" cy="34230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fbbc6a9938_0_17"/>
          <p:cNvSpPr/>
          <p:nvPr/>
        </p:nvSpPr>
        <p:spPr>
          <a:xfrm rot="7211134">
            <a:off x="3416291" y="2879295"/>
            <a:ext cx="1693310" cy="1315537"/>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gfbbc6a9938_0_23"/>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42" name="Google Shape;142;gfbbc6a9938_0_23"/>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43" name="Google Shape;143;gfbbc6a9938_0_23"/>
          <p:cNvSpPr/>
          <p:nvPr/>
        </p:nvSpPr>
        <p:spPr>
          <a:xfrm>
            <a:off x="2304425" y="0"/>
            <a:ext cx="1269900" cy="68580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fbbc6a9938_0_23"/>
          <p:cNvSpPr/>
          <p:nvPr/>
        </p:nvSpPr>
        <p:spPr>
          <a:xfrm>
            <a:off x="4844425" y="829950"/>
            <a:ext cx="466800" cy="60408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fbbc6a9938_0_23"/>
          <p:cNvSpPr/>
          <p:nvPr/>
        </p:nvSpPr>
        <p:spPr>
          <a:xfrm>
            <a:off x="5771525" y="0"/>
            <a:ext cx="1650900" cy="70233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fbbc6a9938_0_23"/>
          <p:cNvSpPr/>
          <p:nvPr/>
        </p:nvSpPr>
        <p:spPr>
          <a:xfrm>
            <a:off x="7600325" y="969650"/>
            <a:ext cx="241200" cy="59265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gfbbc6a9938_0_23"/>
          <p:cNvCxnSpPr/>
          <p:nvPr/>
        </p:nvCxnSpPr>
        <p:spPr>
          <a:xfrm>
            <a:off x="8324225" y="995050"/>
            <a:ext cx="50700" cy="5892900"/>
          </a:xfrm>
          <a:prstGeom prst="straightConnector1">
            <a:avLst/>
          </a:prstGeom>
          <a:noFill/>
          <a:ln cap="flat" cmpd="sng" w="38100">
            <a:solidFill>
              <a:srgbClr val="44546A"/>
            </a:solidFill>
            <a:prstDash val="solid"/>
            <a:round/>
            <a:headEnd len="med" w="med" type="none"/>
            <a:tailEnd len="med" w="med" type="none"/>
          </a:ln>
        </p:spPr>
      </p:cxnSp>
      <p:sp>
        <p:nvSpPr>
          <p:cNvPr id="148" name="Google Shape;148;gfbbc6a9938_0_23"/>
          <p:cNvSpPr txBox="1"/>
          <p:nvPr/>
        </p:nvSpPr>
        <p:spPr>
          <a:xfrm>
            <a:off x="8540125" y="1858650"/>
            <a:ext cx="73152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rgbClr val="F99520"/>
                </a:solidFill>
                <a:latin typeface="Comfortaa"/>
                <a:ea typeface="Comfortaa"/>
                <a:cs typeface="Comfortaa"/>
                <a:sym typeface="Comfortaa"/>
              </a:rPr>
              <a:t>Vertical</a:t>
            </a:r>
            <a:r>
              <a:rPr lang="en-US" sz="1900">
                <a:solidFill>
                  <a:srgbClr val="F99520"/>
                </a:solidFill>
                <a:latin typeface="Comfortaa Medium"/>
                <a:ea typeface="Comfortaa Medium"/>
                <a:cs typeface="Comfortaa Medium"/>
                <a:sym typeface="Comfortaa Medium"/>
              </a:rPr>
              <a:t> lines and shapes</a:t>
            </a:r>
            <a:endParaRPr sz="1900">
              <a:solidFill>
                <a:srgbClr val="F99520"/>
              </a:solidFill>
              <a:latin typeface="Comfortaa Medium"/>
              <a:ea typeface="Comfortaa Medium"/>
              <a:cs typeface="Comfortaa Medium"/>
              <a:sym typeface="Comfortaa Medium"/>
            </a:endParaRPr>
          </a:p>
          <a:p>
            <a:pPr indent="0" lvl="0" marL="0" rtl="0" algn="l">
              <a:spcBef>
                <a:spcPts val="0"/>
              </a:spcBef>
              <a:spcAft>
                <a:spcPts val="0"/>
              </a:spcAft>
              <a:buNone/>
            </a:pPr>
            <a:r>
              <a:rPr lang="en-US" sz="1900">
                <a:solidFill>
                  <a:srgbClr val="F99520"/>
                </a:solidFill>
                <a:latin typeface="Comfortaa Medium"/>
                <a:ea typeface="Comfortaa Medium"/>
                <a:cs typeface="Comfortaa Medium"/>
                <a:sym typeface="Comfortaa Medium"/>
              </a:rPr>
              <a:t>are exciting and active</a:t>
            </a:r>
            <a:endParaRPr sz="1900">
              <a:solidFill>
                <a:srgbClr val="F99520"/>
              </a:solidFill>
              <a:latin typeface="Comfortaa Medium"/>
              <a:ea typeface="Comfortaa Medium"/>
              <a:cs typeface="Comfortaa Medium"/>
              <a:sym typeface="Comfortaa Medium"/>
            </a:endParaRPr>
          </a:p>
          <a:p>
            <a:pPr indent="0" lvl="0" marL="0" rtl="0" algn="l">
              <a:spcBef>
                <a:spcPts val="0"/>
              </a:spcBef>
              <a:spcAft>
                <a:spcPts val="0"/>
              </a:spcAft>
              <a:buNone/>
            </a:pPr>
            <a:r>
              <a:t/>
            </a:r>
            <a:endParaRPr sz="1900">
              <a:solidFill>
                <a:srgbClr val="F99520"/>
              </a:solidFill>
              <a:latin typeface="Comfortaa Medium"/>
              <a:ea typeface="Comfortaa Medium"/>
              <a:cs typeface="Comfortaa Medium"/>
              <a:sym typeface="Comfortaa Medium"/>
            </a:endParaRPr>
          </a:p>
          <a:p>
            <a:pPr indent="0" lvl="0" marL="0" rtl="0" algn="l">
              <a:spcBef>
                <a:spcPts val="0"/>
              </a:spcBef>
              <a:spcAft>
                <a:spcPts val="0"/>
              </a:spcAft>
              <a:buNone/>
            </a:pPr>
            <a:r>
              <a:rPr lang="en-US" sz="1900">
                <a:solidFill>
                  <a:srgbClr val="F99520"/>
                </a:solidFill>
                <a:latin typeface="Comfortaa Medium"/>
                <a:ea typeface="Comfortaa Medium"/>
                <a:cs typeface="Comfortaa Medium"/>
                <a:sym typeface="Comfortaa Medium"/>
              </a:rPr>
              <a:t>They seem to grow</a:t>
            </a:r>
            <a:endParaRPr sz="1900">
              <a:solidFill>
                <a:srgbClr val="F99520"/>
              </a:solidFill>
              <a:latin typeface="Comfortaa Medium"/>
              <a:ea typeface="Comfortaa Medium"/>
              <a:cs typeface="Comfortaa Medium"/>
              <a:sym typeface="Comfortaa Medium"/>
            </a:endParaRPr>
          </a:p>
          <a:p>
            <a:pPr indent="0" lvl="0" marL="0" rtl="0" algn="l">
              <a:spcBef>
                <a:spcPts val="0"/>
              </a:spcBef>
              <a:spcAft>
                <a:spcPts val="0"/>
              </a:spcAft>
              <a:buNone/>
            </a:pPr>
            <a:r>
              <a:t/>
            </a:r>
            <a:endParaRPr>
              <a:solidFill>
                <a:srgbClr val="F99520"/>
              </a:solidFill>
              <a:latin typeface="Comfortaa Medium"/>
              <a:ea typeface="Comfortaa Medium"/>
              <a:cs typeface="Comfortaa Medium"/>
              <a:sym typeface="Comfortaa Medium"/>
            </a:endParaRPr>
          </a:p>
          <a:p>
            <a:pPr indent="0" lvl="0" marL="0" rtl="0" algn="l">
              <a:spcBef>
                <a:spcPts val="0"/>
              </a:spcBef>
              <a:spcAft>
                <a:spcPts val="0"/>
              </a:spcAft>
              <a:buNone/>
            </a:pPr>
            <a:r>
              <a:t/>
            </a:r>
            <a:endParaRPr>
              <a:solidFill>
                <a:srgbClr val="F99520"/>
              </a:solidFill>
              <a:latin typeface="Comfortaa Medium"/>
              <a:ea typeface="Comfortaa Medium"/>
              <a:cs typeface="Comfortaa Medium"/>
              <a:sym typeface="Comfortaa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fb92f70bf8_0_41"/>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54" name="Google Shape;154;gfb92f70bf8_0_41"/>
          <p:cNvSpPr/>
          <p:nvPr/>
        </p:nvSpPr>
        <p:spPr>
          <a:xfrm>
            <a:off x="1926825" y="121825"/>
            <a:ext cx="1269900" cy="6858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fb92f70bf8_0_41"/>
          <p:cNvSpPr/>
          <p:nvPr/>
        </p:nvSpPr>
        <p:spPr>
          <a:xfrm>
            <a:off x="3833400" y="-631775"/>
            <a:ext cx="466800" cy="604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fb92f70bf8_0_41"/>
          <p:cNvSpPr/>
          <p:nvPr/>
        </p:nvSpPr>
        <p:spPr>
          <a:xfrm>
            <a:off x="5795875" y="1084100"/>
            <a:ext cx="2115300" cy="7023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fb92f70bf8_0_41"/>
          <p:cNvSpPr/>
          <p:nvPr/>
        </p:nvSpPr>
        <p:spPr>
          <a:xfrm>
            <a:off x="4400988" y="-1516900"/>
            <a:ext cx="241200" cy="592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8" name="Google Shape;158;gfb92f70bf8_0_41"/>
          <p:cNvCxnSpPr/>
          <p:nvPr/>
        </p:nvCxnSpPr>
        <p:spPr>
          <a:xfrm>
            <a:off x="4742975" y="-1368100"/>
            <a:ext cx="50700" cy="5892900"/>
          </a:xfrm>
          <a:prstGeom prst="straightConnector1">
            <a:avLst/>
          </a:prstGeom>
          <a:noFill/>
          <a:ln cap="flat" cmpd="sng" w="38100">
            <a:solidFill>
              <a:schemeClr val="dk2"/>
            </a:solidFill>
            <a:prstDash val="solid"/>
            <a:round/>
            <a:headEnd len="sm" w="sm" type="none"/>
            <a:tailEnd len="sm" w="sm" type="none"/>
          </a:ln>
        </p:spPr>
      </p:cxnSp>
      <p:sp>
        <p:nvSpPr>
          <p:cNvPr id="159" name="Google Shape;159;gfb92f70bf8_0_41"/>
          <p:cNvSpPr txBox="1"/>
          <p:nvPr/>
        </p:nvSpPr>
        <p:spPr>
          <a:xfrm>
            <a:off x="8540125" y="1858650"/>
            <a:ext cx="7315200" cy="207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What is the feeling</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of this setting?</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Where is it?</a:t>
            </a:r>
            <a:br>
              <a:rPr b="1" lang="en-US" sz="1900">
                <a:solidFill>
                  <a:srgbClr val="F99520"/>
                </a:solidFill>
                <a:latin typeface="Comfortaa"/>
                <a:ea typeface="Comfortaa"/>
                <a:cs typeface="Comfortaa"/>
                <a:sym typeface="Comfortaa"/>
              </a:rPr>
            </a:b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fbbc6a9938_0_43"/>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65" name="Google Shape;165;gfbbc6a9938_0_43"/>
          <p:cNvSpPr/>
          <p:nvPr/>
        </p:nvSpPr>
        <p:spPr>
          <a:xfrm>
            <a:off x="1926825" y="121825"/>
            <a:ext cx="1269900" cy="6858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fbbc6a9938_0_43"/>
          <p:cNvSpPr/>
          <p:nvPr/>
        </p:nvSpPr>
        <p:spPr>
          <a:xfrm>
            <a:off x="3833400" y="-631775"/>
            <a:ext cx="466800" cy="604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fbbc6a9938_0_43"/>
          <p:cNvSpPr/>
          <p:nvPr/>
        </p:nvSpPr>
        <p:spPr>
          <a:xfrm>
            <a:off x="5795875" y="1084100"/>
            <a:ext cx="2115300" cy="7023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fbbc6a9938_0_43"/>
          <p:cNvSpPr/>
          <p:nvPr/>
        </p:nvSpPr>
        <p:spPr>
          <a:xfrm>
            <a:off x="4400988" y="-1516900"/>
            <a:ext cx="241200" cy="592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9" name="Google Shape;169;gfbbc6a9938_0_43"/>
          <p:cNvCxnSpPr/>
          <p:nvPr/>
        </p:nvCxnSpPr>
        <p:spPr>
          <a:xfrm>
            <a:off x="4742975" y="-1368100"/>
            <a:ext cx="50700" cy="5892900"/>
          </a:xfrm>
          <a:prstGeom prst="straightConnector1">
            <a:avLst/>
          </a:prstGeom>
          <a:noFill/>
          <a:ln cap="flat" cmpd="sng" w="38100">
            <a:solidFill>
              <a:schemeClr val="dk2"/>
            </a:solidFill>
            <a:prstDash val="solid"/>
            <a:round/>
            <a:headEnd len="sm" w="sm" type="none"/>
            <a:tailEnd len="sm" w="sm" type="none"/>
          </a:ln>
        </p:spPr>
      </p:cxnSp>
      <p:sp>
        <p:nvSpPr>
          <p:cNvPr id="170" name="Google Shape;170;gfbbc6a9938_0_43"/>
          <p:cNvSpPr txBox="1"/>
          <p:nvPr/>
        </p:nvSpPr>
        <p:spPr>
          <a:xfrm>
            <a:off x="8540125" y="1858650"/>
            <a:ext cx="7315200" cy="207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Who is this character now?</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What is the feeling</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of this setting?</a:t>
            </a:r>
            <a:br>
              <a:rPr b="1" lang="en-US" sz="1900">
                <a:solidFill>
                  <a:srgbClr val="F99520"/>
                </a:solidFill>
                <a:latin typeface="Comfortaa"/>
                <a:ea typeface="Comfortaa"/>
                <a:cs typeface="Comfortaa"/>
                <a:sym typeface="Comfortaa"/>
              </a:rPr>
            </a:b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p:txBody>
      </p:sp>
      <p:sp>
        <p:nvSpPr>
          <p:cNvPr id="171" name="Google Shape;171;gfbbc6a9938_0_43"/>
          <p:cNvSpPr/>
          <p:nvPr/>
        </p:nvSpPr>
        <p:spPr>
          <a:xfrm>
            <a:off x="4489800" y="5409025"/>
            <a:ext cx="1096500" cy="852000"/>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fb92f70bf8_0_13"/>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77" name="Google Shape;177;gfb92f70bf8_0_13"/>
          <p:cNvSpPr txBox="1"/>
          <p:nvPr/>
        </p:nvSpPr>
        <p:spPr>
          <a:xfrm flipH="1" rot="-2100764">
            <a:off x="-227753" y="2286569"/>
            <a:ext cx="10265992" cy="4926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99520"/>
                </a:solidFill>
                <a:latin typeface="Comfortaa"/>
                <a:ea typeface="Comfortaa"/>
                <a:cs typeface="Comfortaa"/>
                <a:sym typeface="Comfortaa"/>
              </a:rPr>
              <a:t>Diagonal</a:t>
            </a:r>
            <a:r>
              <a:rPr b="0" i="0" lang="en-US" sz="2000" u="none" cap="none" strike="noStrike">
                <a:solidFill>
                  <a:srgbClr val="F99520"/>
                </a:solidFill>
                <a:latin typeface="Comfortaa"/>
                <a:ea typeface="Comfortaa"/>
                <a:cs typeface="Comfortaa"/>
                <a:sym typeface="Comfortaa"/>
              </a:rPr>
              <a:t> lines and shapes give us a feeling of motion and action</a:t>
            </a:r>
            <a:endParaRPr b="0" i="0" sz="2000" u="none" cap="none" strike="noStrike">
              <a:solidFill>
                <a:srgbClr val="F99520"/>
              </a:solidFill>
              <a:latin typeface="Comfortaa"/>
              <a:ea typeface="Comfortaa"/>
              <a:cs typeface="Comfortaa"/>
              <a:sym typeface="Comfortaa"/>
            </a:endParaRPr>
          </a:p>
        </p:txBody>
      </p:sp>
      <p:sp>
        <p:nvSpPr>
          <p:cNvPr id="178" name="Google Shape;178;gfb92f70bf8_0_13"/>
          <p:cNvSpPr/>
          <p:nvPr/>
        </p:nvSpPr>
        <p:spPr>
          <a:xfrm rot="2520890">
            <a:off x="6623026" y="-1807178"/>
            <a:ext cx="786167" cy="10684104"/>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fb92f70bf8_0_13"/>
          <p:cNvSpPr/>
          <p:nvPr/>
        </p:nvSpPr>
        <p:spPr>
          <a:xfrm rot="662394">
            <a:off x="7651588" y="-1913175"/>
            <a:ext cx="786454" cy="10684231"/>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fbbc6a9938_0_54"/>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85" name="Google Shape;185;gfbbc6a9938_0_54"/>
          <p:cNvSpPr/>
          <p:nvPr/>
        </p:nvSpPr>
        <p:spPr>
          <a:xfrm>
            <a:off x="647800" y="499450"/>
            <a:ext cx="1269900" cy="6858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fbbc6a9938_0_54"/>
          <p:cNvSpPr/>
          <p:nvPr/>
        </p:nvSpPr>
        <p:spPr>
          <a:xfrm>
            <a:off x="3833400" y="-631775"/>
            <a:ext cx="466800" cy="6040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fbbc6a9938_0_54"/>
          <p:cNvSpPr/>
          <p:nvPr/>
        </p:nvSpPr>
        <p:spPr>
          <a:xfrm>
            <a:off x="5795875" y="1084100"/>
            <a:ext cx="2115300" cy="7023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fbbc6a9938_0_54"/>
          <p:cNvSpPr/>
          <p:nvPr/>
        </p:nvSpPr>
        <p:spPr>
          <a:xfrm>
            <a:off x="4400988" y="-1516900"/>
            <a:ext cx="241200" cy="592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9" name="Google Shape;189;gfbbc6a9938_0_54"/>
          <p:cNvCxnSpPr/>
          <p:nvPr/>
        </p:nvCxnSpPr>
        <p:spPr>
          <a:xfrm>
            <a:off x="4742975" y="-1368100"/>
            <a:ext cx="50700" cy="5892900"/>
          </a:xfrm>
          <a:prstGeom prst="straightConnector1">
            <a:avLst/>
          </a:prstGeom>
          <a:noFill/>
          <a:ln cap="flat" cmpd="sng" w="38100">
            <a:solidFill>
              <a:schemeClr val="dk2"/>
            </a:solidFill>
            <a:prstDash val="solid"/>
            <a:round/>
            <a:headEnd len="sm" w="sm" type="none"/>
            <a:tailEnd len="sm" w="sm" type="none"/>
          </a:ln>
        </p:spPr>
      </p:cxnSp>
      <p:sp>
        <p:nvSpPr>
          <p:cNvPr id="190" name="Google Shape;190;gfbbc6a9938_0_54"/>
          <p:cNvSpPr txBox="1"/>
          <p:nvPr/>
        </p:nvSpPr>
        <p:spPr>
          <a:xfrm>
            <a:off x="8235600" y="3588375"/>
            <a:ext cx="73152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How do you think the</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character feels?</a:t>
            </a:r>
            <a:endParaRPr b="1" sz="1900">
              <a:solidFill>
                <a:srgbClr val="F99520"/>
              </a:solidFill>
              <a:latin typeface="Comfortaa"/>
              <a:ea typeface="Comfortaa"/>
              <a:cs typeface="Comfortaa"/>
              <a:sym typeface="Comfortaa"/>
            </a:endParaRPr>
          </a:p>
        </p:txBody>
      </p:sp>
      <p:sp>
        <p:nvSpPr>
          <p:cNvPr id="191" name="Google Shape;191;gfbbc6a9938_0_54"/>
          <p:cNvSpPr/>
          <p:nvPr/>
        </p:nvSpPr>
        <p:spPr>
          <a:xfrm>
            <a:off x="4489800" y="5409025"/>
            <a:ext cx="1096500" cy="852000"/>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fbbc6a9938_0_54"/>
          <p:cNvSpPr/>
          <p:nvPr/>
        </p:nvSpPr>
        <p:spPr>
          <a:xfrm rot="662394">
            <a:off x="2598813" y="-2631850"/>
            <a:ext cx="786454" cy="10684231"/>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fbbc6a9938_0_54"/>
          <p:cNvSpPr/>
          <p:nvPr/>
        </p:nvSpPr>
        <p:spPr>
          <a:xfrm rot="-2700000">
            <a:off x="3373073" y="-1913126"/>
            <a:ext cx="786161" cy="10684242"/>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fbbc6a9938_0_54"/>
          <p:cNvSpPr txBox="1"/>
          <p:nvPr/>
        </p:nvSpPr>
        <p:spPr>
          <a:xfrm>
            <a:off x="8692525" y="2011050"/>
            <a:ext cx="7315200" cy="237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What is the feeling</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lang="en-US" sz="1900">
                <a:solidFill>
                  <a:srgbClr val="F99520"/>
                </a:solidFill>
                <a:latin typeface="Comfortaa"/>
                <a:ea typeface="Comfortaa"/>
                <a:cs typeface="Comfortaa"/>
                <a:sym typeface="Comfortaa"/>
              </a:rPr>
              <a:t>of this setting now?</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br>
              <a:rPr b="1" lang="en-US" sz="1900">
                <a:solidFill>
                  <a:srgbClr val="F99520"/>
                </a:solidFill>
                <a:latin typeface="Comfortaa"/>
                <a:ea typeface="Comfortaa"/>
                <a:cs typeface="Comfortaa"/>
                <a:sym typeface="Comfortaa"/>
              </a:rPr>
            </a:b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f826ca9301_0_18"/>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200" name="Google Shape;200;gf826ca9301_0_18"/>
          <p:cNvSpPr/>
          <p:nvPr/>
        </p:nvSpPr>
        <p:spPr>
          <a:xfrm rot="5400000">
            <a:off x="5472775" y="-2685750"/>
            <a:ext cx="1269900" cy="12229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f826ca9301_0_18"/>
          <p:cNvSpPr txBox="1"/>
          <p:nvPr/>
        </p:nvSpPr>
        <p:spPr>
          <a:xfrm>
            <a:off x="2450125" y="2061850"/>
            <a:ext cx="7315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99520"/>
                </a:solidFill>
                <a:latin typeface="Comfortaa"/>
                <a:ea typeface="Comfortaa"/>
                <a:cs typeface="Comfortaa"/>
                <a:sym typeface="Comfortaa"/>
              </a:rPr>
              <a:t>Horizontal </a:t>
            </a:r>
            <a:r>
              <a:rPr b="0" i="0" lang="en-US" sz="2000" u="none" cap="none" strike="noStrike">
                <a:solidFill>
                  <a:srgbClr val="F99520"/>
                </a:solidFill>
                <a:latin typeface="Comfortaa Medium"/>
                <a:ea typeface="Comfortaa Medium"/>
                <a:cs typeface="Comfortaa Medium"/>
                <a:sym typeface="Comfortaa Medium"/>
              </a:rPr>
              <a:t>lines give us a feeling of calm</a:t>
            </a:r>
            <a:endParaRPr b="0" i="0" sz="20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INSTRUCTIONS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Create a Setting With Lines</a:t>
            </a:r>
            <a:endParaRPr/>
          </a:p>
        </p:txBody>
      </p:sp>
      <p:sp>
        <p:nvSpPr>
          <p:cNvPr id="212" name="Google Shape;21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50800" lvl="0" marL="228600" rtl="0" algn="l">
              <a:lnSpc>
                <a:spcPct val="90000"/>
              </a:lnSpc>
              <a:spcBef>
                <a:spcPts val="0"/>
              </a:spcBef>
              <a:spcAft>
                <a:spcPts val="0"/>
              </a:spcAft>
              <a:buClr>
                <a:srgbClr val="094C80"/>
              </a:buClr>
              <a:buSzPct val="100000"/>
              <a:buNone/>
            </a:pPr>
            <a:r>
              <a:rPr lang="en-US">
                <a:latin typeface="Comfortaa"/>
                <a:ea typeface="Comfortaa"/>
                <a:cs typeface="Comfortaa"/>
                <a:sym typeface="Comfortaa"/>
              </a:rPr>
              <a:t>Cut out a shape that will be your character.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rPr lang="en-US">
                <a:latin typeface="Comfortaa"/>
                <a:ea typeface="Comfortaa"/>
                <a:cs typeface="Comfortaa"/>
                <a:sym typeface="Comfortaa"/>
              </a:rPr>
              <a:t>Play with the placement of your character in the setting you created with the paper strips.</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rPr lang="en-US">
                <a:latin typeface="Comfortaa"/>
                <a:ea typeface="Comfortaa"/>
                <a:cs typeface="Comfortaa"/>
                <a:sym typeface="Comfortaa"/>
              </a:rPr>
              <a:t>When you find a placement of the character in the setting that you think shows the feeling you want in your story, glue it down.</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ct val="100000"/>
              <a:buNone/>
            </a:pPr>
            <a:r>
              <a:t/>
            </a:r>
            <a:endParaRPr>
              <a:latin typeface="Comfortaa"/>
              <a:ea typeface="Comfortaa"/>
              <a:cs typeface="Comfortaa"/>
              <a:sym typeface="Comforta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fb92f70bf8_0_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Pair Share Instructions</a:t>
            </a:r>
            <a:endParaRPr/>
          </a:p>
        </p:txBody>
      </p:sp>
      <p:sp>
        <p:nvSpPr>
          <p:cNvPr id="218" name="Google Shape;218;gfb92f70bf8_0_55"/>
          <p:cNvSpPr txBox="1"/>
          <p:nvPr>
            <p:ph idx="1" type="body"/>
          </p:nvPr>
        </p:nvSpPr>
        <p:spPr>
          <a:xfrm>
            <a:off x="1016000" y="1576525"/>
            <a:ext cx="9810000" cy="4351200"/>
          </a:xfrm>
          <a:prstGeom prst="rect">
            <a:avLst/>
          </a:prstGeom>
          <a:noFill/>
          <a:ln>
            <a:noFill/>
          </a:ln>
        </p:spPr>
        <p:txBody>
          <a:bodyPr anchorCtr="0" anchor="t" bIns="45700" lIns="91425" spcFirstLastPara="1" rIns="91425" wrap="square" tIns="45700">
            <a:noAutofit/>
          </a:bodyPr>
          <a:lstStyle/>
          <a:p>
            <a:pPr indent="-50800" lvl="0" marL="228600" rtl="0" algn="l">
              <a:lnSpc>
                <a:spcPct val="190000"/>
              </a:lnSpc>
              <a:spcBef>
                <a:spcPts val="0"/>
              </a:spcBef>
              <a:spcAft>
                <a:spcPts val="0"/>
              </a:spcAft>
              <a:buClr>
                <a:srgbClr val="094C80"/>
              </a:buClr>
              <a:buSzPts val="1330"/>
              <a:buNone/>
            </a:pPr>
            <a:r>
              <a:rPr lang="en-US" sz="1940">
                <a:latin typeface="Comfortaa"/>
                <a:ea typeface="Comfortaa"/>
                <a:cs typeface="Comfortaa"/>
                <a:sym typeface="Comfortaa"/>
              </a:rPr>
              <a:t>Trade visual stories with a partner. </a:t>
            </a:r>
            <a:endParaRPr sz="1940">
              <a:latin typeface="Comfortaa"/>
              <a:ea typeface="Comfortaa"/>
              <a:cs typeface="Comfortaa"/>
              <a:sym typeface="Comfortaa"/>
            </a:endParaRPr>
          </a:p>
          <a:p>
            <a:pPr indent="-50800" lvl="0" marL="228600" rtl="0" algn="l">
              <a:lnSpc>
                <a:spcPct val="190000"/>
              </a:lnSpc>
              <a:spcBef>
                <a:spcPts val="0"/>
              </a:spcBef>
              <a:spcAft>
                <a:spcPts val="0"/>
              </a:spcAft>
              <a:buClr>
                <a:srgbClr val="094C80"/>
              </a:buClr>
              <a:buSzPts val="1330"/>
              <a:buNone/>
            </a:pPr>
            <a:r>
              <a:rPr lang="en-US" sz="1940">
                <a:latin typeface="Comfortaa"/>
                <a:ea typeface="Comfortaa"/>
                <a:cs typeface="Comfortaa"/>
                <a:sym typeface="Comfortaa"/>
              </a:rPr>
              <a:t>Look closely at their illustration. </a:t>
            </a:r>
            <a:endParaRPr sz="1940">
              <a:latin typeface="Comfortaa"/>
              <a:ea typeface="Comfortaa"/>
              <a:cs typeface="Comfortaa"/>
              <a:sym typeface="Comfortaa"/>
            </a:endParaRPr>
          </a:p>
          <a:p>
            <a:pPr indent="-50800" lvl="0" marL="228600" rtl="0" algn="l">
              <a:lnSpc>
                <a:spcPct val="190000"/>
              </a:lnSpc>
              <a:spcBef>
                <a:spcPts val="0"/>
              </a:spcBef>
              <a:spcAft>
                <a:spcPts val="0"/>
              </a:spcAft>
              <a:buClr>
                <a:srgbClr val="094C80"/>
              </a:buClr>
              <a:buSzPts val="1330"/>
              <a:buNone/>
            </a:pPr>
            <a:r>
              <a:rPr lang="en-US" sz="1940">
                <a:latin typeface="Comfortaa"/>
                <a:ea typeface="Comfortaa"/>
                <a:cs typeface="Comfortaa"/>
                <a:sym typeface="Comfortaa"/>
              </a:rPr>
              <a:t>What feeling do you get from it? </a:t>
            </a:r>
            <a:endParaRPr sz="1940">
              <a:latin typeface="Comfortaa"/>
              <a:ea typeface="Comfortaa"/>
              <a:cs typeface="Comfortaa"/>
              <a:sym typeface="Comfortaa"/>
            </a:endParaRPr>
          </a:p>
          <a:p>
            <a:pPr indent="-50800" lvl="0" marL="228600" rtl="0" algn="l">
              <a:lnSpc>
                <a:spcPct val="190000"/>
              </a:lnSpc>
              <a:spcBef>
                <a:spcPts val="0"/>
              </a:spcBef>
              <a:spcAft>
                <a:spcPts val="0"/>
              </a:spcAft>
              <a:buClr>
                <a:srgbClr val="094C80"/>
              </a:buClr>
              <a:buSzPts val="1330"/>
              <a:buNone/>
            </a:pPr>
            <a:r>
              <a:rPr lang="en-US" sz="1940">
                <a:latin typeface="Comfortaa"/>
                <a:ea typeface="Comfortaa"/>
                <a:cs typeface="Comfortaa"/>
                <a:sym typeface="Comfortaa"/>
              </a:rPr>
              <a:t>What does the character seem like? </a:t>
            </a:r>
            <a:endParaRPr sz="1940">
              <a:latin typeface="Comfortaa"/>
              <a:ea typeface="Comfortaa"/>
              <a:cs typeface="Comfortaa"/>
              <a:sym typeface="Comfortaa"/>
            </a:endParaRPr>
          </a:p>
          <a:p>
            <a:pPr indent="-50800" lvl="0" marL="228600" rtl="0" algn="l">
              <a:lnSpc>
                <a:spcPct val="190000"/>
              </a:lnSpc>
              <a:spcBef>
                <a:spcPts val="0"/>
              </a:spcBef>
              <a:spcAft>
                <a:spcPts val="0"/>
              </a:spcAft>
              <a:buClr>
                <a:srgbClr val="094C80"/>
              </a:buClr>
              <a:buSzPts val="1330"/>
              <a:buNone/>
            </a:pPr>
            <a:r>
              <a:rPr lang="en-US" sz="1940">
                <a:latin typeface="Comfortaa"/>
                <a:ea typeface="Comfortaa"/>
                <a:cs typeface="Comfortaa"/>
                <a:sym typeface="Comfortaa"/>
              </a:rPr>
              <a:t>What do you think might happen next in their story?</a:t>
            </a:r>
            <a:endParaRPr sz="1940">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229" name="Google Shape;229;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r>
              <a:rPr lang="en-US"/>
              <a:t>Serge Bloch &amp; Emma Darvick, Rafahu</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Visual Storytelling inspiration: Picture This: How Pictures Work by Molly Bang</a:t>
            </a:r>
            <a:endParaRPr/>
          </a:p>
          <a:p>
            <a:pPr indent="-50800" lvl="0" marL="22860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372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rPr lang="en-US">
                <a:solidFill>
                  <a:srgbClr val="094C80"/>
                </a:solidFill>
                <a:latin typeface="Comfortaa"/>
                <a:ea typeface="Comfortaa"/>
                <a:cs typeface="Comfortaa"/>
                <a:sym typeface="Comfortaa"/>
              </a:rPr>
              <a:t>Identify</a:t>
            </a:r>
            <a:r>
              <a:rPr lang="en-US">
                <a:latin typeface="Comfortaa"/>
                <a:ea typeface="Comfortaa"/>
                <a:cs typeface="Comfortaa"/>
                <a:sym typeface="Comfortaa"/>
              </a:rPr>
              <a:t> the parts of a story</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Connect </a:t>
            </a:r>
            <a:r>
              <a:rPr lang="en-US">
                <a:solidFill>
                  <a:schemeClr val="accent2"/>
                </a:solidFill>
                <a:latin typeface="Comfortaa"/>
                <a:ea typeface="Comfortaa"/>
                <a:cs typeface="Comfortaa"/>
                <a:sym typeface="Comfortaa"/>
              </a:rPr>
              <a:t>setting and character</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Create an image</a:t>
            </a:r>
            <a:r>
              <a:rPr lang="en-US">
                <a:solidFill>
                  <a:srgbClr val="094C80"/>
                </a:solidFill>
                <a:latin typeface="Comfortaa"/>
                <a:ea typeface="Comfortaa"/>
                <a:cs typeface="Comfortaa"/>
                <a:sym typeface="Comfortaa"/>
              </a:rPr>
              <a:t> of a </a:t>
            </a:r>
            <a:r>
              <a:rPr lang="en-US">
                <a:solidFill>
                  <a:srgbClr val="F99520"/>
                </a:solidFill>
                <a:latin typeface="Comfortaa"/>
                <a:ea typeface="Comfortaa"/>
                <a:cs typeface="Comfortaa"/>
                <a:sym typeface="Comfortaa"/>
              </a:rPr>
              <a:t>character </a:t>
            </a:r>
            <a:endParaRPr>
              <a:solidFill>
                <a:srgbClr val="F99520"/>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solidFill>
                  <a:srgbClr val="094C80"/>
                </a:solidFill>
                <a:latin typeface="Comfortaa"/>
                <a:ea typeface="Comfortaa"/>
                <a:cs typeface="Comfortaa"/>
                <a:sym typeface="Comfortaa"/>
              </a:rPr>
              <a:t>in a</a:t>
            </a:r>
            <a:r>
              <a:rPr lang="en-US">
                <a:solidFill>
                  <a:srgbClr val="F99520"/>
                </a:solidFill>
                <a:latin typeface="Comfortaa"/>
                <a:ea typeface="Comfortaa"/>
                <a:cs typeface="Comfortaa"/>
                <a:sym typeface="Comfortaa"/>
              </a:rPr>
              <a:t> setting</a:t>
            </a:r>
            <a:endParaRPr>
              <a:solidFill>
                <a:srgbClr val="F99520"/>
              </a:solidFill>
              <a:latin typeface="Comfortaa"/>
              <a:ea typeface="Comfortaa"/>
              <a:cs typeface="Comfortaa"/>
              <a:sym typeface="Comfortaa"/>
            </a:endParaRPr>
          </a:p>
        </p:txBody>
      </p:sp>
      <p:pic>
        <p:nvPicPr>
          <p:cNvPr id="64" name="Google Shape;64;p3"/>
          <p:cNvPicPr preferRelativeResize="0"/>
          <p:nvPr/>
        </p:nvPicPr>
        <p:blipFill>
          <a:blip r:embed="rId3">
            <a:alphaModFix/>
          </a:blip>
          <a:stretch>
            <a:fillRect/>
          </a:stretch>
        </p:blipFill>
        <p:spPr>
          <a:xfrm>
            <a:off x="7064375" y="0"/>
            <a:ext cx="5127625" cy="512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MATERIALS</a:t>
            </a:r>
            <a:endParaRPr/>
          </a:p>
        </p:txBody>
      </p:sp>
      <p:sp>
        <p:nvSpPr>
          <p:cNvPr id="76" name="Google Shape;76;p5"/>
          <p:cNvSpPr txBox="1"/>
          <p:nvPr>
            <p:ph idx="1" type="body"/>
          </p:nvPr>
        </p:nvSpPr>
        <p:spPr>
          <a:xfrm>
            <a:off x="838200" y="17767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Paper and pencil</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p>
        </p:txBody>
      </p:sp>
      <p:sp>
        <p:nvSpPr>
          <p:cNvPr id="77" name="Google Shape;77;p5"/>
          <p:cNvSpPr txBox="1"/>
          <p:nvPr/>
        </p:nvSpPr>
        <p:spPr>
          <a:xfrm>
            <a:off x="1477625" y="2968800"/>
            <a:ext cx="70413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sz="2800">
                <a:solidFill>
                  <a:srgbClr val="094C80"/>
                </a:solidFill>
                <a:latin typeface="Comfortaa"/>
                <a:ea typeface="Comfortaa"/>
                <a:cs typeface="Comfortaa"/>
                <a:sym typeface="Comfortaa"/>
              </a:rPr>
              <a:t>Your setting from last week</a:t>
            </a:r>
            <a:endParaRPr sz="2800">
              <a:solidFill>
                <a:srgbClr val="094C8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US" sz="2800">
                <a:solidFill>
                  <a:srgbClr val="094C80"/>
                </a:solidFill>
                <a:latin typeface="Comfortaa"/>
                <a:ea typeface="Comfortaa"/>
                <a:cs typeface="Comfortaa"/>
                <a:sym typeface="Comfortaa"/>
              </a:rPr>
              <a:t>Glue stick &amp; scissors</a:t>
            </a:r>
            <a:endParaRPr sz="2800">
              <a:solidFill>
                <a:srgbClr val="094C8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US" sz="2800">
                <a:solidFill>
                  <a:srgbClr val="094C80"/>
                </a:solidFill>
                <a:latin typeface="Comfortaa"/>
                <a:ea typeface="Comfortaa"/>
                <a:cs typeface="Comfortaa"/>
                <a:sym typeface="Comfortaa"/>
              </a:rPr>
              <a:t>construction </a:t>
            </a:r>
            <a:r>
              <a:rPr lang="en-US" sz="2800">
                <a:solidFill>
                  <a:srgbClr val="094C80"/>
                </a:solidFill>
                <a:latin typeface="Comfortaa"/>
                <a:ea typeface="Comfortaa"/>
                <a:cs typeface="Comfortaa"/>
                <a:sym typeface="Comfortaa"/>
              </a:rPr>
              <a:t>paper</a:t>
            </a:r>
            <a:endParaRPr sz="2800">
              <a:solidFill>
                <a:srgbClr val="094C80"/>
              </a:solidFill>
              <a:latin typeface="Comfortaa"/>
              <a:ea typeface="Comfortaa"/>
              <a:cs typeface="Comfortaa"/>
              <a:sym typeface="Comfortaa"/>
            </a:endParaRPr>
          </a:p>
        </p:txBody>
      </p:sp>
      <p:pic>
        <p:nvPicPr>
          <p:cNvPr id="78" name="Google Shape;78;p5"/>
          <p:cNvPicPr preferRelativeResize="0"/>
          <p:nvPr/>
        </p:nvPicPr>
        <p:blipFill rotWithShape="1">
          <a:blip r:embed="rId3">
            <a:alphaModFix/>
          </a:blip>
          <a:srcRect b="0" l="0" r="0" t="0"/>
          <a:stretch/>
        </p:blipFill>
        <p:spPr>
          <a:xfrm>
            <a:off x="7329488" y="261650"/>
            <a:ext cx="3933825" cy="4572000"/>
          </a:xfrm>
          <a:prstGeom prst="rect">
            <a:avLst/>
          </a:prstGeom>
          <a:noFill/>
          <a:ln>
            <a:noFill/>
          </a:ln>
        </p:spPr>
      </p:pic>
      <p:sp>
        <p:nvSpPr>
          <p:cNvPr id="79" name="Google Shape;79;p5"/>
          <p:cNvSpPr txBox="1"/>
          <p:nvPr/>
        </p:nvSpPr>
        <p:spPr>
          <a:xfrm>
            <a:off x="4917900" y="4356850"/>
            <a:ext cx="7041300" cy="1176000"/>
          </a:xfrm>
          <a:prstGeom prst="rect">
            <a:avLst/>
          </a:prstGeom>
          <a:noFill/>
          <a:ln>
            <a:noFill/>
          </a:ln>
        </p:spPr>
        <p:txBody>
          <a:bodyPr anchorCtr="0" anchor="t" bIns="91425" lIns="91425" spcFirstLastPara="1" rIns="91425" wrap="square" tIns="91425">
            <a:spAutoFit/>
          </a:bodyPr>
          <a:lstStyle/>
          <a:p>
            <a:pPr indent="-50800" lvl="0" marL="22860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attention </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  and imagination</a:t>
            </a:r>
            <a:endParaRPr b="0" i="0" sz="14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fb92f70bf8_0_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VOCABULARY</a:t>
            </a:r>
            <a:endParaRPr/>
          </a:p>
        </p:txBody>
      </p:sp>
      <p:sp>
        <p:nvSpPr>
          <p:cNvPr id="95" name="Google Shape;95;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b="1" lang="en-US" sz="4800">
                <a:solidFill>
                  <a:srgbClr val="0B5394"/>
                </a:solidFill>
                <a:latin typeface="Anton"/>
                <a:ea typeface="Anton"/>
                <a:cs typeface="Anton"/>
                <a:sym typeface="Anton"/>
              </a:rPr>
              <a:t>The Parts of a Story:</a:t>
            </a:r>
            <a:endParaRPr b="1" sz="4800">
              <a:solidFill>
                <a:srgbClr val="0B5394"/>
              </a:solidFill>
              <a:latin typeface="Anton"/>
              <a:ea typeface="Anton"/>
              <a:cs typeface="Anton"/>
              <a:sym typeface="Anton"/>
            </a:endParaRPr>
          </a:p>
          <a:p>
            <a:pPr indent="-50800" lvl="0" marL="228600" rtl="0" algn="l">
              <a:lnSpc>
                <a:spcPct val="90000"/>
              </a:lnSpc>
              <a:spcBef>
                <a:spcPts val="0"/>
              </a:spcBef>
              <a:spcAft>
                <a:spcPts val="0"/>
              </a:spcAft>
              <a:buClr>
                <a:srgbClr val="094C80"/>
              </a:buClr>
              <a:buSzPts val="2800"/>
              <a:buNone/>
            </a:pPr>
            <a:r>
              <a:t/>
            </a:r>
            <a:endParaRPr/>
          </a:p>
          <a:p>
            <a:pPr indent="0" lvl="0" marL="177800" rtl="0" algn="l">
              <a:lnSpc>
                <a:spcPct val="90000"/>
              </a:lnSpc>
              <a:spcBef>
                <a:spcPts val="0"/>
              </a:spcBef>
              <a:spcAft>
                <a:spcPts val="0"/>
              </a:spcAft>
              <a:buClr>
                <a:srgbClr val="094C80"/>
              </a:buClr>
              <a:buSzPts val="2800"/>
              <a:buNone/>
            </a:pPr>
            <a:r>
              <a:rPr b="1" lang="en-US">
                <a:solidFill>
                  <a:srgbClr val="F99520"/>
                </a:solidFill>
                <a:latin typeface="Comfortaa"/>
                <a:ea typeface="Comfortaa"/>
                <a:cs typeface="Comfortaa"/>
                <a:sym typeface="Comfortaa"/>
              </a:rPr>
              <a:t>character</a:t>
            </a:r>
            <a:endParaRPr>
              <a:solidFill>
                <a:srgbClr val="F99520"/>
              </a:solidFill>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
        <p:nvSpPr>
          <p:cNvPr id="96" name="Google Shape;96;p10"/>
          <p:cNvSpPr txBox="1"/>
          <p:nvPr/>
        </p:nvSpPr>
        <p:spPr>
          <a:xfrm>
            <a:off x="2010325" y="3353825"/>
            <a:ext cx="70413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F99520"/>
                </a:solidFill>
                <a:latin typeface="Comfortaa"/>
                <a:ea typeface="Comfortaa"/>
                <a:cs typeface="Comfortaa"/>
                <a:sym typeface="Comfortaa"/>
              </a:rPr>
              <a:t>setting</a:t>
            </a:r>
            <a:endParaRPr b="0" i="0" sz="2800" u="none" cap="none" strike="noStrike">
              <a:solidFill>
                <a:srgbClr val="F99520"/>
              </a:solidFill>
              <a:latin typeface="Comfortaa"/>
              <a:ea typeface="Comfortaa"/>
              <a:cs typeface="Comfortaa"/>
              <a:sym typeface="Comfortaa"/>
            </a:endParaRPr>
          </a:p>
          <a:p>
            <a:pPr indent="0" lvl="0" marL="1778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0"/>
          <p:cNvSpPr txBox="1"/>
          <p:nvPr/>
        </p:nvSpPr>
        <p:spPr>
          <a:xfrm>
            <a:off x="3073875" y="3891700"/>
            <a:ext cx="70413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plot</a:t>
            </a:r>
            <a:endParaRPr b="0" i="0" sz="2800" u="none" cap="none" strike="noStrike">
              <a:solidFill>
                <a:srgbClr val="094C80"/>
              </a:solidFill>
              <a:latin typeface="Comfortaa"/>
              <a:ea typeface="Comfortaa"/>
              <a:cs typeface="Comfortaa"/>
              <a:sym typeface="Comfortaa"/>
            </a:endParaRPr>
          </a:p>
          <a:p>
            <a:pPr indent="0" lvl="0" marL="177800" marR="0" rtl="0" algn="l">
              <a:lnSpc>
                <a:spcPct val="9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0"/>
          <p:cNvSpPr txBox="1"/>
          <p:nvPr/>
        </p:nvSpPr>
        <p:spPr>
          <a:xfrm>
            <a:off x="3704075" y="4376400"/>
            <a:ext cx="3000000" cy="7665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094C80"/>
                </a:solidFill>
                <a:latin typeface="Comfortaa"/>
                <a:ea typeface="Comfortaa"/>
                <a:cs typeface="Comfortaa"/>
                <a:sym typeface="Comfortaa"/>
              </a:rPr>
              <a:t>conflict</a:t>
            </a:r>
            <a:endParaRPr b="0" i="0" sz="2800" u="none" cap="none" strike="noStrike">
              <a:solidFill>
                <a:srgbClr val="094C80"/>
              </a:solidFill>
              <a:latin typeface="Comfortaa"/>
              <a:ea typeface="Comfortaa"/>
              <a:cs typeface="Comfortaa"/>
              <a:sym typeface="Comfortaa"/>
            </a:endParaRPr>
          </a:p>
          <a:p>
            <a:pPr indent="0" lvl="0" marL="1778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0"/>
          <p:cNvSpPr txBox="1"/>
          <p:nvPr/>
        </p:nvSpPr>
        <p:spPr>
          <a:xfrm>
            <a:off x="4947825" y="4902075"/>
            <a:ext cx="3000000" cy="572700"/>
          </a:xfrm>
          <a:prstGeom prst="rect">
            <a:avLst/>
          </a:prstGeom>
          <a:noFill/>
          <a:ln>
            <a:noFill/>
          </a:ln>
        </p:spPr>
        <p:txBody>
          <a:bodyPr anchorCtr="0" anchor="t" bIns="91425" lIns="91425" spcFirstLastPara="1" rIns="91425" wrap="square" tIns="91425">
            <a:spAutoFit/>
          </a:bodyPr>
          <a:lstStyle/>
          <a:p>
            <a:pPr indent="0" lvl="0" marL="177800" marR="0" rtl="0" algn="l">
              <a:lnSpc>
                <a:spcPct val="90000"/>
              </a:lnSpc>
              <a:spcBef>
                <a:spcPts val="0"/>
              </a:spcBef>
              <a:spcAft>
                <a:spcPts val="0"/>
              </a:spcAft>
              <a:buClr>
                <a:srgbClr val="000000"/>
              </a:buClr>
              <a:buSzPts val="2800"/>
              <a:buFont typeface="Arial"/>
              <a:buNone/>
            </a:pPr>
            <a:r>
              <a:rPr b="0" i="0" lang="en-US" sz="2800" u="none" cap="none" strike="noStrike">
                <a:solidFill>
                  <a:srgbClr val="094C80"/>
                </a:solidFill>
                <a:latin typeface="Comfortaa"/>
                <a:ea typeface="Comfortaa"/>
                <a:cs typeface="Comfortaa"/>
                <a:sym typeface="Comfortaa"/>
              </a:rPr>
              <a:t>resolution</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f826ca930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VOCABULARY</a:t>
            </a:r>
            <a:endParaRPr/>
          </a:p>
        </p:txBody>
      </p:sp>
      <p:sp>
        <p:nvSpPr>
          <p:cNvPr id="105" name="Google Shape;105;gf826ca930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b="1" lang="en-US" sz="4800">
                <a:solidFill>
                  <a:srgbClr val="0B5394"/>
                </a:solidFill>
                <a:latin typeface="Anton"/>
                <a:ea typeface="Anton"/>
                <a:cs typeface="Anton"/>
                <a:sym typeface="Anton"/>
              </a:rPr>
              <a:t>Visual Storytelling</a:t>
            </a:r>
            <a:endParaRPr b="1" sz="4800">
              <a:solidFill>
                <a:srgbClr val="0B5394"/>
              </a:solidFill>
              <a:latin typeface="Anton"/>
              <a:ea typeface="Anton"/>
              <a:cs typeface="Anton"/>
              <a:sym typeface="Anton"/>
            </a:endParaRPr>
          </a:p>
          <a:p>
            <a:pPr indent="-50800" lvl="0" marL="228600" rtl="0" algn="l">
              <a:lnSpc>
                <a:spcPct val="90000"/>
              </a:lnSpc>
              <a:spcBef>
                <a:spcPts val="0"/>
              </a:spcBef>
              <a:spcAft>
                <a:spcPts val="0"/>
              </a:spcAft>
              <a:buClr>
                <a:srgbClr val="094C80"/>
              </a:buClr>
              <a:buSzPts val="2800"/>
              <a:buNone/>
            </a:pPr>
            <a:r>
              <a:t/>
            </a:r>
            <a:endParaRPr/>
          </a:p>
          <a:p>
            <a:pPr indent="0" lvl="0" marL="177800" rtl="0" algn="l">
              <a:lnSpc>
                <a:spcPct val="90000"/>
              </a:lnSpc>
              <a:spcBef>
                <a:spcPts val="0"/>
              </a:spcBef>
              <a:spcAft>
                <a:spcPts val="0"/>
              </a:spcAft>
              <a:buClr>
                <a:srgbClr val="094C80"/>
              </a:buClr>
              <a:buSzPts val="2800"/>
              <a:buNone/>
            </a:pPr>
            <a:r>
              <a:rPr lang="en-US" sz="2100">
                <a:solidFill>
                  <a:schemeClr val="dk1"/>
                </a:solidFill>
                <a:latin typeface="Comfortaa"/>
                <a:ea typeface="Comfortaa"/>
                <a:cs typeface="Comfortaa"/>
                <a:sym typeface="Comfortaa"/>
              </a:rPr>
              <a:t>is a story told mostly through the use of visual images, or pictures. The story may be told using photography, illustration, or video, and can be enhanced with graphics, music, voice and other audio.</a:t>
            </a:r>
            <a:endParaRPr sz="38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