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napToGrid="0" snapToObjects="1">
      <p:cViewPr varScale="1">
        <p:scale>
          <a:sx n="40" d="100"/>
          <a:sy n="40" d="100"/>
        </p:scale>
        <p:origin x="7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n orange flower surrounded by large tropical leaves"/>
          <p:cNvSpPr>
            <a:spLocks noGrp="1"/>
          </p:cNvSpPr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red-eyed tree frog perched on a leaf"/>
          <p:cNvSpPr>
            <a:spLocks noGrp="1"/>
          </p:cNvSpPr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an orange flower surrounded by large tropical leaves"/>
          <p:cNvSpPr>
            <a:spLocks noGrp="1"/>
          </p:cNvSpPr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a red-eyed tree frog perched on a leaf"/>
          <p:cNvSpPr>
            <a:spLocks noGrp="1"/>
          </p:cNvSpPr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iver flowing through a tropical forest"/>
          <p:cNvSpPr>
            <a:spLocks noGrp="1"/>
          </p:cNvSpPr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verpublishers.com" TargetMode="External"/><Relationship Id="rId2" Type="http://schemas.openxmlformats.org/officeDocument/2006/relationships/hyperlink" Target="http://www.theimaginaryshop.com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aterialsforthearts.org" TargetMode="External"/><Relationship Id="rId5" Type="http://schemas.openxmlformats.org/officeDocument/2006/relationships/hyperlink" Target="http://www.scholastic.com" TargetMode="External"/><Relationship Id="rId4" Type="http://schemas.openxmlformats.org/officeDocument/2006/relationships/hyperlink" Target="http://lib.utah.edu/collections/book-arts/community/accordio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10-21 at 4.55.40 PM.png" descr="Screen Shot 2021-10-21 at 4.55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350" y="-4089757"/>
            <a:ext cx="34224036" cy="21390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19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468000"/>
            <a:satOff val="-4761"/>
            <a:lumOff val="1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riginality:…"/>
          <p:cNvSpPr txBox="1"/>
          <p:nvPr/>
        </p:nvSpPr>
        <p:spPr>
          <a:xfrm>
            <a:off x="3430263" y="3364001"/>
            <a:ext cx="17175633" cy="772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300">
                <a:solidFill>
                  <a:srgbClr val="FF0B9D"/>
                </a:solidFill>
              </a:defRPr>
            </a:pPr>
            <a:r>
              <a:t>originality: </a:t>
            </a:r>
          </a:p>
          <a:p>
            <a:pPr algn="l">
              <a:defRPr sz="6300" b="0">
                <a:solidFill>
                  <a:srgbClr val="FF0B9D"/>
                </a:solidFill>
              </a:defRPr>
            </a:pPr>
            <a:endParaRPr/>
          </a:p>
          <a:p>
            <a:pPr algn="r">
              <a:defRPr sz="6300" b="0">
                <a:solidFill>
                  <a:srgbClr val="FF0B9D"/>
                </a:solidFill>
              </a:defRPr>
            </a:pPr>
            <a:r>
              <a:t>creating something totally unique, </a:t>
            </a:r>
          </a:p>
          <a:p>
            <a:pPr algn="r">
              <a:defRPr sz="6300" b="0">
                <a:solidFill>
                  <a:srgbClr val="FF0B9D"/>
                </a:solidFill>
              </a:defRPr>
            </a:pPr>
            <a:r>
              <a:t>creating something different than anyone else’s,</a:t>
            </a:r>
          </a:p>
          <a:p>
            <a:pPr algn="r">
              <a:defRPr sz="6300" b="0">
                <a:solidFill>
                  <a:srgbClr val="FF0B9D"/>
                </a:solidFill>
              </a:defRPr>
            </a:pPr>
            <a:r>
              <a:t>to think independently.</a:t>
            </a:r>
          </a:p>
          <a:p>
            <a:pPr algn="r">
              <a:defRPr sz="6300" b="0">
                <a:solidFill>
                  <a:srgbClr val="FF0B9D"/>
                </a:solidFill>
              </a:defRPr>
            </a:pPr>
            <a:endParaRPr/>
          </a:p>
          <a:p>
            <a:pPr algn="l">
              <a:defRPr sz="6300" b="0">
                <a:solidFill>
                  <a:srgbClr val="FF0B9D"/>
                </a:solidFill>
              </a:defRPr>
            </a:pPr>
            <a:endParaRPr/>
          </a:p>
          <a:p>
            <a:pPr algn="l">
              <a:defRPr sz="6300" b="0">
                <a:solidFill>
                  <a:srgbClr val="FF0B9D"/>
                </a:solidFill>
              </a:defRPr>
            </a:pPr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21-10-28 at 12.29.05 PM.png" descr="Screen Shot 2021-10-28 at 12.29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4900" y="-4486198"/>
            <a:ext cx="37411649" cy="23382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  <p:bldP spid="139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21-10-31 at 10.52.25 PM.png" descr="Screen Shot 2021-10-31 at 10.52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62226" y="-5131804"/>
            <a:ext cx="37139393" cy="23212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creen Shot 2021-10-21 at 1.57.48 PM.png" descr="Screen Shot 2021-10-21 at 1.57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3609" y="-4182097"/>
            <a:ext cx="34400174" cy="2150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  <p:bldP spid="143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he Model for this Project:…"/>
          <p:cNvSpPr txBox="1"/>
          <p:nvPr/>
        </p:nvSpPr>
        <p:spPr>
          <a:xfrm>
            <a:off x="5452617" y="4135885"/>
            <a:ext cx="12945365" cy="376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/>
            </a:pPr>
            <a:r>
              <a:t>The Model for this Project:</a:t>
            </a:r>
          </a:p>
          <a:p>
            <a:pPr>
              <a:defRPr sz="8000"/>
            </a:pPr>
            <a:endParaRPr/>
          </a:p>
          <a:p>
            <a:pPr>
              <a:defRPr sz="8000"/>
            </a:pPr>
            <a:r>
              <a:t>‘The Exquisite Book’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5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-l500.jpg" descr="s-l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748" y="296842"/>
            <a:ext cx="11048989" cy="13122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7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creen Shot 2021-10-28 at 12.51.55 PM.png" descr="Screen Shot 2021-10-28 at 12.51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1217" y="-5833936"/>
            <a:ext cx="38523302" cy="24077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  <p:bldP spid="149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'The ________ Line’ Book Project:…"/>
          <p:cNvSpPr txBox="1"/>
          <p:nvPr/>
        </p:nvSpPr>
        <p:spPr>
          <a:xfrm>
            <a:off x="747522" y="300388"/>
            <a:ext cx="24434801" cy="1469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9400">
                <a:solidFill>
                  <a:schemeClr val="accent5"/>
                </a:solidFill>
              </a:defRPr>
            </a:pPr>
            <a:r>
              <a:t>'The ________ Line’ Book Project:</a:t>
            </a:r>
          </a:p>
          <a:p>
            <a:pPr algn="l">
              <a:lnSpc>
                <a:spcPct val="80000"/>
              </a:lnSpc>
              <a:defRPr sz="9400">
                <a:solidFill>
                  <a:schemeClr val="accent5"/>
                </a:solidFill>
              </a:defRPr>
            </a:pPr>
            <a:endParaRPr/>
          </a:p>
          <a:p>
            <a:pPr algn="l">
              <a:lnSpc>
                <a:spcPct val="80000"/>
              </a:lnSpc>
              <a:defRPr sz="3600" b="0">
                <a:solidFill>
                  <a:srgbClr val="000000"/>
                </a:solidFill>
              </a:defRPr>
            </a:pPr>
            <a:endParaRPr/>
          </a:p>
          <a:p>
            <a:pPr marL="666750" indent="-666750" algn="l">
              <a:lnSpc>
                <a:spcPct val="80000"/>
              </a:lnSpc>
              <a:buSzPct val="100000"/>
              <a:buAutoNum type="arabicPeriod"/>
              <a:defRPr sz="3600" b="0">
                <a:solidFill>
                  <a:srgbClr val="000000"/>
                </a:solidFill>
              </a:defRPr>
            </a:pPr>
            <a:r>
              <a:t>This project is a game, of sorts, and it goes like this:                                                                                                     each student takes </a:t>
            </a:r>
            <a:r>
              <a:rPr b="1"/>
              <a:t>one piece of paper</a:t>
            </a:r>
            <a:r>
              <a:t> from their drawing pad.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2.  Mrs. Smith divides the class in half.   Each half of the class will make their own book.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3.  Mrs. Smith assigns each student a number.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3. Students write their number on the back of their paper.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4. The ‘first’ student (in each half of the class ) draws a line cross their paper.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5. The ‘second’ student draws a line across their paper, connecting their line to the end of the previous                           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    student’s line.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6. The ‘third’ student draws a line across their paper, connecting their line to the end of the previous                               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    student’s line.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7. This continues until all students have drawn &amp; connected their lines to the end of the previous student’s line. 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lvl="2" indent="0"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8. Each student can draw WHAT THEY WANT on their piece of paper -…"/>
          <p:cNvSpPr txBox="1"/>
          <p:nvPr/>
        </p:nvSpPr>
        <p:spPr>
          <a:xfrm>
            <a:off x="774700" y="3048050"/>
            <a:ext cx="19011291" cy="55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 b="0">
                <a:solidFill>
                  <a:srgbClr val="000000"/>
                </a:solidFill>
              </a:defRPr>
            </a:pPr>
            <a:r>
              <a:t>8. Each student can draw </a:t>
            </a:r>
            <a:r>
              <a:rPr b="1"/>
              <a:t>WHAT THEY WANT</a:t>
            </a:r>
            <a:r>
              <a:t> on their piece of paper -                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     but each student </a:t>
            </a:r>
            <a:r>
              <a:rPr b="1"/>
              <a:t>must incorporate (combine, or include) the line </a:t>
            </a:r>
            <a:r>
              <a:t>that is already drawn 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     on their piece of paper into their artwork.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9. After their drawing is finished, each student needs to write the ‘</a:t>
            </a:r>
            <a:r>
              <a:rPr b="1"/>
              <a:t>theme’</a:t>
            </a:r>
            <a:r>
              <a:t> of their drawing …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r>
              <a:t>    somewhere on their page. 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3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he theme:…"/>
          <p:cNvSpPr txBox="1"/>
          <p:nvPr/>
        </p:nvSpPr>
        <p:spPr>
          <a:xfrm>
            <a:off x="2284272" y="-2759846"/>
            <a:ext cx="13727113" cy="2581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   </a:t>
            </a: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  <a:p>
            <a:pPr algn="l">
              <a:defRPr sz="8200"/>
            </a:pPr>
            <a:r>
              <a:rPr sz="4800" b="0" dirty="0"/>
              <a:t>the</a:t>
            </a:r>
            <a:r>
              <a:rPr sz="4800" dirty="0"/>
              <a:t> </a:t>
            </a:r>
            <a:r>
              <a:rPr sz="5600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theme:</a:t>
            </a:r>
            <a:endParaRPr sz="7600" dirty="0"/>
          </a:p>
          <a:p>
            <a:pPr algn="l">
              <a:defRPr sz="4800"/>
            </a:pPr>
            <a:r>
              <a:rPr b="0" dirty="0"/>
              <a:t>the main idea in a work of art</a:t>
            </a:r>
          </a:p>
          <a:p>
            <a:pPr algn="l">
              <a:defRPr sz="4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b="0" dirty="0"/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patterns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people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animal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phantasy creatures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line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shape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color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texture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abstract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repetition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dots</a:t>
            </a:r>
          </a:p>
          <a:p>
            <a:pPr marL="739888" indent="-739888" algn="l">
              <a:buSzPct val="125000"/>
              <a:buChar char="-"/>
              <a:defRPr sz="4800"/>
            </a:pPr>
            <a:r>
              <a:rPr b="0" dirty="0"/>
              <a:t>an illustration of someone, something, an event</a:t>
            </a:r>
          </a:p>
          <a:p>
            <a:pPr marL="739888" indent="-739888" algn="l">
              <a:buSzPct val="125000"/>
              <a:buChar char="-"/>
              <a:defRPr sz="4800"/>
            </a:pPr>
            <a:endParaRPr b="0" dirty="0"/>
          </a:p>
          <a:p>
            <a:pPr marL="739888" indent="-739888" algn="l">
              <a:buSzPct val="125000"/>
              <a:buChar char="-"/>
              <a:defRPr sz="5600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what’s your image about?</a:t>
            </a:r>
            <a:endParaRPr b="0" dirty="0"/>
          </a:p>
          <a:p>
            <a:pPr marL="739888" indent="-739888" algn="l">
              <a:buSzPct val="125000"/>
              <a:buChar char="-"/>
              <a:defRPr sz="5400"/>
            </a:pPr>
            <a:endParaRPr sz="5600" b="0" dirty="0"/>
          </a:p>
          <a:p>
            <a:pPr marL="739888" indent="-739888" algn="l">
              <a:buSzPct val="125000"/>
              <a:buChar char="-"/>
              <a:defRPr sz="5400"/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defRPr sz="8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5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HE  ____________  LINE"/>
          <p:cNvSpPr txBox="1"/>
          <p:nvPr/>
        </p:nvSpPr>
        <p:spPr>
          <a:xfrm>
            <a:off x="8021567" y="11290221"/>
            <a:ext cx="15402066" cy="165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300"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THE  ____________  LINE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" dur="225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78" fill="hold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3" fill="hold">
                                          <p:stCondLst>
                                            <p:cond delay="227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0" fill="hold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0" fill="hold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5" fill="hold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5" fill="hold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" accel="50000" fill="hold">
                                          <p:stCondLst>
                                            <p:cond delay="227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3" fill="hold">
                                          <p:stCondLst>
                                            <p:cond delay="77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08" decel="50000" fill="hold">
                                          <p:stCondLst>
                                            <p:cond delay="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3" decel="5000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08" decel="50000" fill="hold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3" decel="50000" fill="hold">
                                          <p:stCondLst>
                                            <p:cond delay="2053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08" decel="50000" fill="hold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3" decel="50000" fill="hold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08" decel="50000" fill="hold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  <p:bldP spid="121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he line…"/>
          <p:cNvSpPr txBox="1"/>
          <p:nvPr/>
        </p:nvSpPr>
        <p:spPr>
          <a:xfrm>
            <a:off x="2854147" y="1589569"/>
            <a:ext cx="18675706" cy="1150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5600" b="0"/>
            </a:pPr>
            <a:r>
              <a:t>The line </a:t>
            </a:r>
          </a:p>
          <a:p>
            <a:pPr>
              <a:lnSpc>
                <a:spcPct val="140000"/>
              </a:lnSpc>
              <a:defRPr sz="5600" b="0"/>
            </a:pPr>
            <a:r>
              <a:t>(on each students page) </a:t>
            </a:r>
          </a:p>
          <a:p>
            <a:pPr>
              <a:lnSpc>
                <a:spcPct val="140000"/>
              </a:lnSpc>
              <a:defRPr sz="56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>
                <a:solidFill>
                  <a:srgbClr val="FFFFFF"/>
                </a:solidFill>
              </a:rPr>
              <a:t>can be in</a:t>
            </a:r>
            <a:r>
              <a:t> </a:t>
            </a:r>
            <a:r>
              <a:rPr sz="7800" b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rPr>
              <a:t>any </a:t>
            </a:r>
            <a:r>
              <a:rPr sz="7800" b="1">
                <a:solidFill>
                  <a:schemeClr val="accent6">
                    <a:satOff val="15424"/>
                    <a:lumOff val="17647"/>
                  </a:schemeClr>
                </a:solidFill>
              </a:rPr>
              <a:t>color</a:t>
            </a:r>
            <a:r>
              <a:rPr sz="7800" b="1">
                <a:solidFill>
                  <a:schemeClr val="accent5">
                    <a:hueOff val="89162"/>
                    <a:satOff val="9554"/>
                    <a:lumOff val="16296"/>
                  </a:schemeClr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you want…</a:t>
            </a:r>
          </a:p>
          <a:p>
            <a:pPr>
              <a:lnSpc>
                <a:spcPct val="140000"/>
              </a:lnSpc>
              <a:defRPr sz="6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any material you want.</a:t>
            </a:r>
          </a:p>
          <a:p>
            <a:pPr>
              <a:lnSpc>
                <a:spcPct val="140000"/>
              </a:lnSpc>
              <a:defRPr sz="6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/>
          </a:p>
          <a:p>
            <a:pPr>
              <a:lnSpc>
                <a:spcPct val="140000"/>
              </a:lnSpc>
              <a:defRPr sz="64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/>
          </a:p>
          <a:p>
            <a:pPr>
              <a:defRPr sz="7200"/>
            </a:pPr>
            <a:endParaRPr/>
          </a:p>
          <a:p>
            <a:pPr>
              <a:defRPr sz="7200" b="0"/>
            </a:pPr>
            <a:r>
              <a:t>It’s your ‘page’… your choice of art materials.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7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here is no wrong way to do this.…"/>
          <p:cNvSpPr txBox="1"/>
          <p:nvPr/>
        </p:nvSpPr>
        <p:spPr>
          <a:xfrm>
            <a:off x="1715058" y="2298806"/>
            <a:ext cx="20953883" cy="8305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There is no wrong way to do this.</a:t>
            </a:r>
          </a:p>
          <a:p>
            <a:pPr>
              <a:defRPr sz="4800"/>
            </a:pPr>
            <a:endParaRPr/>
          </a:p>
          <a:p>
            <a:pPr>
              <a:defRPr sz="4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There is no wrong way to do this.</a:t>
            </a:r>
          </a:p>
          <a:p>
            <a:pPr>
              <a:defRPr sz="4800"/>
            </a:pPr>
            <a:endParaRPr/>
          </a:p>
          <a:p>
            <a:pPr>
              <a:defRPr sz="4800"/>
            </a:pPr>
            <a:r>
              <a:t>And I’ll say it again - </a:t>
            </a:r>
          </a:p>
          <a:p>
            <a:pPr>
              <a:defRPr sz="4800"/>
            </a:pPr>
            <a:endParaRPr/>
          </a:p>
          <a:p>
            <a:pPr>
              <a:defRPr sz="4800"/>
            </a:pPr>
            <a:endParaRPr/>
          </a:p>
          <a:p>
            <a:pPr>
              <a:defRPr sz="4800"/>
            </a:pPr>
            <a:endParaRPr/>
          </a:p>
          <a:p>
            <a:pPr>
              <a:defRPr sz="4800">
                <a:solidFill>
                  <a:schemeClr val="accent6">
                    <a:satOff val="15424"/>
                    <a:lumOff val="17647"/>
                  </a:schemeClr>
                </a:solidFill>
              </a:defRPr>
            </a:pPr>
            <a:endParaRPr/>
          </a:p>
          <a:p>
            <a:pPr>
              <a:defRPr sz="104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r>
              <a:t>There is no wrong way to do this.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59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re there any questions?…"/>
          <p:cNvSpPr txBox="1"/>
          <p:nvPr/>
        </p:nvSpPr>
        <p:spPr>
          <a:xfrm>
            <a:off x="1462989" y="2468133"/>
            <a:ext cx="21458022" cy="827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/>
            </a:pPr>
            <a:r>
              <a:t>Are there any questions?</a:t>
            </a:r>
          </a:p>
          <a:p>
            <a:pPr>
              <a:defRPr sz="6400"/>
            </a:pPr>
            <a:endParaRPr/>
          </a:p>
          <a:p>
            <a:pPr>
              <a:defRPr sz="6400"/>
            </a:pPr>
            <a:endParaRPr/>
          </a:p>
          <a:p>
            <a:pPr>
              <a:defRPr sz="6400"/>
            </a:pPr>
            <a:endParaRPr/>
          </a:p>
          <a:p>
            <a:pPr>
              <a:defRPr sz="6400"/>
            </a:pPr>
            <a:endParaRPr/>
          </a:p>
          <a:p>
            <a:pPr>
              <a:defRPr sz="6400"/>
            </a:pPr>
            <a:endParaRPr/>
          </a:p>
          <a:p>
            <a:pPr>
              <a:defRPr sz="6400"/>
            </a:pPr>
            <a:endParaRPr/>
          </a:p>
          <a:p>
            <a:pPr>
              <a:defRPr sz="5800"/>
            </a:pPr>
            <a:r>
              <a:t>I know there are questions…so let’s ‘draw’ some examples…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1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0-21 at 1.58.58 PM.png" descr="Screen Shot 2021-10-21 at 1.58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6564" y="-4049107"/>
            <a:ext cx="34121472" cy="21325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3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OK - who wants to volunteer…"/>
          <p:cNvSpPr txBox="1"/>
          <p:nvPr/>
        </p:nvSpPr>
        <p:spPr>
          <a:xfrm>
            <a:off x="4440059" y="1017945"/>
            <a:ext cx="15503882" cy="1183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OK - who wants to volunteer </a:t>
            </a:r>
          </a:p>
          <a:p>
            <a:pPr>
              <a:defRPr sz="12400" b="0">
                <a:solidFill>
                  <a:srgbClr val="FAE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ONE THING 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that they learned today in this lesson, 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in this project…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you can either  </a:t>
            </a:r>
            <a:r>
              <a:rPr sz="12400" b="1" i="1" dirty="0">
                <a:solidFill>
                  <a:schemeClr val="accent6">
                    <a:satOff val="15424"/>
                    <a:lumOff val="1764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</a:t>
            </a:r>
            <a:endParaRPr sz="8800" i="1" dirty="0">
              <a:solidFill>
                <a:schemeClr val="accent6">
                  <a:satOff val="15424"/>
                  <a:lumOff val="17647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or  </a:t>
            </a:r>
            <a:r>
              <a:rPr sz="10800" i="1" dirty="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</a:t>
            </a:r>
            <a:r>
              <a:rPr sz="12400" i="1" dirty="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sz="12400" i="1" dirty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</a:t>
            </a:r>
            <a:r>
              <a:rPr sz="12400" i="1" dirty="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sz="14800" i="1" dirty="0">
                <a:solidFill>
                  <a:schemeClr val="accent4">
                    <a:hueOff val="-624705"/>
                    <a:lumOff val="137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  <p:bldP spid="165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1-10-21 at 2.00.35 PM.png" descr="Screen Shot 2021-10-21 at 2.00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010" y="-4185923"/>
            <a:ext cx="34402838" cy="215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  <p:bldP spid="167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"/>
          <p:cNvSpPr txBox="1"/>
          <p:nvPr/>
        </p:nvSpPr>
        <p:spPr>
          <a:xfrm>
            <a:off x="12128499" y="6107875"/>
            <a:ext cx="127001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/>
          </a:p>
          <a:p>
            <a:endParaRPr/>
          </a:p>
        </p:txBody>
      </p:sp>
      <p:sp>
        <p:nvSpPr>
          <p:cNvPr id="170" name="‘The Exquisite Book’, Rothman, Julia  &amp;  Volvovski, Jenny &amp; Lamothe, Matt, 2010,                                                                 Chronicle Books LCC, San Francisco, California…"/>
          <p:cNvSpPr txBox="1"/>
          <p:nvPr/>
        </p:nvSpPr>
        <p:spPr>
          <a:xfrm>
            <a:off x="1605204" y="1822500"/>
            <a:ext cx="24434801" cy="773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rPr b="0"/>
              <a:t>‘The Exquisite Book’, Rothman, Julia  &amp;  Volvovski, Jenny &amp; Lamothe, Matt, 2010,                                                                 Chronicle Books LCC, San Francisco, California </a:t>
            </a:r>
          </a:p>
          <a:p>
            <a:pPr algn="l">
              <a:defRPr sz="3600"/>
            </a:pPr>
            <a:endParaRPr b="0"/>
          </a:p>
          <a:p>
            <a:pPr algn="l">
              <a:defRPr sz="3600" b="0"/>
            </a:pPr>
            <a:r>
              <a:rPr u="sng">
                <a:hlinkClick r:id="rId2"/>
              </a:rPr>
              <a:t>www.theimaginaryshop.com</a:t>
            </a:r>
          </a:p>
          <a:p>
            <a:pPr algn="l">
              <a:defRPr sz="3600" b="0"/>
            </a:pPr>
            <a:endParaRPr u="sng">
              <a:hlinkClick r:id="rId2"/>
            </a:endParaRPr>
          </a:p>
          <a:p>
            <a:pPr algn="l">
              <a:defRPr sz="3600" b="0"/>
            </a:pPr>
            <a:r>
              <a:rPr u="sng">
                <a:hlinkClick r:id="rId3"/>
              </a:rPr>
              <a:t>www.riverpublishers.com</a:t>
            </a:r>
          </a:p>
          <a:p>
            <a:pPr algn="l">
              <a:defRPr sz="3600" b="0"/>
            </a:pPr>
            <a:endParaRPr u="sng">
              <a:hlinkClick r:id="rId3"/>
            </a:endParaRPr>
          </a:p>
          <a:p>
            <a:pPr algn="l">
              <a:defRPr sz="3600" b="0"/>
            </a:pPr>
            <a:r>
              <a:rPr u="sng">
                <a:hlinkClick r:id="rId4"/>
              </a:rPr>
              <a:t>lib.utah.edu/collections/book-arts/community/accordion</a:t>
            </a:r>
          </a:p>
          <a:p>
            <a:pPr algn="l">
              <a:defRPr sz="3600" b="0"/>
            </a:pPr>
            <a:endParaRPr u="sng">
              <a:hlinkClick r:id="rId4"/>
            </a:endParaRPr>
          </a:p>
          <a:p>
            <a:pPr algn="l">
              <a:defRPr sz="3600" b="0"/>
            </a:pPr>
            <a:r>
              <a:rPr u="sng">
                <a:hlinkClick r:id="rId5"/>
              </a:rPr>
              <a:t>www.scholastic.com</a:t>
            </a:r>
          </a:p>
          <a:p>
            <a:pPr algn="l">
              <a:defRPr sz="3600" b="0"/>
            </a:pPr>
            <a:endParaRPr u="sng">
              <a:hlinkClick r:id="rId5"/>
            </a:endParaRPr>
          </a:p>
          <a:p>
            <a:pPr algn="l">
              <a:defRPr sz="3600" b="0"/>
            </a:pPr>
            <a:r>
              <a:rPr u="sng">
                <a:hlinkClick r:id="rId6"/>
              </a:rPr>
              <a:t>www.materialsforthearts.org</a:t>
            </a:r>
            <a:r>
              <a:t> collaboratively pick a ‘theme’ for your book project</a:t>
            </a:r>
          </a:p>
          <a:p>
            <a:pPr algn="l">
              <a:defRPr sz="3600"/>
            </a:pPr>
            <a:endParaRPr b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  <p:bldP spid="17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21-10-21 at 1.54.48 PM.png" descr="Screen Shot 2021-10-21 at 1.54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3210" y="-4170104"/>
            <a:ext cx="34377499" cy="21485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n the next hour,  you will be able to:…"/>
          <p:cNvSpPr txBox="1"/>
          <p:nvPr/>
        </p:nvSpPr>
        <p:spPr>
          <a:xfrm>
            <a:off x="1411376" y="1386409"/>
            <a:ext cx="24434801" cy="16937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9600"/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In</a:t>
            </a:r>
            <a:r>
              <a:t> </a:t>
            </a:r>
            <a:r>
              <a:rPr>
                <a:solidFill>
                  <a:schemeClr val="accent4"/>
                </a:solidFill>
              </a:rPr>
              <a:t>the</a:t>
            </a:r>
            <a:r>
              <a:t> 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next</a:t>
            </a:r>
            <a:r>
              <a:t>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hour, </a:t>
            </a:r>
            <a:r>
              <a:t> </a:t>
            </a:r>
            <a:r>
              <a:rPr>
                <a:solidFill>
                  <a:srgbClr val="EE6056"/>
                </a:solidFill>
              </a:rPr>
              <a:t>you</a:t>
            </a:r>
            <a:r>
              <a:t> </a:t>
            </a:r>
            <a:r>
              <a:rPr>
                <a:solidFill>
                  <a:srgbClr val="FF62BB"/>
                </a:solidFill>
              </a:rPr>
              <a:t>will</a:t>
            </a:r>
            <a:r>
              <a:t> </a:t>
            </a:r>
            <a:r>
              <a:rPr>
                <a:solidFill>
                  <a:srgbClr val="C244FF"/>
                </a:solidFill>
              </a:rPr>
              <a:t>be</a:t>
            </a:r>
            <a:r>
              <a:t> </a:t>
            </a:r>
            <a:r>
              <a:rPr>
                <a:solidFill>
                  <a:srgbClr val="5470FF"/>
                </a:solidFill>
              </a:rPr>
              <a:t>able</a:t>
            </a:r>
            <a:r>
              <a:t> </a:t>
            </a:r>
            <a:r>
              <a:rPr>
                <a:solidFill>
                  <a:srgbClr val="13D2BC"/>
                </a:solidFill>
              </a:rPr>
              <a:t>to:</a:t>
            </a:r>
          </a:p>
          <a:p>
            <a:pPr algn="l">
              <a:lnSpc>
                <a:spcPct val="130000"/>
              </a:lnSpc>
              <a:defRPr sz="9600"/>
            </a:pPr>
            <a:endParaRPr>
              <a:solidFill>
                <a:srgbClr val="13D2BC"/>
              </a:solidFill>
            </a:endParaRP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understand &amp; collaboratively start the class book project</a:t>
            </a: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collaboratively ‘paginate’ the book</a:t>
            </a: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understand that your experiences will influence what &amp; how you illustrate                        your page</a:t>
            </a: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understand the concept of ‘illustration’</a:t>
            </a:r>
          </a:p>
          <a:p>
            <a:pPr algn="l">
              <a:lnSpc>
                <a:spcPct val="130000"/>
              </a:lnSpc>
              <a:defRPr sz="4800" b="0"/>
            </a:pPr>
            <a:endParaRPr/>
          </a:p>
          <a:p>
            <a:pPr algn="l">
              <a:defRPr sz="4800" b="0"/>
            </a:pPr>
            <a:endParaRPr/>
          </a:p>
          <a:p>
            <a:pPr marL="822098" indent="-822098" algn="l">
              <a:buSzPct val="125000"/>
              <a:buChar char="-"/>
              <a:defRPr sz="4800" b="0"/>
            </a:pPr>
            <a:endParaRPr>
              <a:solidFill>
                <a:srgbClr val="04FFCD"/>
              </a:solidFill>
            </a:endParaRPr>
          </a:p>
          <a:p>
            <a:pPr algn="l">
              <a:defRPr sz="6800"/>
            </a:pPr>
            <a:endParaRPr sz="8400">
              <a:solidFill>
                <a:srgbClr val="04FFCD"/>
              </a:solidFill>
            </a:endParaRPr>
          </a:p>
          <a:p>
            <a:pPr algn="l">
              <a:defRPr sz="6800"/>
            </a:pPr>
            <a:endParaRPr sz="8400">
              <a:solidFill>
                <a:srgbClr val="04FFCD"/>
              </a:solidFill>
            </a:endParaRPr>
          </a:p>
          <a:p>
            <a:pPr algn="l">
              <a:defRPr sz="5200"/>
            </a:pPr>
            <a:endParaRPr sz="8400">
              <a:solidFill>
                <a:srgbClr val="04FFCD"/>
              </a:solidFill>
            </a:endParaRPr>
          </a:p>
          <a:p>
            <a:pPr algn="l">
              <a:lnSpc>
                <a:spcPct val="140000"/>
              </a:lnSpc>
              <a:defRPr sz="5200"/>
            </a:pPr>
            <a:endParaRPr sz="8400">
              <a:solidFill>
                <a:srgbClr val="04FFCD"/>
              </a:solidFill>
            </a:endParaRP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sz="5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8400">
              <a:solidFill>
                <a:srgbClr val="04FFCD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21-10-21 at 1.55.34 PM.png" descr="Screen Shot 2021-10-21 at 1.55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0962" y="-4194235"/>
            <a:ext cx="34402313" cy="21501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  <p:bldP spid="127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 Shot 2021-10-28 at 10.23.56 AM.png" descr="Screen Shot 2021-10-28 at 10.23.5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589" y="-4531667"/>
            <a:ext cx="37259736" cy="23287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2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21-10-21 at 1.56.40 PM.png" descr="Screen Shot 2021-10-21 at 1.56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8974" y="-4294124"/>
            <a:ext cx="34619856" cy="2163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ook…"/>
          <p:cNvSpPr txBox="1"/>
          <p:nvPr/>
        </p:nvSpPr>
        <p:spPr>
          <a:xfrm>
            <a:off x="2352421" y="-323627"/>
            <a:ext cx="15865857" cy="22770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    book</a:t>
            </a: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         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dirty="0">
                <a:solidFill>
                  <a:srgbClr val="FF8300"/>
                </a:solidFill>
              </a:rPr>
              <a:t>originality</a:t>
            </a: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rgbClr val="FF8300"/>
              </a:solidFill>
            </a:endParaRPr>
          </a:p>
          <a:p>
            <a:pPr algn="l">
              <a:lnSpc>
                <a:spcPct val="90000"/>
              </a:lnSpc>
              <a:defRPr sz="10100">
                <a:solidFill>
                  <a:srgbClr val="FF1400"/>
                </a:solidFill>
              </a:defRPr>
            </a:pPr>
            <a:r>
              <a:rPr dirty="0"/>
              <a:t>                </a:t>
            </a:r>
            <a:r>
              <a:rPr dirty="0">
                <a:solidFill>
                  <a:srgbClr val="FF5225"/>
                </a:solidFill>
              </a:rPr>
              <a:t>‘continuous line’</a:t>
            </a: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rgbClr val="FF5225"/>
              </a:solidFill>
            </a:endParaRP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                 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   </a:t>
            </a:r>
            <a:r>
              <a:rPr dirty="0">
                <a:solidFill>
                  <a:srgbClr val="EF54C9"/>
                </a:solidFill>
              </a:rPr>
              <a:t>  </a:t>
            </a:r>
            <a:r>
              <a:rPr dirty="0">
                <a:solidFill>
                  <a:srgbClr val="EF4A8F"/>
                </a:solidFill>
              </a:rPr>
              <a:t>theme</a:t>
            </a: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                         </a:t>
            </a:r>
            <a:r>
              <a:rPr dirty="0">
                <a:solidFill>
                  <a:srgbClr val="B45BFA"/>
                </a:solidFill>
              </a:rPr>
              <a:t>   illustrate</a:t>
            </a:r>
            <a:endParaRPr dirty="0">
              <a:solidFill>
                <a:srgbClr val="7A58FA"/>
              </a:solidFill>
            </a:endParaRP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>
              <a:solidFill>
                <a:srgbClr val="7A58FA"/>
              </a:solidFill>
            </a:endParaRP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                                  </a:t>
            </a:r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  <a:p>
            <a:pPr algn="l">
              <a:lnSpc>
                <a:spcPct val="90000"/>
              </a:lnSpc>
              <a:defRPr sz="101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3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21-10-31 at 10.32.35 PM.png" descr="Screen Shot 2021-10-31 at 10.32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842" y="-5031269"/>
            <a:ext cx="37511026" cy="23444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5" grpId="2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561</Words>
  <Application>Microsoft Office PowerPoint</Application>
  <PresentationFormat>Custom</PresentationFormat>
  <Paragraphs>134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 Black</vt:lpstr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Dupre</dc:creator>
  <cp:lastModifiedBy>Mary Dupre</cp:lastModifiedBy>
  <cp:revision>3</cp:revision>
  <dcterms:modified xsi:type="dcterms:W3CDTF">2022-03-04T13:45:00Z</dcterms:modified>
</cp:coreProperties>
</file>