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3"/>
  </p:normalViewPr>
  <p:slideViewPr>
    <p:cSldViewPr snapToGrid="0" snapToObjects="1">
      <p:cViewPr varScale="1">
        <p:scale>
          <a:sx n="41" d="100"/>
          <a:sy n="41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iver flowing through a tropical forest"/>
          <p:cNvSpPr>
            <a:spLocks noGrp="1"/>
          </p:cNvSpPr>
          <p:nvPr>
            <p:ph type="pic" idx="21"/>
          </p:nvPr>
        </p:nvSpPr>
        <p:spPr>
          <a:xfrm>
            <a:off x="0" y="-2290234"/>
            <a:ext cx="24384000" cy="18296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ver flowing through a tropical forest"/>
          <p:cNvSpPr>
            <a:spLocks noGrp="1"/>
          </p:cNvSpPr>
          <p:nvPr>
            <p:ph type="pic" idx="21"/>
          </p:nvPr>
        </p:nvSpPr>
        <p:spPr>
          <a:xfrm>
            <a:off x="3125968" y="-1762099"/>
            <a:ext cx="18135601" cy="136079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n orange flower surrounded by large tropical leaves"/>
          <p:cNvSpPr>
            <a:spLocks noGrp="1"/>
          </p:cNvSpPr>
          <p:nvPr>
            <p:ph type="pic" idx="21"/>
          </p:nvPr>
        </p:nvSpPr>
        <p:spPr>
          <a:xfrm>
            <a:off x="5803900" y="952500"/>
            <a:ext cx="17236029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a red-eyed tree frog perched on a leaf"/>
          <p:cNvSpPr>
            <a:spLocks noGrp="1"/>
          </p:cNvSpPr>
          <p:nvPr>
            <p:ph type="pic" sz="half" idx="21"/>
          </p:nvPr>
        </p:nvSpPr>
        <p:spPr>
          <a:xfrm>
            <a:off x="87503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an orange flower surrounded by large tropical leaves"/>
          <p:cNvSpPr>
            <a:spLocks noGrp="1"/>
          </p:cNvSpPr>
          <p:nvPr>
            <p:ph type="pic" sz="quarter" idx="21"/>
          </p:nvPr>
        </p:nvSpPr>
        <p:spPr>
          <a:xfrm>
            <a:off x="15292127" y="6870700"/>
            <a:ext cx="8341246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Close-up of a red-eyed tree frog perched on a leaf"/>
          <p:cNvSpPr>
            <a:spLocks noGrp="1"/>
          </p:cNvSpPr>
          <p:nvPr>
            <p:ph type="pic" sz="quarter" idx="22"/>
          </p:nvPr>
        </p:nvSpPr>
        <p:spPr>
          <a:xfrm>
            <a:off x="14859000" y="952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River flowing through a tropical forest"/>
          <p:cNvSpPr>
            <a:spLocks noGrp="1"/>
          </p:cNvSpPr>
          <p:nvPr>
            <p:ph type="pic" idx="23"/>
          </p:nvPr>
        </p:nvSpPr>
        <p:spPr>
          <a:xfrm>
            <a:off x="651237" y="952500"/>
            <a:ext cx="15283726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verpublishers.com" TargetMode="External"/><Relationship Id="rId2" Type="http://schemas.openxmlformats.org/officeDocument/2006/relationships/hyperlink" Target="http://www.theimaginaryshop.com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materialsforthearts.org" TargetMode="External"/><Relationship Id="rId5" Type="http://schemas.openxmlformats.org/officeDocument/2006/relationships/hyperlink" Target="http://www.scholastic.com" TargetMode="External"/><Relationship Id="rId4" Type="http://schemas.openxmlformats.org/officeDocument/2006/relationships/hyperlink" Target="http://lib.utah.edu/collections/book-arts/community/accordio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21-10-21 at 4.55.40 PM.png" descr="Screen Shot 2021-10-21 at 4.55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8350" y="-4089757"/>
            <a:ext cx="34224036" cy="21390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  <p:bldP spid="119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creen Shot 2021-11-02 at 6.06.43 AM.png" descr="Screen Shot 2021-11-02 at 6.06.4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26715" y="-5189235"/>
            <a:ext cx="37441917" cy="2340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animBg="1" advAuto="0"/>
      <p:bldP spid="137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ollaboration:…"/>
          <p:cNvSpPr txBox="1"/>
          <p:nvPr/>
        </p:nvSpPr>
        <p:spPr>
          <a:xfrm>
            <a:off x="2289378" y="1459585"/>
            <a:ext cx="14186917" cy="10796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37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collaboration:</a:t>
            </a:r>
          </a:p>
          <a:p>
            <a:pPr algn="l">
              <a:defRPr sz="7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working with someone else </a:t>
            </a:r>
          </a:p>
          <a:p>
            <a:pPr algn="l">
              <a:defRPr sz="7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to produce or create something…</a:t>
            </a:r>
          </a:p>
          <a:p>
            <a:pPr algn="l">
              <a:defRPr sz="7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as in - working together </a:t>
            </a:r>
          </a:p>
          <a:p>
            <a:pPr algn="l">
              <a:defRPr sz="7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as a class </a:t>
            </a:r>
          </a:p>
          <a:p>
            <a:pPr algn="l">
              <a:defRPr sz="7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to create a class book.</a:t>
            </a:r>
          </a:p>
          <a:p>
            <a:pPr algn="l">
              <a:lnSpc>
                <a:spcPct val="180000"/>
              </a:lnSpc>
              <a:defRPr sz="82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1" animBg="1" advAuto="0"/>
      <p:bldP spid="139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 Shot 2021-10-28 at 4.54.37 PM.png" descr="Screen Shot 2021-10-28 at 4.54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8993" y="-4958500"/>
            <a:ext cx="37331530" cy="23332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1" animBg="1" advAuto="0"/>
      <p:bldP spid="141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"/>
          <p:cNvSpPr txBox="1"/>
          <p:nvPr/>
        </p:nvSpPr>
        <p:spPr>
          <a:xfrm>
            <a:off x="11760898" y="6577775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144" name="Screen Shot 2021-11-02 at 6.17.16 AM.png" descr="Screen Shot 2021-11-02 at 6.17.1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6" y="-611585"/>
            <a:ext cx="24187444" cy="15117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animBg="1" advAuto="0"/>
      <p:bldP spid="144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creen Shot 2021-11-02 at 6.32.00 AM.png" descr="Screen Shot 2021-11-02 at 6.32.0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0004" y="-4869078"/>
            <a:ext cx="36893547" cy="23058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animBg="1" advAuto="0"/>
      <p:bldP spid="146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reen Shot 2021-11-02 at 6.55.52 AM.png" descr="Screen Shot 2021-11-02 at 6.55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5799" y="-4392897"/>
            <a:ext cx="37886879" cy="2367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animBg="1" advAuto="0"/>
      <p:bldP spid="148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21-10-21 at 1.57.48 PM.png" descr="Screen Shot 2021-10-21 at 1.57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3609" y="-4182097"/>
            <a:ext cx="34400174" cy="21500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  <p:bldP spid="150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‘Along Our Long Road’ book project:…"/>
          <p:cNvSpPr txBox="1"/>
          <p:nvPr/>
        </p:nvSpPr>
        <p:spPr>
          <a:xfrm>
            <a:off x="1153922" y="1778050"/>
            <a:ext cx="20897521" cy="914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200" b="0">
                <a:solidFill>
                  <a:schemeClr val="accent5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‘Along Our Long Road’ book project:</a:t>
            </a:r>
          </a:p>
          <a:p>
            <a:pPr algn="l">
              <a:defRPr sz="8200" b="0">
                <a:solidFill>
                  <a:schemeClr val="accent5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  <a:p>
            <a:pPr algn="l">
              <a:defRPr sz="6800">
                <a:solidFill>
                  <a:schemeClr val="accent5"/>
                </a:solidFill>
              </a:defRPr>
            </a:pPr>
            <a:endParaRPr/>
          </a:p>
          <a:p>
            <a:pPr marL="666750" indent="-666750" algn="l">
              <a:buSzPct val="100000"/>
              <a:buAutoNum type="arabicPeriod"/>
              <a:defRPr sz="4800" b="0">
                <a:solidFill>
                  <a:srgbClr val="000000"/>
                </a:solidFill>
              </a:defRPr>
            </a:pPr>
            <a:r>
              <a:t> Each student takes a piece of paper from their drawing pad.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t>2.  Mrs. Mummey assigns each student a number.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t>3.  Students write their number &amp; name on the back of their paper.</a:t>
            </a:r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3600" b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  <p:bldP spid="152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4.  Student #1 draws a line across their paper.…"/>
          <p:cNvSpPr txBox="1"/>
          <p:nvPr/>
        </p:nvSpPr>
        <p:spPr>
          <a:xfrm>
            <a:off x="1193800" y="1964334"/>
            <a:ext cx="24434800" cy="8771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000000"/>
                </a:solidFill>
              </a:defRPr>
            </a:pPr>
            <a:r>
              <a:t>4.  Student #1 draws a line across their paper.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t>5.  Student #2 draws a line across their paper, connecting their line                             to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t>     the end of the previous student’s line.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t>6.  Student #3 draws a line across their paper, connecting their line                   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t>     to the end of the line drawn by student #2.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/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t>7.  And so on…until the last student draws/connects their line                               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t>     to the end of the previous student’s line.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 advAuto="0"/>
      <p:bldP spid="154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8. The class discusses and chooses a theme for the book -…"/>
          <p:cNvSpPr txBox="1"/>
          <p:nvPr/>
        </p:nvSpPr>
        <p:spPr>
          <a:xfrm>
            <a:off x="1248105" y="2235021"/>
            <a:ext cx="26790988" cy="896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8. The class discusses and chooses a theme for the book -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</a:t>
            </a:r>
            <a:r>
              <a:rPr i="1" dirty="0"/>
              <a:t>for example…</a:t>
            </a:r>
            <a:r>
              <a:rPr dirty="0"/>
              <a:t>         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a journey through the city, around the neighborhood,                                       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around the school, through an imaginary place, </a:t>
            </a:r>
            <a:r>
              <a:rPr lang="en-US" dirty="0"/>
              <a:t>through outer space, </a:t>
            </a:r>
            <a:r>
              <a:rPr dirty="0" err="1"/>
              <a:t>etc</a:t>
            </a:r>
            <a:r>
              <a:rPr dirty="0"/>
              <a:t>…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9. The line you all drew across your page - becomes a road though your book.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10. You all need to decide who is riding, walking, driving, through your book -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 and this person - this walker, the driver, this rider - will appear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 on every page in the book.                    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animBg="1" advAuto="0"/>
      <p:bldP spid="156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LONG  OUR  LONG  ROAD"/>
          <p:cNvSpPr txBox="1"/>
          <p:nvPr/>
        </p:nvSpPr>
        <p:spPr>
          <a:xfrm>
            <a:off x="4984292" y="10426621"/>
            <a:ext cx="17412616" cy="1651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300" i="1">
                <a:solidFill>
                  <a:srgbClr val="FAD472"/>
                </a:solidFill>
              </a:defRPr>
            </a:lvl1pPr>
          </a:lstStyle>
          <a:p>
            <a:r>
              <a:t>ALONG  OUR  LONG  ROAD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 fill="hold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1" animBg="1" advAuto="0"/>
      <p:bldP spid="121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11. Each student draws a picture of something ‘seen’ along the road.…"/>
          <p:cNvSpPr txBox="1"/>
          <p:nvPr/>
        </p:nvSpPr>
        <p:spPr>
          <a:xfrm>
            <a:off x="904824" y="1521758"/>
            <a:ext cx="30416981" cy="1044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11. Each student draws a picture of something ‘seen’ along the road.                                      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 Students need to discuss what they’re going to draw,                                               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 so that there aren’t duplicates of the same building, park,                    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 river, stream, etc.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10. Again - students can use any art material…except watercolors.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  </a:t>
            </a:r>
            <a:r>
              <a:rPr lang="en-US" dirty="0"/>
              <a:t>W</a:t>
            </a:r>
            <a:r>
              <a:rPr dirty="0"/>
              <a:t>e’ll save the watercolors for another project.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11. Each student will be writing a phrase, some ‘text’, on their drawing,                 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  so leave a space where you think the text, the ‘words’ will ‘go’.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4800" b="0">
                <a:solidFill>
                  <a:srgbClr val="000000"/>
                </a:solidFill>
              </a:defRPr>
            </a:pPr>
            <a:endParaRPr dirty="0"/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 You can write this phrase on a separate piece of paper                                                                 </a:t>
            </a:r>
          </a:p>
          <a:p>
            <a:pPr algn="l">
              <a:defRPr sz="4800" b="0">
                <a:solidFill>
                  <a:srgbClr val="000000"/>
                </a:solidFill>
              </a:defRPr>
            </a:pPr>
            <a:r>
              <a:rPr dirty="0"/>
              <a:t>     and glue it onto your artwork later.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  <p:bldP spid="158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o - ‘teams’ need to:…"/>
          <p:cNvSpPr txBox="1"/>
          <p:nvPr/>
        </p:nvSpPr>
        <p:spPr>
          <a:xfrm>
            <a:off x="3223869" y="1679416"/>
            <a:ext cx="35900854" cy="9087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78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rPr dirty="0"/>
              <a:t>So - ‘teams’ need to:</a:t>
            </a:r>
          </a:p>
          <a:p>
            <a:pPr algn="l">
              <a:lnSpc>
                <a:spcPct val="120000"/>
              </a:lnSpc>
              <a:defRPr sz="78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endParaRPr dirty="0"/>
          </a:p>
          <a:p>
            <a:pPr marL="959114" indent="-959114" algn="l">
              <a:lnSpc>
                <a:spcPct val="120000"/>
              </a:lnSpc>
              <a:buSzPct val="125000"/>
              <a:buChar char="-"/>
              <a:defRPr sz="5600" b="0"/>
            </a:pPr>
            <a:r>
              <a:rPr dirty="0"/>
              <a:t>establish the </a:t>
            </a:r>
            <a:r>
              <a:rPr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setting</a:t>
            </a:r>
            <a:r>
              <a:rPr dirty="0"/>
              <a:t> of their book</a:t>
            </a:r>
          </a:p>
          <a:p>
            <a:pPr marL="959114" indent="-959114" algn="l">
              <a:lnSpc>
                <a:spcPct val="120000"/>
              </a:lnSpc>
              <a:buSzPct val="125000"/>
              <a:buChar char="-"/>
              <a:defRPr sz="5600" b="0"/>
            </a:pPr>
            <a:r>
              <a:rPr dirty="0"/>
              <a:t>establish the </a:t>
            </a:r>
            <a:r>
              <a:rPr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character</a:t>
            </a:r>
            <a:r>
              <a:rPr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 </a:t>
            </a:r>
            <a:r>
              <a:rPr dirty="0"/>
              <a:t>who will be trave</a:t>
            </a:r>
            <a:r>
              <a:rPr lang="en-US" dirty="0"/>
              <a:t>l</a:t>
            </a:r>
            <a:r>
              <a:rPr dirty="0"/>
              <a:t>ling                                                  along the road through the book</a:t>
            </a:r>
          </a:p>
          <a:p>
            <a:pPr marL="959114" indent="-959114" algn="l">
              <a:lnSpc>
                <a:spcPct val="120000"/>
              </a:lnSpc>
              <a:buSzPct val="125000"/>
              <a:buChar char="-"/>
              <a:defRPr sz="5600" b="0"/>
            </a:pPr>
            <a:r>
              <a:rPr b="1" dirty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how</a:t>
            </a:r>
            <a:r>
              <a:rPr dirty="0"/>
              <a:t> will the </a:t>
            </a:r>
            <a:r>
              <a:rPr dirty="0" err="1"/>
              <a:t>traveller</a:t>
            </a:r>
            <a:r>
              <a:rPr dirty="0"/>
              <a:t> get through the book?</a:t>
            </a:r>
          </a:p>
          <a:p>
            <a:pPr lvl="1" indent="0" algn="l">
              <a:lnSpc>
                <a:spcPct val="120000"/>
              </a:lnSpc>
              <a:defRPr sz="5600" b="0"/>
            </a:pPr>
            <a:r>
              <a:rPr dirty="0"/>
              <a:t>          - walking</a:t>
            </a:r>
          </a:p>
          <a:p>
            <a:pPr lvl="1" indent="0" algn="l">
              <a:lnSpc>
                <a:spcPct val="120000"/>
              </a:lnSpc>
              <a:defRPr sz="5600" b="0"/>
            </a:pPr>
            <a:r>
              <a:rPr dirty="0"/>
              <a:t>          - riding</a:t>
            </a:r>
          </a:p>
          <a:p>
            <a:pPr lvl="1" indent="0" algn="l">
              <a:lnSpc>
                <a:spcPct val="120000"/>
              </a:lnSpc>
              <a:defRPr sz="5600" b="0"/>
            </a:pPr>
            <a:r>
              <a:rPr dirty="0"/>
              <a:t>          - driving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animBg="1" advAuto="0"/>
      <p:bldP spid="160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468000"/>
            <a:satOff val="-4761"/>
            <a:lumOff val="1019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Ok - questions?"/>
          <p:cNvSpPr txBox="1"/>
          <p:nvPr/>
        </p:nvSpPr>
        <p:spPr>
          <a:xfrm>
            <a:off x="3232899" y="4907725"/>
            <a:ext cx="17918202" cy="3900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600">
                <a:solidFill>
                  <a:srgbClr val="FF269A"/>
                </a:solidFill>
              </a:defRPr>
            </a:pPr>
            <a:r>
              <a:t>Ok - questions?</a:t>
            </a:r>
          </a:p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1" animBg="1" advAuto="0"/>
      <p:bldP spid="162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reen Shot 2021-10-21 at 1.58.58 PM.png" descr="Screen Shot 2021-10-21 at 1.58.5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6564" y="-4049107"/>
            <a:ext cx="34121472" cy="21325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  <p:bldP spid="164" grpId="2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OK - who wants to volunteer…"/>
          <p:cNvSpPr txBox="1"/>
          <p:nvPr/>
        </p:nvSpPr>
        <p:spPr>
          <a:xfrm>
            <a:off x="4440059" y="1348145"/>
            <a:ext cx="15503882" cy="11836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OK - who wants to volunteer </a:t>
            </a:r>
          </a:p>
          <a:p>
            <a:pPr>
              <a:defRPr sz="12400" b="0">
                <a:solidFill>
                  <a:srgbClr val="FAE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ONE THING </a:t>
            </a: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that they learned today in this lesson, </a:t>
            </a: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in this project…</a:t>
            </a: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you can either  </a:t>
            </a:r>
            <a:r>
              <a:rPr sz="12400" b="1" i="1">
                <a:solidFill>
                  <a:schemeClr val="accent6">
                    <a:satOff val="15424"/>
                    <a:lumOff val="17647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</a:t>
            </a:r>
            <a:endParaRPr sz="8800" i="1">
              <a:solidFill>
                <a:schemeClr val="accent6">
                  <a:satOff val="15424"/>
                  <a:lumOff val="17647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defRPr sz="69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t>or  </a:t>
            </a:r>
            <a:r>
              <a:rPr sz="10800" i="1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 </a:t>
            </a:r>
            <a:r>
              <a:rPr sz="12400" i="1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sz="12400" i="1"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SHARE</a:t>
            </a:r>
            <a:r>
              <a:rPr sz="12400" i="1"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sz="14800" i="1">
                <a:solidFill>
                  <a:schemeClr val="accent4">
                    <a:hueOff val="-624705"/>
                    <a:lumOff val="1372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  <p:bldP spid="166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creen Shot 2021-10-21 at 2.00.35 PM.png" descr="Screen Shot 2021-10-21 at 2.00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8010" y="-4185923"/>
            <a:ext cx="34402838" cy="21501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  <p:bldP spid="168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"/>
          <p:cNvSpPr txBox="1"/>
          <p:nvPr/>
        </p:nvSpPr>
        <p:spPr>
          <a:xfrm>
            <a:off x="12128499" y="6107875"/>
            <a:ext cx="127001" cy="150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/>
          </a:p>
          <a:p>
            <a:endParaRPr/>
          </a:p>
        </p:txBody>
      </p:sp>
      <p:sp>
        <p:nvSpPr>
          <p:cNvPr id="171" name="‘Along A Long Road’, Viva, Frank, 2011, Little, Brown and Company, New York, NY…"/>
          <p:cNvSpPr txBox="1"/>
          <p:nvPr/>
        </p:nvSpPr>
        <p:spPr>
          <a:xfrm>
            <a:off x="1447800" y="1371881"/>
            <a:ext cx="17000525" cy="665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 b="0"/>
            </a:pPr>
            <a:r>
              <a:t>‘Along A Long Road’, Viva, Frank, 2011, Little, Brown and Company, New York, NY</a:t>
            </a:r>
          </a:p>
          <a:p>
            <a:pPr algn="l">
              <a:defRPr sz="3600"/>
            </a:pPr>
            <a:endParaRPr b="0"/>
          </a:p>
          <a:p>
            <a:pPr algn="l">
              <a:defRPr sz="3600" b="0"/>
            </a:pPr>
            <a:r>
              <a:rPr u="sng">
                <a:hlinkClick r:id="rId2"/>
              </a:rPr>
              <a:t>www.theimaginaryshop.com</a:t>
            </a:r>
          </a:p>
          <a:p>
            <a:pPr algn="l">
              <a:defRPr sz="3600" b="0"/>
            </a:pPr>
            <a:endParaRPr u="sng">
              <a:hlinkClick r:id="rId2"/>
            </a:endParaRPr>
          </a:p>
          <a:p>
            <a:pPr algn="l">
              <a:defRPr sz="3600" b="0"/>
            </a:pPr>
            <a:r>
              <a:rPr u="sng">
                <a:hlinkClick r:id="rId3"/>
              </a:rPr>
              <a:t>www.riverpublishers.com</a:t>
            </a:r>
          </a:p>
          <a:p>
            <a:pPr algn="l">
              <a:defRPr sz="3600" b="0"/>
            </a:pPr>
            <a:endParaRPr u="sng">
              <a:hlinkClick r:id="rId3"/>
            </a:endParaRPr>
          </a:p>
          <a:p>
            <a:pPr algn="l">
              <a:defRPr sz="3600" b="0"/>
            </a:pPr>
            <a:r>
              <a:rPr u="sng">
                <a:hlinkClick r:id="rId4"/>
              </a:rPr>
              <a:t>lib.utah.edu/collections/book-arts/community/accordion</a:t>
            </a:r>
          </a:p>
          <a:p>
            <a:pPr algn="l">
              <a:defRPr sz="3600" b="0"/>
            </a:pPr>
            <a:endParaRPr u="sng">
              <a:hlinkClick r:id="rId4"/>
            </a:endParaRPr>
          </a:p>
          <a:p>
            <a:pPr algn="l">
              <a:defRPr sz="3600" b="0"/>
            </a:pPr>
            <a:r>
              <a:rPr u="sng">
                <a:hlinkClick r:id="rId5"/>
              </a:rPr>
              <a:t>www.scholastic.com</a:t>
            </a:r>
          </a:p>
          <a:p>
            <a:pPr algn="l">
              <a:defRPr sz="3600" b="0"/>
            </a:pPr>
            <a:endParaRPr u="sng">
              <a:hlinkClick r:id="rId5"/>
            </a:endParaRPr>
          </a:p>
          <a:p>
            <a:pPr algn="l">
              <a:defRPr sz="3600" b="0"/>
            </a:pPr>
            <a:r>
              <a:rPr u="sng">
                <a:hlinkClick r:id="rId6"/>
              </a:rPr>
              <a:t>www.materialsforthearts.org</a:t>
            </a:r>
            <a:r>
              <a:t> collaboratively pick a ‘theme’ for your book project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  <p:bldP spid="171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et’s read the book -"/>
          <p:cNvSpPr txBox="1"/>
          <p:nvPr/>
        </p:nvSpPr>
        <p:spPr>
          <a:xfrm>
            <a:off x="6612140" y="6156290"/>
            <a:ext cx="11159720" cy="1403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600">
                <a:solidFill>
                  <a:srgbClr val="000000"/>
                </a:solidFill>
              </a:defRPr>
            </a:lvl1pPr>
          </a:lstStyle>
          <a:p>
            <a:r>
              <a:t>Let’s read the book -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  <p:bldP spid="123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creen Shot 2021-10-21 at 1.54.48 PM.png" descr="Screen Shot 2021-10-21 at 1.54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3210" y="-4170104"/>
            <a:ext cx="34377499" cy="21485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  <p:bldP spid="125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n the next hour,  you will:…"/>
          <p:cNvSpPr txBox="1"/>
          <p:nvPr/>
        </p:nvSpPr>
        <p:spPr>
          <a:xfrm>
            <a:off x="1487576" y="1085459"/>
            <a:ext cx="24434801" cy="18809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9600"/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In </a:t>
            </a:r>
            <a:r>
              <a:rPr>
                <a:solidFill>
                  <a:schemeClr val="accent4">
                    <a:hueOff val="-624705"/>
                    <a:lumOff val="1372"/>
                  </a:schemeClr>
                </a:solidFill>
              </a:rPr>
              <a:t>the</a:t>
            </a:r>
            <a:r>
              <a:t> </a:t>
            </a:r>
            <a:r>
              <a:rPr>
                <a:solidFill>
                  <a:schemeClr val="accent3">
                    <a:hueOff val="-365725"/>
                    <a:satOff val="-32500"/>
                    <a:lumOff val="18235"/>
                  </a:schemeClr>
                </a:solidFill>
              </a:rPr>
              <a:t>next</a:t>
            </a:r>
            <a:r>
              <a:t> </a:t>
            </a:r>
            <a:r>
              <a:rPr>
                <a:solidFill>
                  <a:srgbClr val="EF4803"/>
                </a:solidFill>
              </a:rPr>
              <a:t>hour, </a:t>
            </a:r>
            <a:r>
              <a:t>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you</a:t>
            </a:r>
            <a:r>
              <a:t> 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will</a:t>
            </a:r>
            <a:r>
              <a:rPr>
                <a:solidFill>
                  <a:srgbClr val="8E37FF"/>
                </a:solidFill>
              </a:rPr>
              <a:t>:</a:t>
            </a:r>
            <a:endParaRPr>
              <a:solidFill>
                <a:srgbClr val="13D2BC"/>
              </a:solidFill>
            </a:endParaRPr>
          </a:p>
          <a:p>
            <a:pPr algn="l">
              <a:lnSpc>
                <a:spcPct val="130000"/>
              </a:lnSpc>
              <a:defRPr sz="9600"/>
            </a:pPr>
            <a:endParaRPr>
              <a:solidFill>
                <a:srgbClr val="13D2BC"/>
              </a:solidFill>
            </a:endParaRPr>
          </a:p>
          <a:p>
            <a:pPr marL="822098" indent="-822098" algn="l">
              <a:lnSpc>
                <a:spcPct val="130000"/>
              </a:lnSpc>
              <a:buSzPct val="125000"/>
              <a:buChar char="-"/>
              <a:defRPr sz="4800" b="0"/>
            </a:pPr>
            <a:r>
              <a:t>start to collaboratively design and illustrate a group book</a:t>
            </a:r>
          </a:p>
          <a:p>
            <a:pPr marL="822098" indent="-822098" algn="l">
              <a:lnSpc>
                <a:spcPct val="130000"/>
              </a:lnSpc>
              <a:buSzPct val="125000"/>
              <a:buChar char="-"/>
              <a:defRPr sz="4800" b="0"/>
            </a:pPr>
            <a:r>
              <a:t>draw a ‘continuous line’ across all the pages in the collaborative book</a:t>
            </a:r>
          </a:p>
          <a:p>
            <a:pPr marL="822098" indent="-822098" algn="l">
              <a:lnSpc>
                <a:spcPct val="130000"/>
              </a:lnSpc>
              <a:buSzPct val="125000"/>
              <a:buChar char="-"/>
              <a:defRPr sz="4800" b="0"/>
            </a:pPr>
            <a:r>
              <a:t>understand that your experiences will influence what &amp; how                                                you illustrate your page</a:t>
            </a:r>
          </a:p>
          <a:p>
            <a:pPr marL="822098" indent="-822098" algn="l">
              <a:lnSpc>
                <a:spcPct val="130000"/>
              </a:lnSpc>
              <a:buSzPct val="125000"/>
              <a:buChar char="-"/>
              <a:defRPr sz="4800" b="0"/>
            </a:pPr>
            <a:r>
              <a:t>understand the role of visual storytelling in a book format</a:t>
            </a:r>
          </a:p>
          <a:p>
            <a:pPr algn="l">
              <a:lnSpc>
                <a:spcPct val="130000"/>
              </a:lnSpc>
              <a:defRPr sz="4800" b="0"/>
            </a:pPr>
            <a:endParaRPr/>
          </a:p>
          <a:p>
            <a:pPr marL="822098" indent="-822098" algn="l">
              <a:lnSpc>
                <a:spcPct val="130000"/>
              </a:lnSpc>
              <a:buSzPct val="125000"/>
              <a:buChar char="-"/>
              <a:defRPr sz="4800" b="0"/>
            </a:pPr>
            <a:endParaRPr/>
          </a:p>
          <a:p>
            <a:pPr algn="l">
              <a:lnSpc>
                <a:spcPct val="130000"/>
              </a:lnSpc>
              <a:defRPr sz="4800" b="0"/>
            </a:pPr>
            <a:endParaRPr/>
          </a:p>
          <a:p>
            <a:pPr algn="l">
              <a:defRPr sz="4800" b="0"/>
            </a:pPr>
            <a:endParaRPr/>
          </a:p>
          <a:p>
            <a:pPr marL="822098" indent="-822098" algn="l">
              <a:buSzPct val="125000"/>
              <a:buChar char="-"/>
              <a:defRPr sz="4800" b="0"/>
            </a:pPr>
            <a:endParaRPr>
              <a:solidFill>
                <a:srgbClr val="04FFCD"/>
              </a:solidFill>
            </a:endParaRPr>
          </a:p>
          <a:p>
            <a:pPr algn="l">
              <a:defRPr sz="6800"/>
            </a:pPr>
            <a:endParaRPr sz="8400">
              <a:solidFill>
                <a:srgbClr val="04FFCD"/>
              </a:solidFill>
            </a:endParaRPr>
          </a:p>
          <a:p>
            <a:pPr algn="l">
              <a:defRPr sz="6800"/>
            </a:pPr>
            <a:endParaRPr sz="8400">
              <a:solidFill>
                <a:srgbClr val="04FFCD"/>
              </a:solidFill>
            </a:endParaRPr>
          </a:p>
          <a:p>
            <a:pPr algn="l">
              <a:defRPr sz="5200"/>
            </a:pPr>
            <a:endParaRPr sz="8400">
              <a:solidFill>
                <a:srgbClr val="04FFCD"/>
              </a:solidFill>
            </a:endParaRPr>
          </a:p>
          <a:p>
            <a:pPr algn="l">
              <a:lnSpc>
                <a:spcPct val="140000"/>
              </a:lnSpc>
              <a:defRPr sz="5200"/>
            </a:pPr>
            <a:endParaRPr sz="8400">
              <a:solidFill>
                <a:srgbClr val="04FFCD"/>
              </a:solidFill>
            </a:endParaRPr>
          </a:p>
          <a:p>
            <a:pPr marL="767291" indent="-767291" algn="l">
              <a:lnSpc>
                <a:spcPct val="140000"/>
              </a:lnSpc>
              <a:buSzPct val="125000"/>
              <a:buChar char="-"/>
              <a:defRPr sz="5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8400">
              <a:solidFill>
                <a:srgbClr val="04FFCD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animBg="1" advAuto="0"/>
      <p:bldP spid="127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creen Shot 2021-10-21 at 1.55.34 PM.png" descr="Screen Shot 2021-10-21 at 1.55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0962" y="-4194235"/>
            <a:ext cx="34402313" cy="21501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  <p:bldP spid="129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creen Shot 2021-10-28 at 4.32.45 PM.png" descr="Screen Shot 2021-10-28 at 4.32.4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5279" y="-5095440"/>
            <a:ext cx="37519485" cy="23449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  <p:bldP spid="131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creen Shot 2021-10-21 at 1.56.40 PM.png" descr="Screen Shot 2021-10-21 at 1.56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8974" y="-4294124"/>
            <a:ext cx="34619856" cy="216374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  <p:bldP spid="133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hueOff val="468000"/>
            <a:satOff val="-4761"/>
            <a:lumOff val="1019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ok…"/>
          <p:cNvSpPr txBox="1"/>
          <p:nvPr/>
        </p:nvSpPr>
        <p:spPr>
          <a:xfrm>
            <a:off x="2324696" y="464054"/>
            <a:ext cx="10060941" cy="1294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10000">
                <a:solidFill>
                  <a:schemeClr val="accent5"/>
                </a:solidFill>
              </a:defRPr>
            </a:pPr>
            <a:r>
              <a:rPr dirty="0"/>
              <a:t>book</a:t>
            </a:r>
          </a:p>
          <a:p>
            <a:pPr algn="l">
              <a:lnSpc>
                <a:spcPct val="80000"/>
              </a:lnSpc>
              <a:defRPr sz="10000">
                <a:solidFill>
                  <a:schemeClr val="accent5"/>
                </a:solidFill>
              </a:defRPr>
            </a:pPr>
            <a:endParaRPr dirty="0"/>
          </a:p>
          <a:p>
            <a:pPr algn="l">
              <a:lnSpc>
                <a:spcPct val="80000"/>
              </a:lnSpc>
              <a:defRPr sz="10000">
                <a:solidFill>
                  <a:schemeClr val="accent5"/>
                </a:solidFill>
              </a:defRPr>
            </a:pPr>
            <a:r>
              <a:rPr dirty="0"/>
              <a:t>collaboration</a:t>
            </a:r>
          </a:p>
          <a:p>
            <a:pPr algn="l">
              <a:lnSpc>
                <a:spcPct val="80000"/>
              </a:lnSpc>
              <a:defRPr sz="10000">
                <a:solidFill>
                  <a:schemeClr val="accent5"/>
                </a:solidFill>
              </a:defRPr>
            </a:pPr>
            <a:endParaRPr dirty="0"/>
          </a:p>
          <a:p>
            <a:pPr algn="l">
              <a:lnSpc>
                <a:spcPct val="80000"/>
              </a:lnSpc>
              <a:defRPr sz="10000">
                <a:solidFill>
                  <a:schemeClr val="accent5"/>
                </a:solidFill>
              </a:defRPr>
            </a:pPr>
            <a:r>
              <a:rPr dirty="0"/>
              <a:t>‘continuous line’</a:t>
            </a:r>
          </a:p>
          <a:p>
            <a:pPr algn="l">
              <a:lnSpc>
                <a:spcPct val="80000"/>
              </a:lnSpc>
              <a:defRPr sz="10000">
                <a:solidFill>
                  <a:schemeClr val="accent5"/>
                </a:solidFill>
              </a:defRPr>
            </a:pPr>
            <a:endParaRPr dirty="0"/>
          </a:p>
          <a:p>
            <a:pPr algn="l">
              <a:lnSpc>
                <a:spcPct val="80000"/>
              </a:lnSpc>
              <a:defRPr sz="10000">
                <a:solidFill>
                  <a:schemeClr val="accent5"/>
                </a:solidFill>
              </a:defRPr>
            </a:pPr>
            <a:r>
              <a:rPr dirty="0"/>
              <a:t>illustrate</a:t>
            </a:r>
          </a:p>
          <a:p>
            <a:pPr algn="l">
              <a:lnSpc>
                <a:spcPct val="80000"/>
              </a:lnSpc>
              <a:defRPr sz="10000">
                <a:solidFill>
                  <a:schemeClr val="accent5"/>
                </a:solidFill>
              </a:defRPr>
            </a:pPr>
            <a:endParaRPr dirty="0"/>
          </a:p>
          <a:p>
            <a:pPr algn="l">
              <a:lnSpc>
                <a:spcPct val="80000"/>
              </a:lnSpc>
              <a:defRPr sz="10000">
                <a:solidFill>
                  <a:schemeClr val="accent5"/>
                </a:solidFill>
              </a:defRPr>
            </a:pPr>
            <a:r>
              <a:rPr dirty="0"/>
              <a:t>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  <p:bldP spid="135" grpId="2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615</Words>
  <Application>Microsoft Office PowerPoint</Application>
  <PresentationFormat>Custom</PresentationFormat>
  <Paragraphs>101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 Black</vt:lpstr>
      <vt:lpstr>Futura Bold</vt:lpstr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Dupre</dc:creator>
  <cp:lastModifiedBy>Mary Dupre</cp:lastModifiedBy>
  <cp:revision>2</cp:revision>
  <dcterms:modified xsi:type="dcterms:W3CDTF">2022-03-07T21:06:39Z</dcterms:modified>
</cp:coreProperties>
</file>