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Anton"/>
      <p:regular r:id="rId20"/>
    </p:embeddedFont>
    <p:embeddedFont>
      <p:font typeface="Gill Sans"/>
      <p:regular r:id="rId21"/>
      <p:bold r:id="rId22"/>
    </p:embeddedFont>
    <p:embeddedFont>
      <p:font typeface="Comfortaa Medium"/>
      <p:regular r:id="rId23"/>
      <p:bold r:id="rId24"/>
    </p:embeddedFont>
    <p:embeddedFont>
      <p:font typeface="Comforta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jCUmufdg2tS0DSged6wPHCIqd3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nton-regular.fntdata"/><Relationship Id="rId22" Type="http://schemas.openxmlformats.org/officeDocument/2006/relationships/font" Target="fonts/GillSans-bold.fntdata"/><Relationship Id="rId21" Type="http://schemas.openxmlformats.org/officeDocument/2006/relationships/font" Target="fonts/GillSans-regular.fntdata"/><Relationship Id="rId24" Type="http://schemas.openxmlformats.org/officeDocument/2006/relationships/font" Target="fonts/ComfortaaMedium-bold.fntdata"/><Relationship Id="rId23" Type="http://schemas.openxmlformats.org/officeDocument/2006/relationships/font" Target="fonts/Comfortaa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omfortaa-bold.fntdata"/><Relationship Id="rId25" Type="http://schemas.openxmlformats.org/officeDocument/2006/relationships/font" Target="fonts/Comfortaa-regular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ca7773e4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Ask them to give an example of an ad they recall. Have them look for an example in the classroom.</a:t>
            </a:r>
            <a:endParaRPr/>
          </a:p>
        </p:txBody>
      </p:sp>
      <p:sp>
        <p:nvSpPr>
          <p:cNvPr id="110" name="Google Shape;110;g12ca7773e45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76a1fae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An impro game – pass the face?</a:t>
            </a:r>
            <a:endParaRPr/>
          </a:p>
        </p:txBody>
      </p:sp>
      <p:sp>
        <p:nvSpPr>
          <p:cNvPr id="118" name="Google Shape;118;gf76a1fae7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model using second camera</a:t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83b3fc6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model using second camera</a:t>
            </a:r>
            <a:endParaRPr/>
          </a:p>
        </p:txBody>
      </p:sp>
      <p:sp>
        <p:nvSpPr>
          <p:cNvPr id="132" name="Google Shape;132;gf83b3fc67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" name="Google Shape;6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" name="Google Shape;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3837567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Example – sing a song based on something in the room or a topic of their choosing.</a:t>
            </a:r>
            <a:endParaRPr/>
          </a:p>
        </p:txBody>
      </p:sp>
      <p:sp>
        <p:nvSpPr>
          <p:cNvPr id="86" name="Google Shape;86;gf38375675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Ask them to give an example of an ad they recall. Have them look for an example in the classroom.</a:t>
            </a:r>
            <a:endParaRPr/>
          </a:p>
        </p:txBody>
      </p:sp>
      <p:sp>
        <p:nvSpPr>
          <p:cNvPr id="94" name="Google Shape;9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ca7773e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Ask them to give an example of an ad they recall. Have them look for an example in the classroom.</a:t>
            </a:r>
            <a:endParaRPr/>
          </a:p>
        </p:txBody>
      </p:sp>
      <p:sp>
        <p:nvSpPr>
          <p:cNvPr id="102" name="Google Shape;102;g12ca7773e4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4"/>
          <p:cNvSpPr txBox="1"/>
          <p:nvPr>
            <p:ph type="title"/>
          </p:nvPr>
        </p:nvSpPr>
        <p:spPr>
          <a:xfrm rot="-1310895">
            <a:off x="2648626" y="24252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14"/>
          <p:cNvSpPr txBox="1"/>
          <p:nvPr>
            <p:ph idx="1" type="subTitle"/>
          </p:nvPr>
        </p:nvSpPr>
        <p:spPr>
          <a:xfrm rot="-1306842">
            <a:off x="3181775" y="3462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  <a:defRPr sz="30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 b="1" i="0" sz="4800">
                <a:solidFill>
                  <a:srgbClr val="F995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  <a:defRPr sz="30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blipFill>
          <a:blip r:embed="rId2">
            <a:alphaModFix amt="85000"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/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subTitle"/>
          </p:nvPr>
        </p:nvSpPr>
        <p:spPr>
          <a:xfrm>
            <a:off x="1524000" y="343543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  <a:defRPr sz="30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38200" y="23167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subTitle"/>
          </p:nvPr>
        </p:nvSpPr>
        <p:spPr>
          <a:xfrm>
            <a:off x="1524000" y="364233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sz="24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838200" y="19303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" type="subTitle"/>
          </p:nvPr>
        </p:nvSpPr>
        <p:spPr>
          <a:xfrm>
            <a:off x="1524000" y="344318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sz="24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7.png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995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91526" y="6267172"/>
            <a:ext cx="1911912" cy="368497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25400">
              <a:srgbClr val="000000">
                <a:alpha val="10980"/>
              </a:srgbClr>
            </a:outerShdw>
          </a:effectLst>
        </p:spPr>
      </p:pic>
      <p:pic>
        <p:nvPicPr>
          <p:cNvPr descr="Logo&#10;&#10;Description automatically generated" id="9" name="Google Shape;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62" y="6271993"/>
            <a:ext cx="1292772" cy="44176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title"/>
          </p:nvPr>
        </p:nvSpPr>
        <p:spPr>
          <a:xfrm rot="-1310880">
            <a:off x="2695366" y="2008826"/>
            <a:ext cx="10480574" cy="1979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Object Informercials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12ca7773e45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0"/>
            <a:ext cx="4759942" cy="67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2ca7773e45_0_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4025" y="0"/>
            <a:ext cx="442451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12ca7773e45_0_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5134350" cy="733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12ca7773e45_0_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2450" y="44900"/>
            <a:ext cx="4759949" cy="6124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76a1fae77_0_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WARM UP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203200" y="263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INSTRUCTIONS</a:t>
            </a:r>
            <a:endParaRPr/>
          </a:p>
        </p:txBody>
      </p:sp>
      <p:sp>
        <p:nvSpPr>
          <p:cNvPr id="126" name="Google Shape;126;p7"/>
          <p:cNvSpPr txBox="1"/>
          <p:nvPr/>
        </p:nvSpPr>
        <p:spPr>
          <a:xfrm>
            <a:off x="1705125" y="1182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Describe your</a:t>
            </a:r>
            <a:endParaRPr b="0" i="0" sz="3700" u="none" cap="none" strike="noStrike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1786525" y="1695000"/>
            <a:ext cx="9144000" cy="3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rPr b="0" i="0" lang="en-US" sz="8500" u="none" cap="none" strike="noStrike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miracle product</a:t>
            </a:r>
            <a:endParaRPr b="0" i="0" sz="8500" u="none" cap="none" strike="noStrike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709275" y="3056100"/>
            <a:ext cx="7310700" cy="11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is it called?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does it do?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Does it solve a problem? If so, what?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is it made out of?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6622425" y="3056100"/>
            <a:ext cx="73152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makes it different from 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other competing miracle products?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Where do we call to order?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much does it cost?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83b3fc678_0_0"/>
          <p:cNvSpPr txBox="1"/>
          <p:nvPr>
            <p:ph idx="1" type="body"/>
          </p:nvPr>
        </p:nvSpPr>
        <p:spPr>
          <a:xfrm>
            <a:off x="559025" y="1947550"/>
            <a:ext cx="10515600" cy="3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Turn to a partner.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Share your infomercial ideas with each other.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Was their writing persuasive? How?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" name="Google Shape;135;gf83b3fc678_0_0"/>
          <p:cNvSpPr txBox="1"/>
          <p:nvPr>
            <p:ph type="title"/>
          </p:nvPr>
        </p:nvSpPr>
        <p:spPr>
          <a:xfrm>
            <a:off x="559025" y="263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REFLECTION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/>
          <p:nvPr>
            <p:ph type="title"/>
          </p:nvPr>
        </p:nvSpPr>
        <p:spPr>
          <a:xfrm>
            <a:off x="838200" y="24831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REFERENCES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46" name="Google Shape;146;p12"/>
          <p:cNvSpPr txBox="1"/>
          <p:nvPr>
            <p:ph idx="1" type="body"/>
          </p:nvPr>
        </p:nvSpPr>
        <p:spPr>
          <a:xfrm>
            <a:off x="838200" y="2290274"/>
            <a:ext cx="10515600" cy="3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/>
              <a:t>All animations for this lesson came from giphy.com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/>
              <a:t>Video from ABC Family Channel: Whose Line Is It Anyway?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/>
          <p:nvPr>
            <p:ph type="title"/>
          </p:nvPr>
        </p:nvSpPr>
        <p:spPr>
          <a:xfrm rot="-1310895">
            <a:off x="2648626" y="22857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OBJECTIVES</a:t>
            </a:r>
            <a:endParaRPr/>
          </a:p>
        </p:txBody>
      </p:sp>
      <p:sp>
        <p:nvSpPr>
          <p:cNvPr id="57" name="Google Shape;57;p2"/>
          <p:cNvSpPr txBox="1"/>
          <p:nvPr>
            <p:ph idx="1" type="subTitle"/>
          </p:nvPr>
        </p:nvSpPr>
        <p:spPr>
          <a:xfrm rot="-1306842">
            <a:off x="3181775" y="3462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</a:pPr>
            <a:r>
              <a:rPr lang="en-US"/>
              <a:t>OF THIS LESSON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63" name="Google Shape;63;p3"/>
          <p:cNvSpPr txBox="1"/>
          <p:nvPr>
            <p:ph idx="1" type="body"/>
          </p:nvPr>
        </p:nvSpPr>
        <p:spPr>
          <a:xfrm>
            <a:off x="838200" y="14573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Today we will:</a:t>
            </a:r>
            <a:br>
              <a:rPr lang="en-US">
                <a:latin typeface="Comfortaa"/>
                <a:ea typeface="Comfortaa"/>
                <a:cs typeface="Comfortaa"/>
                <a:sym typeface="Comfortaa"/>
              </a:rPr>
            </a:b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Review </a:t>
            </a:r>
            <a:r>
              <a:rPr lang="en-US">
                <a:solidFill>
                  <a:srgbClr val="F99520"/>
                </a:solidFill>
                <a:latin typeface="Comfortaa"/>
                <a:ea typeface="Comfortaa"/>
                <a:cs typeface="Comfortaa"/>
                <a:sym typeface="Comfortaa"/>
              </a:rPr>
              <a:t>improvisation</a:t>
            </a:r>
            <a:endParaRPr>
              <a:solidFill>
                <a:srgbClr val="F9952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Review </a:t>
            </a:r>
            <a:r>
              <a:rPr lang="en-US">
                <a:solidFill>
                  <a:srgbClr val="F99520"/>
                </a:solidFill>
                <a:latin typeface="Comfortaa"/>
                <a:ea typeface="Comfortaa"/>
                <a:cs typeface="Comfortaa"/>
                <a:sym typeface="Comfortaa"/>
              </a:rPr>
              <a:t>persuasive writing</a:t>
            </a:r>
            <a:endParaRPr>
              <a:solidFill>
                <a:srgbClr val="F9952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Write our </a:t>
            </a:r>
            <a:r>
              <a:rPr lang="en-US">
                <a:solidFill>
                  <a:srgbClr val="F99520"/>
                </a:solidFill>
                <a:latin typeface="Comfortaa"/>
                <a:ea typeface="Comfortaa"/>
                <a:cs typeface="Comfortaa"/>
                <a:sym typeface="Comfortaa"/>
              </a:rPr>
              <a:t>infomercials and share them</a:t>
            </a:r>
            <a:endParaRPr>
              <a:solidFill>
                <a:srgbClr val="F9952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/>
          <p:nvPr>
            <p:ph type="title"/>
          </p:nvPr>
        </p:nvSpPr>
        <p:spPr>
          <a:xfrm rot="-1310895">
            <a:off x="2648626" y="22857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MATERIALS</a:t>
            </a:r>
            <a:endParaRPr/>
          </a:p>
        </p:txBody>
      </p:sp>
      <p:sp>
        <p:nvSpPr>
          <p:cNvPr id="69" name="Google Shape;69;p4"/>
          <p:cNvSpPr txBox="1"/>
          <p:nvPr>
            <p:ph idx="1" type="subTitle"/>
          </p:nvPr>
        </p:nvSpPr>
        <p:spPr>
          <a:xfrm rot="-1306842">
            <a:off x="3181775" y="3462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</a:pPr>
            <a:r>
              <a:rPr lang="en-US"/>
              <a:t>FOR THIS LESSON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MATERIALS</a:t>
            </a:r>
            <a:endParaRPr/>
          </a:p>
        </p:txBody>
      </p:sp>
      <p:sp>
        <p:nvSpPr>
          <p:cNvPr id="75" name="Google Shape;75;p5"/>
          <p:cNvSpPr txBox="1"/>
          <p:nvPr>
            <p:ph idx="1" type="body"/>
          </p:nvPr>
        </p:nvSpPr>
        <p:spPr>
          <a:xfrm>
            <a:off x="838200" y="17767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Paper and pencil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6" name="Google Shape;76;p5"/>
          <p:cNvSpPr txBox="1"/>
          <p:nvPr/>
        </p:nvSpPr>
        <p:spPr>
          <a:xfrm>
            <a:off x="1264650" y="2473650"/>
            <a:ext cx="70413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A few objects</a:t>
            </a:r>
            <a:endParaRPr b="0" i="0" sz="2800" u="none" cap="none" strike="noStrike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"/>
          <p:cNvSpPr txBox="1"/>
          <p:nvPr/>
        </p:nvSpPr>
        <p:spPr>
          <a:xfrm>
            <a:off x="1961450" y="3240150"/>
            <a:ext cx="7041300" cy="11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Your attention </a:t>
            </a:r>
            <a:endParaRPr b="0" i="0" sz="2800" u="none" cap="none" strike="noStrike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  and imagination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5200" y="570900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VOCABULARY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38375675e_0_0"/>
          <p:cNvSpPr txBox="1"/>
          <p:nvPr/>
        </p:nvSpPr>
        <p:spPr>
          <a:xfrm>
            <a:off x="255800" y="333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omfortaa Medium"/>
                <a:ea typeface="Comfortaa Medium"/>
                <a:cs typeface="Comfortaa Medium"/>
                <a:sym typeface="Comfortaa Medium"/>
              </a:rPr>
              <a:t>What does it mean to</a:t>
            </a:r>
            <a:endParaRPr b="0" i="0" sz="3700" u="none" cap="none" strike="noStrike">
              <a:solidFill>
                <a:srgbClr val="000000"/>
              </a:solidFill>
              <a:highlight>
                <a:srgbClr val="FFFFFF"/>
              </a:highlight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89" name="Google Shape;89;gf38375675e_0_0"/>
          <p:cNvSpPr txBox="1"/>
          <p:nvPr/>
        </p:nvSpPr>
        <p:spPr>
          <a:xfrm>
            <a:off x="698675" y="859675"/>
            <a:ext cx="6561900" cy="3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rPr b="0" i="0" lang="en-US" sz="8500" u="none" cap="none" strike="noStrike">
                <a:solidFill>
                  <a:srgbClr val="F99520"/>
                </a:solidFill>
                <a:latin typeface="Anton"/>
                <a:ea typeface="Anton"/>
                <a:cs typeface="Anton"/>
                <a:sym typeface="Anton"/>
              </a:rPr>
              <a:t>improvise?</a:t>
            </a:r>
            <a:endParaRPr b="0" i="0" sz="8500" u="none" cap="none" strike="noStrike">
              <a:solidFill>
                <a:srgbClr val="F9952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0" name="Google Shape;90;gf38375675e_0_0"/>
          <p:cNvSpPr txBox="1"/>
          <p:nvPr/>
        </p:nvSpPr>
        <p:spPr>
          <a:xfrm>
            <a:off x="402425" y="3105450"/>
            <a:ext cx="6858300" cy="1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When you improvise, you create something without preparation or planning.</a:t>
            </a:r>
            <a:endParaRPr b="0" i="0" sz="2500" u="none" cap="none" strike="noStrike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1" name="Google Shape;91;gf38375675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3125" y="1059050"/>
            <a:ext cx="3990975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/>
          <p:nvPr/>
        </p:nvSpPr>
        <p:spPr>
          <a:xfrm>
            <a:off x="1119400" y="473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What is</a:t>
            </a:r>
            <a:endParaRPr b="0" i="0" sz="3700" u="none" cap="none" strike="noStrike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7" name="Google Shape;97;p10"/>
          <p:cNvSpPr txBox="1"/>
          <p:nvPr/>
        </p:nvSpPr>
        <p:spPr>
          <a:xfrm>
            <a:off x="1562275" y="999375"/>
            <a:ext cx="8212800" cy="3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Arial"/>
              <a:buNone/>
            </a:pPr>
            <a:r>
              <a:rPr b="0" i="0" lang="en-US" sz="7400" u="none" cap="none" strike="noStrike">
                <a:solidFill>
                  <a:srgbClr val="F99520"/>
                </a:solidFill>
                <a:latin typeface="Anton"/>
                <a:ea typeface="Anton"/>
                <a:cs typeface="Anton"/>
                <a:sym typeface="Anton"/>
              </a:rPr>
              <a:t>persuasive writing?</a:t>
            </a:r>
            <a:endParaRPr b="0" i="0" sz="7400" u="none" cap="none" strike="noStrike">
              <a:solidFill>
                <a:srgbClr val="F9952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8" name="Google Shape;98;p10"/>
          <p:cNvSpPr txBox="1"/>
          <p:nvPr/>
        </p:nvSpPr>
        <p:spPr>
          <a:xfrm>
            <a:off x="1354925" y="2530875"/>
            <a:ext cx="6042300" cy="15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Persuasive writing convinces readers to believe in an idea or opinion and to do an action. </a:t>
            </a:r>
            <a:endParaRPr b="0" i="0" sz="2200" u="none" cap="none" strike="noStrike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Advertisements are a good example of persuasive writing.</a:t>
            </a:r>
            <a:endParaRPr b="0" i="0" sz="2500" u="none" cap="none" strike="noStrike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9" name="Google Shape;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0626" y="2417975"/>
            <a:ext cx="3409775" cy="26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12ca7773e4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0"/>
            <a:ext cx="4759942" cy="67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12ca7773e45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4025" y="0"/>
            <a:ext cx="442451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2ca7773e45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2"/>
            <a:ext cx="4424425" cy="685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12ca7773e45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6200" y="50"/>
            <a:ext cx="5637750" cy="58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me2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47BCEA"/>
      </a:hlink>
      <a:folHlink>
        <a:srgbClr val="0A7C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2021-09-01T16:05:59Z</dcterms:created>
  <dc:creator>Posture 2</dc:creator>
</cp:coreProperties>
</file>