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Comfortaa Light"/>
      <p:regular r:id="rId22"/>
      <p:bold r:id="rId23"/>
    </p:embeddedFont>
    <p:embeddedFont>
      <p:font typeface="Architects Daughter"/>
      <p:regular r:id="rId24"/>
    </p:embeddedFont>
    <p:embeddedFont>
      <p:font typeface="Oswald"/>
      <p:regular r:id="rId25"/>
      <p:bold r:id="rId26"/>
    </p:embeddedFont>
    <p:embeddedFont>
      <p:font typeface="Gill Sans"/>
      <p:regular r:id="rId27"/>
      <p:bold r:id="rId28"/>
    </p:embeddedFont>
    <p:embeddedFont>
      <p:font typeface="Comfortaa Medium"/>
      <p:regular r:id="rId29"/>
      <p:bold r:id="rId30"/>
    </p:embeddedFont>
    <p:embeddedFont>
      <p:font typeface="Comfortaa"/>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hx1SlU7UgY6vs6HPvk2EhrIqQ4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omfortaaLight-regular.fntdata"/><Relationship Id="rId21" Type="http://schemas.openxmlformats.org/officeDocument/2006/relationships/slide" Target="slides/slide17.xml"/><Relationship Id="rId24" Type="http://schemas.openxmlformats.org/officeDocument/2006/relationships/font" Target="fonts/ArchitectsDaughter-regular.fntdata"/><Relationship Id="rId23" Type="http://schemas.openxmlformats.org/officeDocument/2006/relationships/font" Target="fonts/Comfortaa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swald-bold.fntdata"/><Relationship Id="rId25" Type="http://schemas.openxmlformats.org/officeDocument/2006/relationships/font" Target="fonts/Oswald-regular.fntdata"/><Relationship Id="rId28" Type="http://schemas.openxmlformats.org/officeDocument/2006/relationships/font" Target="fonts/GillSans-bold.fntdata"/><Relationship Id="rId27" Type="http://schemas.openxmlformats.org/officeDocument/2006/relationships/font" Target="fonts/Gill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omfortaaMedium-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mfortaa-regular.fntdata"/><Relationship Id="rId30" Type="http://schemas.openxmlformats.org/officeDocument/2006/relationships/font" Target="fonts/ComfortaaMedium-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Comfortaa-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40fd5e7bd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10" name="Google Shape;110;g1140fd5e7bd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40fd5e7bd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19" name="Google Shape;119;g1140fd5e7bd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40fd5e7bd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27" name="Google Shape;127;g1140fd5e7bd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40fd5e7bd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35" name="Google Shape;135;g1140fd5e7bd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8795d0e7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43" name="Google Shape;143;gf8795d0e73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b92f70bf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Moving picture of one panel using body</a:t>
            </a:r>
            <a:endParaRPr/>
          </a:p>
        </p:txBody>
      </p:sp>
      <p:sp>
        <p:nvSpPr>
          <p:cNvPr id="82" name="Google Shape;82;gfb92f70bf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40fd5e7b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92" name="Google Shape;92;g1140fd5e7bd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40fd5e7bd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01" name="Google Shape;101;g1140fd5e7bd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14"/>
          <p:cNvSpPr txBox="1"/>
          <p:nvPr>
            <p:ph type="title"/>
          </p:nvPr>
        </p:nvSpPr>
        <p:spPr>
          <a:xfrm rot="-1310895">
            <a:off x="2648626" y="24252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1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b="1" i="0" sz="4800">
                <a:solidFill>
                  <a:srgbClr val="F995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mt="85000"/>
          </a:blip>
          <a:stretch>
            <a:fillRect/>
          </a:stretch>
        </a:blipFill>
      </p:bgPr>
    </p:bg>
    <p:spTree>
      <p:nvGrpSpPr>
        <p:cNvPr id="19" name="Shape 19"/>
        <p:cNvGrpSpPr/>
        <p:nvPr/>
      </p:nvGrpSpPr>
      <p:grpSpPr>
        <a:xfrm>
          <a:off x="0" y="0"/>
          <a:ext cx="0" cy="0"/>
          <a:chOff x="0" y="0"/>
          <a:chExt cx="0" cy="0"/>
        </a:xfrm>
      </p:grpSpPr>
      <p:sp>
        <p:nvSpPr>
          <p:cNvPr id="20" name="Google Shape;20;p17"/>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subTitle"/>
          </p:nvPr>
        </p:nvSpPr>
        <p:spPr>
          <a:xfrm>
            <a:off x="1524000" y="3435431"/>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19"/>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20"/>
          <p:cNvSpPr txBox="1"/>
          <p:nvPr>
            <p:ph type="title"/>
          </p:nvPr>
        </p:nvSpPr>
        <p:spPr>
          <a:xfrm>
            <a:off x="838200" y="231676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subTitle"/>
          </p:nvPr>
        </p:nvSpPr>
        <p:spPr>
          <a:xfrm>
            <a:off x="1524000" y="364233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4" name="Shape 34"/>
        <p:cNvGrpSpPr/>
        <p:nvPr/>
      </p:nvGrpSpPr>
      <p:grpSpPr>
        <a:xfrm>
          <a:off x="0" y="0"/>
          <a:ext cx="0" cy="0"/>
          <a:chOff x="0" y="0"/>
          <a:chExt cx="0" cy="0"/>
        </a:xfrm>
      </p:grpSpPr>
      <p:sp>
        <p:nvSpPr>
          <p:cNvPr id="35" name="Google Shape;35;p22"/>
          <p:cNvSpPr txBox="1"/>
          <p:nvPr>
            <p:ph type="title"/>
          </p:nvPr>
        </p:nvSpPr>
        <p:spPr>
          <a:xfrm>
            <a:off x="838200" y="193039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subTitle"/>
          </p:nvPr>
        </p:nvSpPr>
        <p:spPr>
          <a:xfrm>
            <a:off x="1524000" y="344318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94C80"/>
              </a:buClr>
              <a:buSzPts val="2800"/>
              <a:buFont typeface="Arial"/>
              <a:buChar char="•"/>
              <a:defRPr b="0" i="0" sz="2800" u="none" cap="none" strike="noStrike">
                <a:solidFill>
                  <a:srgbClr val="094C80"/>
                </a:solidFill>
                <a:latin typeface="Arial"/>
                <a:ea typeface="Arial"/>
                <a:cs typeface="Arial"/>
                <a:sym typeface="Arial"/>
              </a:defRPr>
            </a:lvl1pPr>
            <a:lvl2pPr indent="-381000" lvl="1" marL="914400" marR="0" rtl="0" algn="l">
              <a:lnSpc>
                <a:spcPct val="90000"/>
              </a:lnSpc>
              <a:spcBef>
                <a:spcPts val="500"/>
              </a:spcBef>
              <a:spcAft>
                <a:spcPts val="0"/>
              </a:spcAft>
              <a:buClr>
                <a:srgbClr val="094C80"/>
              </a:buClr>
              <a:buSzPts val="2400"/>
              <a:buFont typeface="Arial"/>
              <a:buChar char="•"/>
              <a:defRPr b="0" i="0" sz="2400" u="none" cap="none" strike="noStrike">
                <a:solidFill>
                  <a:srgbClr val="094C80"/>
                </a:solidFill>
                <a:latin typeface="Arial"/>
                <a:ea typeface="Arial"/>
                <a:cs typeface="Arial"/>
                <a:sym typeface="Arial"/>
              </a:defRPr>
            </a:lvl2pPr>
            <a:lvl3pPr indent="-355600" lvl="2" marL="1371600" marR="0" rtl="0" algn="l">
              <a:lnSpc>
                <a:spcPct val="90000"/>
              </a:lnSpc>
              <a:spcBef>
                <a:spcPts val="500"/>
              </a:spcBef>
              <a:spcAft>
                <a:spcPts val="0"/>
              </a:spcAft>
              <a:buClr>
                <a:srgbClr val="094C80"/>
              </a:buClr>
              <a:buSzPts val="2000"/>
              <a:buFont typeface="Arial"/>
              <a:buChar char="•"/>
              <a:defRPr b="0" i="0" sz="2000" u="none" cap="none" strike="noStrike">
                <a:solidFill>
                  <a:srgbClr val="094C80"/>
                </a:solidFill>
                <a:latin typeface="Arial"/>
                <a:ea typeface="Arial"/>
                <a:cs typeface="Arial"/>
                <a:sym typeface="Arial"/>
              </a:defRPr>
            </a:lvl3pPr>
            <a:lvl4pPr indent="-342900" lvl="3" marL="18288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4pPr>
            <a:lvl5pPr indent="-342900" lvl="4" marL="22860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7" name="Google Shape;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99520"/>
              </a:buClr>
              <a:buSzPts val="4800"/>
              <a:buFont typeface="Arial"/>
              <a:buNone/>
              <a:defRPr b="1" i="0" sz="4800" u="none" cap="none" strike="noStrike">
                <a:solidFill>
                  <a:srgbClr val="F9952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Logo&#10;&#10;Description automatically generated" id="8" name="Google Shape;8;p13"/>
          <p:cNvPicPr preferRelativeResize="0"/>
          <p:nvPr/>
        </p:nvPicPr>
        <p:blipFill rotWithShape="1">
          <a:blip r:embed="rId2">
            <a:alphaModFix/>
          </a:blip>
          <a:srcRect b="0" l="0" r="0" t="0"/>
          <a:stretch/>
        </p:blipFill>
        <p:spPr>
          <a:xfrm>
            <a:off x="10091526" y="6267172"/>
            <a:ext cx="1911912" cy="368497"/>
          </a:xfrm>
          <a:prstGeom prst="rect">
            <a:avLst/>
          </a:prstGeom>
          <a:noFill/>
          <a:ln>
            <a:noFill/>
          </a:ln>
          <a:effectLst>
            <a:outerShdw blurRad="50800" rotWithShape="0" algn="ctr" dir="5400000" dist="25400">
              <a:srgbClr val="000000">
                <a:alpha val="7450"/>
              </a:srgbClr>
            </a:outerShdw>
          </a:effectLst>
        </p:spPr>
      </p:pic>
      <p:pic>
        <p:nvPicPr>
          <p:cNvPr descr="Logo&#10;&#10;Description automatically generated" id="9" name="Google Shape;9;p13"/>
          <p:cNvPicPr preferRelativeResize="0"/>
          <p:nvPr/>
        </p:nvPicPr>
        <p:blipFill rotWithShape="1">
          <a:blip r:embed="rId3">
            <a:alphaModFix/>
          </a:blip>
          <a:srcRect b="0" l="0" r="0" t="0"/>
          <a:stretch/>
        </p:blipFill>
        <p:spPr>
          <a:xfrm>
            <a:off x="188562" y="6271993"/>
            <a:ext cx="1292772" cy="4417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title"/>
          </p:nvPr>
        </p:nvSpPr>
        <p:spPr>
          <a:xfrm rot="-1310880">
            <a:off x="2695366" y="2008826"/>
            <a:ext cx="10480574" cy="19790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Visual Storytelling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pic>
        <p:nvPicPr>
          <p:cNvPr id="112" name="Google Shape;112;g1140fd5e7bd_0_15"/>
          <p:cNvPicPr preferRelativeResize="0"/>
          <p:nvPr/>
        </p:nvPicPr>
        <p:blipFill rotWithShape="1">
          <a:blip r:embed="rId3">
            <a:alphaModFix/>
          </a:blip>
          <a:srcRect b="0" l="0" r="0" t="0"/>
          <a:stretch/>
        </p:blipFill>
        <p:spPr>
          <a:xfrm>
            <a:off x="7295625" y="1040900"/>
            <a:ext cx="4896376" cy="2858549"/>
          </a:xfrm>
          <a:prstGeom prst="rect">
            <a:avLst/>
          </a:prstGeom>
          <a:noFill/>
          <a:ln>
            <a:noFill/>
          </a:ln>
        </p:spPr>
      </p:pic>
      <p:sp>
        <p:nvSpPr>
          <p:cNvPr id="113" name="Google Shape;113;g1140fd5e7bd_0_15"/>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3800" u="none" cap="none" strike="noStrike">
                <a:solidFill>
                  <a:srgbClr val="F99520"/>
                </a:solidFill>
                <a:latin typeface="Oswald"/>
                <a:ea typeface="Oswald"/>
                <a:cs typeface="Oswald"/>
                <a:sym typeface="Oswald"/>
              </a:rPr>
              <a:t>Writing the Introduction to Your Story</a:t>
            </a:r>
            <a:endParaRPr b="0"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14" name="Google Shape;114;g1140fd5e7bd_0_15"/>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Be descriptive. Use the five senses.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Describe how the character looks, or what they are doing, or begin with a bit of dialogue.</a:t>
            </a:r>
            <a:endParaRPr b="0" i="0" sz="1800" u="none" cap="none" strike="noStrike">
              <a:solidFill>
                <a:srgbClr val="000000"/>
              </a:solidFill>
              <a:latin typeface="Comfortaa Light"/>
              <a:ea typeface="Comfortaa Light"/>
              <a:cs typeface="Comfortaa Light"/>
              <a:sym typeface="Comfortaa Light"/>
            </a:endParaRPr>
          </a:p>
        </p:txBody>
      </p:sp>
      <p:sp>
        <p:nvSpPr>
          <p:cNvPr id="115" name="Google Shape;115;g1140fd5e7bd_0_15"/>
          <p:cNvSpPr txBox="1"/>
          <p:nvPr/>
        </p:nvSpPr>
        <p:spPr>
          <a:xfrm>
            <a:off x="1630075" y="4865075"/>
            <a:ext cx="8458800" cy="1246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E69138"/>
                </a:solidFill>
                <a:latin typeface="Architects Daughter"/>
                <a:ea typeface="Architects Daughter"/>
                <a:cs typeface="Architects Daughter"/>
                <a:sym typeface="Architects Daughter"/>
              </a:rPr>
              <a:t>“Bloop,” said Gus, the happiest fish in the ocean. It was Gus’ birthday, and he knew from the glittering ahead of him that a present was in store.</a:t>
            </a:r>
            <a:endParaRPr b="0" i="0" sz="2300" u="none" cap="none" strike="noStrike">
              <a:solidFill>
                <a:srgbClr val="E69138"/>
              </a:solidFill>
              <a:latin typeface="Architects Daughter"/>
              <a:ea typeface="Architects Daughter"/>
              <a:cs typeface="Architects Daughter"/>
              <a:sym typeface="Architects Daughter"/>
            </a:endParaRPr>
          </a:p>
        </p:txBody>
      </p:sp>
      <p:sp>
        <p:nvSpPr>
          <p:cNvPr id="116" name="Google Shape;116;g1140fd5e7bd_0_15"/>
          <p:cNvSpPr txBox="1"/>
          <p:nvPr/>
        </p:nvSpPr>
        <p:spPr>
          <a:xfrm>
            <a:off x="452950" y="1328125"/>
            <a:ext cx="1135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900" u="none" cap="none" strike="noStrike">
                <a:solidFill>
                  <a:srgbClr val="F99520"/>
                </a:solidFill>
                <a:latin typeface="Comfortaa"/>
                <a:ea typeface="Comfortaa"/>
                <a:cs typeface="Comfortaa"/>
                <a:sym typeface="Comfortaa"/>
              </a:rPr>
              <a:t>Character</a:t>
            </a:r>
            <a:endParaRPr b="0" i="0" sz="29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pic>
        <p:nvPicPr>
          <p:cNvPr id="121" name="Google Shape;121;g1140fd5e7bd_0_23"/>
          <p:cNvPicPr preferRelativeResize="0"/>
          <p:nvPr/>
        </p:nvPicPr>
        <p:blipFill rotWithShape="1">
          <a:blip r:embed="rId3">
            <a:alphaModFix/>
          </a:blip>
          <a:srcRect b="0" l="0" r="0" t="0"/>
          <a:stretch/>
        </p:blipFill>
        <p:spPr>
          <a:xfrm>
            <a:off x="7295625" y="1040900"/>
            <a:ext cx="4896376" cy="2858549"/>
          </a:xfrm>
          <a:prstGeom prst="rect">
            <a:avLst/>
          </a:prstGeom>
          <a:noFill/>
          <a:ln>
            <a:noFill/>
          </a:ln>
        </p:spPr>
      </p:pic>
      <p:sp>
        <p:nvSpPr>
          <p:cNvPr id="122" name="Google Shape;122;g1140fd5e7bd_0_23"/>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3800" u="none" cap="none" strike="noStrike">
                <a:solidFill>
                  <a:srgbClr val="F99520"/>
                </a:solidFill>
                <a:latin typeface="Oswald"/>
                <a:ea typeface="Oswald"/>
                <a:cs typeface="Oswald"/>
                <a:sym typeface="Oswald"/>
              </a:rPr>
              <a:t>Writing the Plot to Your Story</a:t>
            </a:r>
            <a:endParaRPr b="0"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23" name="Google Shape;123;g1140fd5e7bd_0_23"/>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Be descriptive. Use the five senses.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What’s going on in the next part of your story? The plot shows us action. Describe what is happening.</a:t>
            </a:r>
            <a:endParaRPr b="0" i="0" sz="1800" u="none" cap="none" strike="noStrike">
              <a:solidFill>
                <a:srgbClr val="000000"/>
              </a:solidFill>
              <a:latin typeface="Comfortaa Light"/>
              <a:ea typeface="Comfortaa Light"/>
              <a:cs typeface="Comfortaa Light"/>
              <a:sym typeface="Comfortaa Light"/>
            </a:endParaRPr>
          </a:p>
        </p:txBody>
      </p:sp>
      <p:sp>
        <p:nvSpPr>
          <p:cNvPr id="124" name="Google Shape;124;g1140fd5e7bd_0_23"/>
          <p:cNvSpPr txBox="1"/>
          <p:nvPr/>
        </p:nvSpPr>
        <p:spPr>
          <a:xfrm>
            <a:off x="1764200" y="4701125"/>
            <a:ext cx="8458800" cy="160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E69138"/>
                </a:solidFill>
                <a:latin typeface="Architects Daughter"/>
                <a:ea typeface="Architects Daughter"/>
                <a:cs typeface="Architects Daughter"/>
                <a:sym typeface="Architects Daughter"/>
              </a:rPr>
              <a:t>Way above Gus on the surface of the water, a fisherman dangled a line from his boat. The line went deep into the water, and on the end of the line squirmed a very uncomfortable worm.</a:t>
            </a:r>
            <a:endParaRPr b="0" i="0" sz="2300" u="none" cap="none" strike="noStrike">
              <a:solidFill>
                <a:srgbClr val="E69138"/>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pic>
        <p:nvPicPr>
          <p:cNvPr id="129" name="Google Shape;129;g1140fd5e7bd_0_31"/>
          <p:cNvPicPr preferRelativeResize="0"/>
          <p:nvPr/>
        </p:nvPicPr>
        <p:blipFill rotWithShape="1">
          <a:blip r:embed="rId3">
            <a:alphaModFix/>
          </a:blip>
          <a:srcRect b="0" l="0" r="0" t="0"/>
          <a:stretch/>
        </p:blipFill>
        <p:spPr>
          <a:xfrm>
            <a:off x="7295625" y="1040900"/>
            <a:ext cx="4896376" cy="2858549"/>
          </a:xfrm>
          <a:prstGeom prst="rect">
            <a:avLst/>
          </a:prstGeom>
          <a:noFill/>
          <a:ln>
            <a:noFill/>
          </a:ln>
        </p:spPr>
      </p:pic>
      <p:sp>
        <p:nvSpPr>
          <p:cNvPr id="130" name="Google Shape;130;g1140fd5e7bd_0_31"/>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3800" u="none" cap="none" strike="noStrike">
                <a:solidFill>
                  <a:srgbClr val="F99520"/>
                </a:solidFill>
                <a:latin typeface="Oswald"/>
                <a:ea typeface="Oswald"/>
                <a:cs typeface="Oswald"/>
                <a:sym typeface="Oswald"/>
              </a:rPr>
              <a:t>Writing the Conflict to Your Story</a:t>
            </a:r>
            <a:endParaRPr b="0"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31" name="Google Shape;131;g1140fd5e7bd_0_31"/>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Be descriptive. Use the five senses.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The conflict introduces a problem in the story. Show us what is happening with the problem by describing. </a:t>
            </a:r>
            <a:endParaRPr b="0" i="0" sz="1800" u="none" cap="none" strike="noStrike">
              <a:solidFill>
                <a:srgbClr val="000000"/>
              </a:solidFill>
              <a:latin typeface="Comfortaa Light"/>
              <a:ea typeface="Comfortaa Light"/>
              <a:cs typeface="Comfortaa Light"/>
              <a:sym typeface="Comfortaa Light"/>
            </a:endParaRPr>
          </a:p>
        </p:txBody>
      </p:sp>
      <p:sp>
        <p:nvSpPr>
          <p:cNvPr id="132" name="Google Shape;132;g1140fd5e7bd_0_31"/>
          <p:cNvSpPr txBox="1"/>
          <p:nvPr/>
        </p:nvSpPr>
        <p:spPr>
          <a:xfrm>
            <a:off x="1764200" y="4701125"/>
            <a:ext cx="8458800" cy="160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E69138"/>
                </a:solidFill>
                <a:latin typeface="Architects Daughter"/>
                <a:ea typeface="Architects Daughter"/>
                <a:cs typeface="Architects Daughter"/>
                <a:sym typeface="Architects Daughter"/>
              </a:rPr>
              <a:t>Wilma the worm knew she had more of a purpose than to dangle on a line. She had dreams of becoming something beautiful. But this wasn’t her best day. She was underwater, on a hook, and what was that up ahead … a fish mouth?</a:t>
            </a:r>
            <a:endParaRPr b="0" i="0" sz="2300" u="none" cap="none" strike="noStrike">
              <a:solidFill>
                <a:srgbClr val="E69138"/>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pic>
        <p:nvPicPr>
          <p:cNvPr id="137" name="Google Shape;137;g1140fd5e7bd_0_39"/>
          <p:cNvPicPr preferRelativeResize="0"/>
          <p:nvPr/>
        </p:nvPicPr>
        <p:blipFill rotWithShape="1">
          <a:blip r:embed="rId3">
            <a:alphaModFix/>
          </a:blip>
          <a:srcRect b="0" l="0" r="0" t="0"/>
          <a:stretch/>
        </p:blipFill>
        <p:spPr>
          <a:xfrm>
            <a:off x="7295625" y="1040900"/>
            <a:ext cx="4896376" cy="2858549"/>
          </a:xfrm>
          <a:prstGeom prst="rect">
            <a:avLst/>
          </a:prstGeom>
          <a:noFill/>
          <a:ln>
            <a:noFill/>
          </a:ln>
        </p:spPr>
      </p:pic>
      <p:sp>
        <p:nvSpPr>
          <p:cNvPr id="138" name="Google Shape;138;g1140fd5e7bd_0_39"/>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3800" u="none" cap="none" strike="noStrike">
                <a:solidFill>
                  <a:srgbClr val="F99520"/>
                </a:solidFill>
                <a:latin typeface="Oswald"/>
                <a:ea typeface="Oswald"/>
                <a:cs typeface="Oswald"/>
                <a:sym typeface="Oswald"/>
              </a:rPr>
              <a:t>Writing the Resolution to Your Story</a:t>
            </a:r>
            <a:endParaRPr b="0"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39" name="Google Shape;139;g1140fd5e7bd_0_39"/>
          <p:cNvSpPr txBox="1"/>
          <p:nvPr/>
        </p:nvSpPr>
        <p:spPr>
          <a:xfrm>
            <a:off x="452950" y="2188100"/>
            <a:ext cx="8458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Be descriptive. Use the five senses.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This is where the story ends, or resolves. Show us how the problem is solved.</a:t>
            </a:r>
            <a:endParaRPr b="0" i="0" sz="1800" u="none" cap="none" strike="noStrike">
              <a:solidFill>
                <a:srgbClr val="000000"/>
              </a:solidFill>
              <a:latin typeface="Comfortaa Light"/>
              <a:ea typeface="Comfortaa Light"/>
              <a:cs typeface="Comfortaa Light"/>
              <a:sym typeface="Comfortaa Light"/>
            </a:endParaRPr>
          </a:p>
        </p:txBody>
      </p:sp>
      <p:sp>
        <p:nvSpPr>
          <p:cNvPr id="140" name="Google Shape;140;g1140fd5e7bd_0_39"/>
          <p:cNvSpPr txBox="1"/>
          <p:nvPr/>
        </p:nvSpPr>
        <p:spPr>
          <a:xfrm>
            <a:off x="1764200" y="4589300"/>
            <a:ext cx="8458800" cy="195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E69138"/>
                </a:solidFill>
                <a:latin typeface="Architects Daughter"/>
                <a:ea typeface="Architects Daughter"/>
                <a:cs typeface="Architects Daughter"/>
                <a:sym typeface="Architects Daughter"/>
              </a:rPr>
              <a:t>Wilma had to think fast. The fish mouth loomed ahead, looking hungrier and hungrier. Wilma felt a tickle at her back, and then another. She wiggled off the hook. Colorful wings sprouted from her back and carried her up out of the water and into the clear, blue sky. She was a butterfly!</a:t>
            </a:r>
            <a:endParaRPr b="0" i="0" sz="2300" u="none" cap="none" strike="noStrike">
              <a:solidFill>
                <a:srgbClr val="E69138"/>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f8795d0e73_0_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Let’s Write!</a:t>
            </a:r>
            <a:endParaRPr/>
          </a:p>
        </p:txBody>
      </p:sp>
      <p:sp>
        <p:nvSpPr>
          <p:cNvPr id="146" name="Google Shape;146;gf8795d0e73_0_8"/>
          <p:cNvSpPr txBox="1"/>
          <p:nvPr>
            <p:ph idx="1" type="body"/>
          </p:nvPr>
        </p:nvSpPr>
        <p:spPr>
          <a:xfrm>
            <a:off x="838200" y="1306551"/>
            <a:ext cx="10515600" cy="4572300"/>
          </a:xfrm>
          <a:prstGeom prst="rect">
            <a:avLst/>
          </a:prstGeom>
          <a:noFill/>
          <a:ln>
            <a:noFill/>
          </a:ln>
        </p:spPr>
        <p:txBody>
          <a:bodyPr anchorCtr="0" anchor="t" bIns="45700" lIns="91425" spcFirstLastPara="1" rIns="91425" wrap="square" tIns="45700">
            <a:normAutofit lnSpcReduction="10000"/>
          </a:bodyPr>
          <a:lstStyle/>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Complete your rough draft.</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Then, on the back of each of your visual story panels, write your story: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setting</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character</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plot</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conflict</a:t>
            </a:r>
            <a:endParaRPr>
              <a:latin typeface="Comfortaa"/>
              <a:ea typeface="Comfortaa"/>
              <a:cs typeface="Comfortaa"/>
              <a:sym typeface="Comfortaa"/>
            </a:endParaRPr>
          </a:p>
          <a:p>
            <a:pPr indent="457200" lvl="0" marL="27432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resolution</a:t>
            </a:r>
            <a:endParaRPr>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Story Sharing/Reflection</a:t>
            </a:r>
            <a:endParaRPr/>
          </a:p>
        </p:txBody>
      </p:sp>
      <p:sp>
        <p:nvSpPr>
          <p:cNvPr id="152" name="Google Shape;152;p7"/>
          <p:cNvSpPr txBox="1"/>
          <p:nvPr>
            <p:ph idx="1" type="body"/>
          </p:nvPr>
        </p:nvSpPr>
        <p:spPr>
          <a:xfrm>
            <a:off x="838200" y="1604651"/>
            <a:ext cx="10515600" cy="4572300"/>
          </a:xfrm>
          <a:prstGeom prst="rect">
            <a:avLst/>
          </a:prstGeom>
          <a:noFill/>
          <a:ln>
            <a:noFill/>
          </a:ln>
        </p:spPr>
        <p:txBody>
          <a:bodyPr anchorCtr="0" anchor="t" bIns="45700" lIns="91425" spcFirstLastPara="1" rIns="91425" wrap="square" tIns="45700">
            <a:normAutofit/>
          </a:bodyPr>
          <a:lstStyle/>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Share your story with a partner.</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Ask your partner:</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What was their favorite part?</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What description stood out for them?</a:t>
            </a:r>
            <a:br>
              <a:rPr lang="en-US">
                <a:latin typeface="Comfortaa"/>
                <a:ea typeface="Comfortaa"/>
                <a:cs typeface="Comfortaa"/>
                <a:sym typeface="Comfortaa"/>
              </a:rPr>
            </a:br>
            <a:r>
              <a:rPr lang="en-US">
                <a:latin typeface="Comfortaa"/>
                <a:ea typeface="Comfortaa"/>
                <a:cs typeface="Comfortaa"/>
                <a:sym typeface="Comfortaa"/>
              </a:rPr>
              <a:t>Did your work show all the parts of the story?</a:t>
            </a:r>
            <a:endParaRPr>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1"/>
          <p:cNvSpPr txBox="1"/>
          <p:nvPr>
            <p:ph type="title"/>
          </p:nvPr>
        </p:nvSpPr>
        <p:spPr>
          <a:xfrm>
            <a:off x="838200" y="24831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REFERENCES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4800"/>
              <a:buFont typeface="Arial"/>
              <a:buNone/>
            </a:pPr>
            <a:r>
              <a:rPr lang="en-US"/>
              <a:t>REFERENCES</a:t>
            </a:r>
            <a:endParaRPr/>
          </a:p>
        </p:txBody>
      </p:sp>
      <p:sp>
        <p:nvSpPr>
          <p:cNvPr id="163" name="Google Shape;163;p12"/>
          <p:cNvSpPr txBox="1"/>
          <p:nvPr>
            <p:ph idx="1" type="body"/>
          </p:nvPr>
        </p:nvSpPr>
        <p:spPr>
          <a:xfrm>
            <a:off x="838200" y="2290274"/>
            <a:ext cx="10515600" cy="38868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rPr lang="en-US"/>
              <a:t>Animation: giphy.com </a:t>
            </a:r>
            <a:endParaRPr/>
          </a:p>
          <a:p>
            <a:pPr indent="0" lvl="0" marL="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OBJECTIVES</a:t>
            </a:r>
            <a:endParaRPr/>
          </a:p>
        </p:txBody>
      </p:sp>
      <p:sp>
        <p:nvSpPr>
          <p:cNvPr id="57" name="Google Shape;57;p2"/>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OF THIS LESSON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OBJECTIVES</a:t>
            </a:r>
            <a:endParaRPr/>
          </a:p>
        </p:txBody>
      </p:sp>
      <p:sp>
        <p:nvSpPr>
          <p:cNvPr id="63" name="Google Shape;63;p3"/>
          <p:cNvSpPr txBox="1"/>
          <p:nvPr>
            <p:ph idx="1" type="body"/>
          </p:nvPr>
        </p:nvSpPr>
        <p:spPr>
          <a:xfrm>
            <a:off x="838200" y="1789075"/>
            <a:ext cx="10515600" cy="4019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Use the five senses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in our writing.</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Finish our story panels.</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p:txBody>
      </p:sp>
      <p:pic>
        <p:nvPicPr>
          <p:cNvPr id="64" name="Google Shape;64;p3"/>
          <p:cNvPicPr preferRelativeResize="0"/>
          <p:nvPr/>
        </p:nvPicPr>
        <p:blipFill>
          <a:blip r:embed="rId3">
            <a:alphaModFix/>
          </a:blip>
          <a:stretch>
            <a:fillRect/>
          </a:stretch>
        </p:blipFill>
        <p:spPr>
          <a:xfrm rot="276135">
            <a:off x="5979025" y="557225"/>
            <a:ext cx="4949940" cy="4019401"/>
          </a:xfrm>
          <a:prstGeom prst="rect">
            <a:avLst/>
          </a:prstGeom>
          <a:noFill/>
          <a:ln>
            <a:noFill/>
          </a:ln>
          <a:effectLst>
            <a:outerShdw blurRad="242888" rotWithShape="0" algn="bl" dir="4020000" dist="11430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MATERIALS</a:t>
            </a:r>
            <a:endParaRPr/>
          </a:p>
        </p:txBody>
      </p:sp>
      <p:sp>
        <p:nvSpPr>
          <p:cNvPr id="70" name="Google Shape;70;p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FOR THIS LESSON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5"/>
          <p:cNvSpPr txBox="1"/>
          <p:nvPr/>
        </p:nvSpPr>
        <p:spPr>
          <a:xfrm>
            <a:off x="1477625" y="2968800"/>
            <a:ext cx="7041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94C80"/>
              </a:solidFill>
              <a:latin typeface="Comfortaa"/>
              <a:ea typeface="Comfortaa"/>
              <a:cs typeface="Comfortaa"/>
              <a:sym typeface="Comfortaa"/>
            </a:endParaRPr>
          </a:p>
        </p:txBody>
      </p:sp>
      <p:sp>
        <p:nvSpPr>
          <p:cNvPr id="76" name="Google Shape;76;p5"/>
          <p:cNvSpPr txBox="1"/>
          <p:nvPr/>
        </p:nvSpPr>
        <p:spPr>
          <a:xfrm>
            <a:off x="4264700" y="4946988"/>
            <a:ext cx="7041300" cy="57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highlight>
                  <a:srgbClr val="FFFFFF"/>
                </a:highlight>
                <a:latin typeface="Comfortaa"/>
                <a:ea typeface="Comfortaa"/>
                <a:cs typeface="Comfortaa"/>
                <a:sym typeface="Comfortaa"/>
              </a:rPr>
              <a:t>Your imagination and attention</a:t>
            </a:r>
            <a:endParaRPr b="0" i="0" sz="1400" u="none" cap="none" strike="noStrike">
              <a:solidFill>
                <a:srgbClr val="000000"/>
              </a:solidFill>
              <a:highlight>
                <a:srgbClr val="FFFFFF"/>
              </a:highlight>
              <a:latin typeface="Arial"/>
              <a:ea typeface="Arial"/>
              <a:cs typeface="Arial"/>
              <a:sym typeface="Arial"/>
            </a:endParaRPr>
          </a:p>
        </p:txBody>
      </p:sp>
      <p:sp>
        <p:nvSpPr>
          <p:cNvPr id="77" name="Google Shape;77;p5"/>
          <p:cNvSpPr txBox="1"/>
          <p:nvPr/>
        </p:nvSpPr>
        <p:spPr>
          <a:xfrm>
            <a:off x="1185300" y="1163150"/>
            <a:ext cx="7041300" cy="57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lang="en-US" sz="2800">
                <a:solidFill>
                  <a:srgbClr val="094C80"/>
                </a:solidFill>
                <a:highlight>
                  <a:srgbClr val="FFFFFF"/>
                </a:highlight>
                <a:latin typeface="Comfortaa"/>
                <a:ea typeface="Comfortaa"/>
                <a:cs typeface="Comfortaa"/>
                <a:sym typeface="Comfortaa"/>
              </a:rPr>
              <a:t>Your visual story panels</a:t>
            </a:r>
            <a:endParaRPr b="0" i="0" sz="1400" u="none" cap="none" strike="noStrike">
              <a:solidFill>
                <a:srgbClr val="000000"/>
              </a:solidFill>
              <a:highlight>
                <a:srgbClr val="FFFFFF"/>
              </a:highlight>
              <a:latin typeface="Arial"/>
              <a:ea typeface="Arial"/>
              <a:cs typeface="Arial"/>
              <a:sym typeface="Arial"/>
            </a:endParaRPr>
          </a:p>
        </p:txBody>
      </p:sp>
      <p:sp>
        <p:nvSpPr>
          <p:cNvPr id="78" name="Google Shape;78;p5"/>
          <p:cNvSpPr txBox="1"/>
          <p:nvPr/>
        </p:nvSpPr>
        <p:spPr>
          <a:xfrm>
            <a:off x="1359100" y="3622438"/>
            <a:ext cx="7041300" cy="57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lang="en-US" sz="2800">
                <a:solidFill>
                  <a:srgbClr val="094C80"/>
                </a:solidFill>
                <a:highlight>
                  <a:schemeClr val="lt1"/>
                </a:highlight>
                <a:latin typeface="Comfortaa"/>
                <a:ea typeface="Comfortaa"/>
                <a:cs typeface="Comfortaa"/>
                <a:sym typeface="Comfortaa"/>
              </a:rPr>
              <a:t>The rough draft of your story</a:t>
            </a:r>
            <a:endParaRPr b="0" i="0" sz="1400" u="none" cap="none" strike="noStrike">
              <a:solidFill>
                <a:srgbClr val="000000"/>
              </a:solidFill>
              <a:highlight>
                <a:schemeClr val="lt1"/>
              </a:highlight>
              <a:latin typeface="Arial"/>
              <a:ea typeface="Arial"/>
              <a:cs typeface="Arial"/>
              <a:sym typeface="Arial"/>
            </a:endParaRPr>
          </a:p>
        </p:txBody>
      </p:sp>
      <p:sp>
        <p:nvSpPr>
          <p:cNvPr id="79" name="Google Shape;79;p5"/>
          <p:cNvSpPr txBox="1"/>
          <p:nvPr/>
        </p:nvSpPr>
        <p:spPr>
          <a:xfrm>
            <a:off x="3093100" y="2297900"/>
            <a:ext cx="7915500" cy="57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lang="en-US" sz="2800">
                <a:solidFill>
                  <a:srgbClr val="094C80"/>
                </a:solidFill>
                <a:highlight>
                  <a:srgbClr val="FFFFFF"/>
                </a:highlight>
                <a:latin typeface="Comfortaa"/>
                <a:ea typeface="Comfortaa"/>
                <a:cs typeface="Comfortaa"/>
                <a:sym typeface="Comfortaa"/>
              </a:rPr>
              <a:t>Scissors, construction paper, &amp; glue stick</a:t>
            </a:r>
            <a:endParaRPr b="0" i="0" sz="1400" u="none" cap="none" strike="noStrike">
              <a:solidFill>
                <a:srgbClr val="000000"/>
              </a:solidFill>
              <a:highlight>
                <a:srgbClr val="FFFFFF"/>
              </a:highligh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gfb92f70bf8_0_9"/>
          <p:cNvSpPr txBox="1"/>
          <p:nvPr>
            <p:ph type="ctrTitle"/>
          </p:nvPr>
        </p:nvSpPr>
        <p:spPr>
          <a:xfrm>
            <a:off x="-1346550" y="18657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WARM UP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VOCABULARY</a:t>
            </a:r>
            <a:br>
              <a:rPr lang="en-US" sz="7200"/>
            </a:br>
            <a:r>
              <a:rPr lang="en-US" sz="7200"/>
              <a:t>REVIEW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g1140fd5e7bd_0_7"/>
          <p:cNvPicPr preferRelativeResize="0"/>
          <p:nvPr/>
        </p:nvPicPr>
        <p:blipFill rotWithShape="1">
          <a:blip r:embed="rId3">
            <a:alphaModFix/>
          </a:blip>
          <a:srcRect b="0" l="0" r="0" t="0"/>
          <a:stretch/>
        </p:blipFill>
        <p:spPr>
          <a:xfrm>
            <a:off x="1627025" y="2696050"/>
            <a:ext cx="8537525" cy="2202525"/>
          </a:xfrm>
          <a:prstGeom prst="rect">
            <a:avLst/>
          </a:prstGeom>
          <a:noFill/>
          <a:ln>
            <a:noFill/>
          </a:ln>
        </p:spPr>
      </p:pic>
      <p:sp>
        <p:nvSpPr>
          <p:cNvPr id="95" name="Google Shape;95;g1140fd5e7bd_0_7"/>
          <p:cNvSpPr txBox="1"/>
          <p:nvPr/>
        </p:nvSpPr>
        <p:spPr>
          <a:xfrm>
            <a:off x="418950" y="448750"/>
            <a:ext cx="113541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4600" u="none" cap="none" strike="noStrike">
                <a:solidFill>
                  <a:srgbClr val="F99520"/>
                </a:solidFill>
                <a:latin typeface="Arial"/>
                <a:ea typeface="Arial"/>
                <a:cs typeface="Arial"/>
                <a:sym typeface="Arial"/>
              </a:rPr>
              <a:t>Rough Draft</a:t>
            </a:r>
            <a:endParaRPr b="1" i="0" sz="4600" u="none" cap="none" strike="noStrike">
              <a:solidFill>
                <a:srgbClr val="F9952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96" name="Google Shape;96;g1140fd5e7bd_0_7"/>
          <p:cNvSpPr txBox="1"/>
          <p:nvPr/>
        </p:nvSpPr>
        <p:spPr>
          <a:xfrm>
            <a:off x="1504575" y="1491900"/>
            <a:ext cx="97830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mfortaa Light"/>
                <a:ea typeface="Comfortaa Light"/>
                <a:cs typeface="Comfortaa Light"/>
                <a:sym typeface="Comfortaa Light"/>
              </a:rPr>
              <a:t>a first version of something (such as a story) that needs a lot of editing and rewriting.</a:t>
            </a:r>
            <a:endParaRPr b="0" i="0" sz="3100" u="none" cap="none" strike="noStrike">
              <a:solidFill>
                <a:srgbClr val="000000"/>
              </a:solidFill>
              <a:latin typeface="Comfortaa Light"/>
              <a:ea typeface="Comfortaa Light"/>
              <a:cs typeface="Comfortaa Light"/>
              <a:sym typeface="Comfortaa Light"/>
            </a:endParaRPr>
          </a:p>
        </p:txBody>
      </p:sp>
      <p:sp>
        <p:nvSpPr>
          <p:cNvPr id="97" name="Google Shape;97;g1140fd5e7bd_0_7"/>
          <p:cNvSpPr/>
          <p:nvPr/>
        </p:nvSpPr>
        <p:spPr>
          <a:xfrm rot="-5556593">
            <a:off x="7943600" y="4517785"/>
            <a:ext cx="1067307" cy="597324"/>
          </a:xfrm>
          <a:prstGeom prst="rightArrow">
            <a:avLst>
              <a:gd fmla="val 50000" name="adj1"/>
              <a:gd fmla="val 50000" name="adj2"/>
            </a:avLst>
          </a:prstGeom>
          <a:solidFill>
            <a:srgbClr val="F9952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1140fd5e7bd_0_7"/>
          <p:cNvSpPr txBox="1"/>
          <p:nvPr/>
        </p:nvSpPr>
        <p:spPr>
          <a:xfrm>
            <a:off x="8799900" y="4898575"/>
            <a:ext cx="9783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omfortaa"/>
                <a:ea typeface="Comfortaa"/>
                <a:cs typeface="Comfortaa"/>
                <a:sym typeface="Comfortaa"/>
              </a:rPr>
              <a:t>very rough draft</a:t>
            </a:r>
            <a:endParaRPr b="0" i="0" sz="1400" u="none" cap="none" strike="noStrike">
              <a:solidFill>
                <a:srgbClr val="000000"/>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g1140fd5e7bd_0_47"/>
          <p:cNvPicPr preferRelativeResize="0"/>
          <p:nvPr/>
        </p:nvPicPr>
        <p:blipFill rotWithShape="1">
          <a:blip r:embed="rId3">
            <a:alphaModFix/>
          </a:blip>
          <a:srcRect b="0" l="0" r="0" t="0"/>
          <a:stretch/>
        </p:blipFill>
        <p:spPr>
          <a:xfrm>
            <a:off x="7295625" y="1040900"/>
            <a:ext cx="4896376" cy="2858549"/>
          </a:xfrm>
          <a:prstGeom prst="rect">
            <a:avLst/>
          </a:prstGeom>
          <a:noFill/>
          <a:ln>
            <a:noFill/>
          </a:ln>
        </p:spPr>
      </p:pic>
      <p:sp>
        <p:nvSpPr>
          <p:cNvPr id="104" name="Google Shape;104;g1140fd5e7bd_0_47"/>
          <p:cNvSpPr txBox="1"/>
          <p:nvPr/>
        </p:nvSpPr>
        <p:spPr>
          <a:xfrm>
            <a:off x="452950" y="519900"/>
            <a:ext cx="113541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3800" u="none" cap="none" strike="noStrike">
                <a:solidFill>
                  <a:srgbClr val="F99520"/>
                </a:solidFill>
                <a:latin typeface="Oswald"/>
                <a:ea typeface="Oswald"/>
                <a:cs typeface="Oswald"/>
                <a:sym typeface="Oswald"/>
              </a:rPr>
              <a:t>Writing the Introduction to Your Story</a:t>
            </a:r>
            <a:endParaRPr b="0" i="0" sz="3800" u="none" cap="none" strike="noStrike">
              <a:solidFill>
                <a:srgbClr val="F9952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
        <p:nvSpPr>
          <p:cNvPr id="105" name="Google Shape;105;g1140fd5e7bd_0_47"/>
          <p:cNvSpPr txBox="1"/>
          <p:nvPr/>
        </p:nvSpPr>
        <p:spPr>
          <a:xfrm>
            <a:off x="452950" y="2188100"/>
            <a:ext cx="84588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Be descriptive. Use the five senses.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Light"/>
              <a:ea typeface="Comfortaa Light"/>
              <a:cs typeface="Comfortaa Light"/>
              <a:sym typeface="Comfortaa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mfortaa Light"/>
                <a:ea typeface="Comfortaa Light"/>
                <a:cs typeface="Comfortaa Light"/>
                <a:sym typeface="Comfortaa Light"/>
              </a:rPr>
              <a:t>You can start with a sound, or describe how the setting looks.</a:t>
            </a:r>
            <a:endParaRPr b="0" i="0" sz="1800" u="none" cap="none" strike="noStrike">
              <a:solidFill>
                <a:srgbClr val="000000"/>
              </a:solidFill>
              <a:latin typeface="Comfortaa Light"/>
              <a:ea typeface="Comfortaa Light"/>
              <a:cs typeface="Comfortaa Light"/>
              <a:sym typeface="Comfortaa Light"/>
            </a:endParaRPr>
          </a:p>
        </p:txBody>
      </p:sp>
      <p:sp>
        <p:nvSpPr>
          <p:cNvPr id="106" name="Google Shape;106;g1140fd5e7bd_0_47"/>
          <p:cNvSpPr txBox="1"/>
          <p:nvPr/>
        </p:nvSpPr>
        <p:spPr>
          <a:xfrm>
            <a:off x="1630075" y="4865075"/>
            <a:ext cx="84588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E69138"/>
                </a:solidFill>
                <a:latin typeface="Architects Daughter"/>
                <a:ea typeface="Architects Daughter"/>
                <a:cs typeface="Architects Daughter"/>
                <a:sym typeface="Architects Daughter"/>
              </a:rPr>
              <a:t>The ocean waves sloshed and wooshed as the seagulls called overhead. It was a peaceful day at the ocean.</a:t>
            </a:r>
            <a:endParaRPr b="0" i="0" sz="2300" u="none" cap="none" strike="noStrike">
              <a:solidFill>
                <a:srgbClr val="E69138"/>
              </a:solidFill>
              <a:latin typeface="Architects Daughter"/>
              <a:ea typeface="Architects Daughter"/>
              <a:cs typeface="Architects Daughter"/>
              <a:sym typeface="Architects Daughter"/>
            </a:endParaRPr>
          </a:p>
        </p:txBody>
      </p:sp>
      <p:sp>
        <p:nvSpPr>
          <p:cNvPr id="107" name="Google Shape;107;g1140fd5e7bd_0_47"/>
          <p:cNvSpPr txBox="1"/>
          <p:nvPr/>
        </p:nvSpPr>
        <p:spPr>
          <a:xfrm>
            <a:off x="452950" y="1328125"/>
            <a:ext cx="1135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900" u="none" cap="none" strike="noStrike">
                <a:solidFill>
                  <a:srgbClr val="F99520"/>
                </a:solidFill>
                <a:latin typeface="Comfortaa"/>
                <a:ea typeface="Comfortaa"/>
                <a:cs typeface="Comfortaa"/>
                <a:sym typeface="Comfortaa"/>
              </a:rPr>
              <a:t>Setting</a:t>
            </a:r>
            <a:endParaRPr b="0" i="0" sz="29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2">
  <a:themeElements>
    <a:clrScheme name="Custom 2">
      <a:dk1>
        <a:srgbClr val="000000"/>
      </a:dk1>
      <a:lt1>
        <a:srgbClr val="FFFFFF"/>
      </a:lt1>
      <a:dk2>
        <a:srgbClr val="44546A"/>
      </a:dk2>
      <a:lt2>
        <a:srgbClr val="E7E6E6"/>
      </a:lt2>
      <a:accent1>
        <a:srgbClr val="084C7F"/>
      </a:accent1>
      <a:accent2>
        <a:srgbClr val="F89520"/>
      </a:accent2>
      <a:accent3>
        <a:srgbClr val="A5A5A5"/>
      </a:accent3>
      <a:accent4>
        <a:srgbClr val="FECD05"/>
      </a:accent4>
      <a:accent5>
        <a:srgbClr val="0285D6"/>
      </a:accent5>
      <a:accent6>
        <a:srgbClr val="94E2F6"/>
      </a:accent6>
      <a:hlink>
        <a:srgbClr val="47BCEA"/>
      </a:hlink>
      <a:folHlink>
        <a:srgbClr val="0A7C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2021-09-01T16:05:59Z</dcterms:created>
  <dc:creator>Posture 2</dc:creator>
</cp:coreProperties>
</file>