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Comfortaa Light"/>
      <p:regular r:id="rId23"/>
      <p:bold r:id="rId24"/>
    </p:embeddedFont>
    <p:embeddedFont>
      <p:font typeface="Architects Daughter"/>
      <p:regular r:id="rId25"/>
    </p:embeddedFont>
    <p:embeddedFont>
      <p:font typeface="Oswald"/>
      <p:regular r:id="rId26"/>
      <p:bold r:id="rId27"/>
    </p:embeddedFont>
    <p:embeddedFont>
      <p:font typeface="Gill Sans"/>
      <p:regular r:id="rId28"/>
      <p:bold r:id="rId29"/>
    </p:embeddedFont>
    <p:embeddedFont>
      <p:font typeface="Comfortaa Medium"/>
      <p:regular r:id="rId30"/>
      <p:bold r:id="rId31"/>
    </p:embeddedFont>
    <p:embeddedFont>
      <p:font typeface="Comforta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OSxgQEXQSC+pNHDUiokrMyEFo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omfortaaLight-bold.fntdata"/><Relationship Id="rId23" Type="http://schemas.openxmlformats.org/officeDocument/2006/relationships/font" Target="fonts/Comfortaa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regular.fntdata"/><Relationship Id="rId25" Type="http://schemas.openxmlformats.org/officeDocument/2006/relationships/font" Target="fonts/ArchitectsDaughter-regular.fntdata"/><Relationship Id="rId28" Type="http://schemas.openxmlformats.org/officeDocument/2006/relationships/font" Target="fonts/GillSans-regular.fntdata"/><Relationship Id="rId27"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ill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mfortaaMedium-bold.fntdata"/><Relationship Id="rId30" Type="http://schemas.openxmlformats.org/officeDocument/2006/relationships/font" Target="fonts/ComfortaaMedium-regular.fntdata"/><Relationship Id="rId11" Type="http://schemas.openxmlformats.org/officeDocument/2006/relationships/slide" Target="slides/slide7.xml"/><Relationship Id="rId33" Type="http://schemas.openxmlformats.org/officeDocument/2006/relationships/font" Target="fonts/Comfortaa-bold.fntdata"/><Relationship Id="rId10" Type="http://schemas.openxmlformats.org/officeDocument/2006/relationships/slide" Target="slides/slide6.xml"/><Relationship Id="rId32" Type="http://schemas.openxmlformats.org/officeDocument/2006/relationships/font" Target="fonts/Comfortaa-regular.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40fd5e7bd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07" name="Google Shape;107;g1140fd5e7bd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40fd5e7bd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16" name="Google Shape;116;g1140fd5e7bd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40fd5e7b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25" name="Google Shape;125;g1140fd5e7bd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40fd5e7bd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33" name="Google Shape;133;g1140fd5e7bd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40fd5e7bd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41" name="Google Shape;141;g1140fd5e7bd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8795d0e7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49" name="Google Shape;149;gf8795d0e7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fb92f70bf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Something with color</a:t>
            </a:r>
            <a:endParaRPr/>
          </a:p>
        </p:txBody>
      </p:sp>
      <p:sp>
        <p:nvSpPr>
          <p:cNvPr id="81" name="Google Shape;81;gfb92f70bf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40fd5e7b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93" name="Google Shape;93;g1140fd5e7bd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a26b3a52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10a26b3a52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4"/>
          <p:cNvSpPr txBox="1"/>
          <p:nvPr>
            <p:ph type="title"/>
          </p:nvPr>
        </p:nvSpPr>
        <p:spPr>
          <a:xfrm rot="-1310895">
            <a:off x="2648626" y="24252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1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b="1" i="0" sz="4800">
                <a:solidFill>
                  <a:srgbClr val="F995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mt="85000"/>
          </a:blip>
          <a:stretch>
            <a:fillRect/>
          </a:stretch>
        </a:blipFill>
      </p:bgPr>
    </p:bg>
    <p:spTree>
      <p:nvGrpSpPr>
        <p:cNvPr id="19" name="Shape 19"/>
        <p:cNvGrpSpPr/>
        <p:nvPr/>
      </p:nvGrpSpPr>
      <p:grpSpPr>
        <a:xfrm>
          <a:off x="0" y="0"/>
          <a:ext cx="0" cy="0"/>
          <a:chOff x="0" y="0"/>
          <a:chExt cx="0" cy="0"/>
        </a:xfrm>
      </p:grpSpPr>
      <p:sp>
        <p:nvSpPr>
          <p:cNvPr id="20" name="Google Shape;20;p17"/>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1524000" y="3435431"/>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9"/>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0"/>
          <p:cNvSpPr txBox="1"/>
          <p:nvPr>
            <p:ph type="title"/>
          </p:nvPr>
        </p:nvSpPr>
        <p:spPr>
          <a:xfrm>
            <a:off x="838200" y="231676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subTitle"/>
          </p:nvPr>
        </p:nvSpPr>
        <p:spPr>
          <a:xfrm>
            <a:off x="1524000" y="364233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4" name="Shape 34"/>
        <p:cNvGrpSpPr/>
        <p:nvPr/>
      </p:nvGrpSpPr>
      <p:grpSpPr>
        <a:xfrm>
          <a:off x="0" y="0"/>
          <a:ext cx="0" cy="0"/>
          <a:chOff x="0" y="0"/>
          <a:chExt cx="0" cy="0"/>
        </a:xfrm>
      </p:grpSpPr>
      <p:sp>
        <p:nvSpPr>
          <p:cNvPr id="35" name="Google Shape;35;p22"/>
          <p:cNvSpPr txBox="1"/>
          <p:nvPr>
            <p:ph type="title"/>
          </p:nvPr>
        </p:nvSpPr>
        <p:spPr>
          <a:xfrm>
            <a:off x="838200" y="193039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subTitle"/>
          </p:nvPr>
        </p:nvSpPr>
        <p:spPr>
          <a:xfrm>
            <a:off x="1524000" y="344318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94C80"/>
              </a:buClr>
              <a:buSzPts val="2800"/>
              <a:buFont typeface="Arial"/>
              <a:buChar char="•"/>
              <a:defRPr b="0" i="0" sz="2800" u="none" cap="none" strike="noStrike">
                <a:solidFill>
                  <a:srgbClr val="094C80"/>
                </a:solidFill>
                <a:latin typeface="Arial"/>
                <a:ea typeface="Arial"/>
                <a:cs typeface="Arial"/>
                <a:sym typeface="Arial"/>
              </a:defRPr>
            </a:lvl1pPr>
            <a:lvl2pPr indent="-381000" lvl="1" marL="914400" marR="0" rtl="0" algn="l">
              <a:lnSpc>
                <a:spcPct val="90000"/>
              </a:lnSpc>
              <a:spcBef>
                <a:spcPts val="500"/>
              </a:spcBef>
              <a:spcAft>
                <a:spcPts val="0"/>
              </a:spcAft>
              <a:buClr>
                <a:srgbClr val="094C80"/>
              </a:buClr>
              <a:buSzPts val="2400"/>
              <a:buFont typeface="Arial"/>
              <a:buChar char="•"/>
              <a:defRPr b="0" i="0" sz="2400" u="none" cap="none" strike="noStrike">
                <a:solidFill>
                  <a:srgbClr val="094C80"/>
                </a:solidFill>
                <a:latin typeface="Arial"/>
                <a:ea typeface="Arial"/>
                <a:cs typeface="Arial"/>
                <a:sym typeface="Arial"/>
              </a:defRPr>
            </a:lvl2pPr>
            <a:lvl3pPr indent="-355600" lvl="2" marL="1371600" marR="0" rtl="0" algn="l">
              <a:lnSpc>
                <a:spcPct val="90000"/>
              </a:lnSpc>
              <a:spcBef>
                <a:spcPts val="500"/>
              </a:spcBef>
              <a:spcAft>
                <a:spcPts val="0"/>
              </a:spcAft>
              <a:buClr>
                <a:srgbClr val="094C80"/>
              </a:buClr>
              <a:buSzPts val="2000"/>
              <a:buFont typeface="Arial"/>
              <a:buChar char="•"/>
              <a:defRPr b="0" i="0" sz="2000" u="none" cap="none" strike="noStrike">
                <a:solidFill>
                  <a:srgbClr val="094C80"/>
                </a:solidFill>
                <a:latin typeface="Arial"/>
                <a:ea typeface="Arial"/>
                <a:cs typeface="Arial"/>
                <a:sym typeface="Arial"/>
              </a:defRPr>
            </a:lvl3pPr>
            <a:lvl4pPr indent="-342900" lvl="3" marL="18288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4pPr>
            <a:lvl5pPr indent="-342900" lvl="4" marL="22860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7" name="Google Shape;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99520"/>
              </a:buClr>
              <a:buSzPts val="4800"/>
              <a:buFont typeface="Arial"/>
              <a:buNone/>
              <a:defRPr b="1" i="0" sz="4800" u="none" cap="none" strike="noStrike">
                <a:solidFill>
                  <a:srgbClr val="F9952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Logo&#10;&#10;Description automatically generated" id="8" name="Google Shape;8;p13"/>
          <p:cNvPicPr preferRelativeResize="0"/>
          <p:nvPr/>
        </p:nvPicPr>
        <p:blipFill rotWithShape="1">
          <a:blip r:embed="rId2">
            <a:alphaModFix/>
          </a:blip>
          <a:srcRect b="0" l="0" r="0" t="0"/>
          <a:stretch/>
        </p:blipFill>
        <p:spPr>
          <a:xfrm>
            <a:off x="10091526" y="6267172"/>
            <a:ext cx="1911912" cy="368497"/>
          </a:xfrm>
          <a:prstGeom prst="rect">
            <a:avLst/>
          </a:prstGeom>
          <a:noFill/>
          <a:ln>
            <a:noFill/>
          </a:ln>
          <a:effectLst>
            <a:outerShdw blurRad="50800" rotWithShape="0" algn="ctr" dir="5400000" dist="25400">
              <a:srgbClr val="000000">
                <a:alpha val="7843"/>
              </a:srgbClr>
            </a:outerShdw>
          </a:effectLst>
        </p:spPr>
      </p:pic>
      <p:pic>
        <p:nvPicPr>
          <p:cNvPr descr="Logo&#10;&#10;Description automatically generated" id="9" name="Google Shape;9;p13"/>
          <p:cNvPicPr preferRelativeResize="0"/>
          <p:nvPr/>
        </p:nvPicPr>
        <p:blipFill rotWithShape="1">
          <a:blip r:embed="rId3">
            <a:alphaModFix/>
          </a:blip>
          <a:srcRect b="0" l="0" r="0" t="0"/>
          <a:stretch/>
        </p:blipFill>
        <p:spPr>
          <a:xfrm>
            <a:off x="188562" y="6271993"/>
            <a:ext cx="1292772" cy="441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title"/>
          </p:nvPr>
        </p:nvSpPr>
        <p:spPr>
          <a:xfrm rot="-1310880">
            <a:off x="2695366" y="2008826"/>
            <a:ext cx="10480574" cy="19790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Visual Storytelling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pic>
        <p:nvPicPr>
          <p:cNvPr id="109" name="Google Shape;109;g1140fd5e7bd_0_47"/>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10" name="Google Shape;110;g1140fd5e7bd_0_47"/>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Introduction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11" name="Google Shape;111;g1140fd5e7bd_0_47"/>
          <p:cNvSpPr txBox="1"/>
          <p:nvPr/>
        </p:nvSpPr>
        <p:spPr>
          <a:xfrm>
            <a:off x="452950" y="2188100"/>
            <a:ext cx="84588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You can start with a sound, or describe how the setting looks.</a:t>
            </a:r>
            <a:endParaRPr b="0" i="0" sz="1800" u="none" cap="none" strike="noStrike">
              <a:solidFill>
                <a:srgbClr val="000000"/>
              </a:solidFill>
              <a:latin typeface="Comfortaa Light"/>
              <a:ea typeface="Comfortaa Light"/>
              <a:cs typeface="Comfortaa Light"/>
              <a:sym typeface="Comfortaa Light"/>
            </a:endParaRPr>
          </a:p>
        </p:txBody>
      </p:sp>
      <p:sp>
        <p:nvSpPr>
          <p:cNvPr id="112" name="Google Shape;112;g1140fd5e7bd_0_47"/>
          <p:cNvSpPr txBox="1"/>
          <p:nvPr/>
        </p:nvSpPr>
        <p:spPr>
          <a:xfrm>
            <a:off x="1630075" y="4865075"/>
            <a:ext cx="84588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The ocean waves sloshed and wooshed as the seagulls called overhead. It was a peaceful day at the ocean.</a:t>
            </a:r>
            <a:endParaRPr b="0" i="0" sz="2300" u="none" cap="none" strike="noStrike">
              <a:solidFill>
                <a:srgbClr val="E69138"/>
              </a:solidFill>
              <a:latin typeface="Architects Daughter"/>
              <a:ea typeface="Architects Daughter"/>
              <a:cs typeface="Architects Daughter"/>
              <a:sym typeface="Architects Daughter"/>
            </a:endParaRPr>
          </a:p>
        </p:txBody>
      </p:sp>
      <p:sp>
        <p:nvSpPr>
          <p:cNvPr id="113" name="Google Shape;113;g1140fd5e7bd_0_47"/>
          <p:cNvSpPr txBox="1"/>
          <p:nvPr/>
        </p:nvSpPr>
        <p:spPr>
          <a:xfrm>
            <a:off x="452950" y="1328125"/>
            <a:ext cx="1135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900" u="none" cap="none" strike="noStrike">
                <a:solidFill>
                  <a:srgbClr val="F99520"/>
                </a:solidFill>
                <a:latin typeface="Comfortaa"/>
                <a:ea typeface="Comfortaa"/>
                <a:cs typeface="Comfortaa"/>
                <a:sym typeface="Comfortaa"/>
              </a:rPr>
              <a:t>Setting</a:t>
            </a:r>
            <a:endParaRPr b="0" i="0" sz="29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pic>
        <p:nvPicPr>
          <p:cNvPr id="118" name="Google Shape;118;g1140fd5e7bd_0_15"/>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19" name="Google Shape;119;g1140fd5e7bd_0_15"/>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Introduction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20" name="Google Shape;120;g1140fd5e7bd_0_15"/>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Describe how the character looks, or what they are doing, or begin with a bit of dialogue.</a:t>
            </a:r>
            <a:endParaRPr b="0" i="0" sz="1800" u="none" cap="none" strike="noStrike">
              <a:solidFill>
                <a:srgbClr val="000000"/>
              </a:solidFill>
              <a:latin typeface="Comfortaa Light"/>
              <a:ea typeface="Comfortaa Light"/>
              <a:cs typeface="Comfortaa Light"/>
              <a:sym typeface="Comfortaa Light"/>
            </a:endParaRPr>
          </a:p>
        </p:txBody>
      </p:sp>
      <p:sp>
        <p:nvSpPr>
          <p:cNvPr id="121" name="Google Shape;121;g1140fd5e7bd_0_15"/>
          <p:cNvSpPr txBox="1"/>
          <p:nvPr/>
        </p:nvSpPr>
        <p:spPr>
          <a:xfrm>
            <a:off x="1630075" y="4865075"/>
            <a:ext cx="8458800" cy="124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“Bloop,” said Gus, the happiest fish in the ocean. It was Gus’ birthday, and he knew from the glittering ahead of him that a present was in store.</a:t>
            </a:r>
            <a:endParaRPr b="0" i="0" sz="2300" u="none" cap="none" strike="noStrike">
              <a:solidFill>
                <a:srgbClr val="E69138"/>
              </a:solidFill>
              <a:latin typeface="Architects Daughter"/>
              <a:ea typeface="Architects Daughter"/>
              <a:cs typeface="Architects Daughter"/>
              <a:sym typeface="Architects Daughter"/>
            </a:endParaRPr>
          </a:p>
        </p:txBody>
      </p:sp>
      <p:sp>
        <p:nvSpPr>
          <p:cNvPr id="122" name="Google Shape;122;g1140fd5e7bd_0_15"/>
          <p:cNvSpPr txBox="1"/>
          <p:nvPr/>
        </p:nvSpPr>
        <p:spPr>
          <a:xfrm>
            <a:off x="452950" y="1328125"/>
            <a:ext cx="1135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900" u="none" cap="none" strike="noStrike">
                <a:solidFill>
                  <a:srgbClr val="F99520"/>
                </a:solidFill>
                <a:latin typeface="Comfortaa"/>
                <a:ea typeface="Comfortaa"/>
                <a:cs typeface="Comfortaa"/>
                <a:sym typeface="Comfortaa"/>
              </a:rPr>
              <a:t>Character</a:t>
            </a:r>
            <a:endParaRPr b="0" i="0" sz="29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pic>
        <p:nvPicPr>
          <p:cNvPr id="127" name="Google Shape;127;g1140fd5e7bd_0_23"/>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28" name="Google Shape;128;g1140fd5e7bd_0_23"/>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Plot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29" name="Google Shape;129;g1140fd5e7bd_0_23"/>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What’s going on in the next part of your story? The plot shows us action. Describe what is happening.</a:t>
            </a:r>
            <a:endParaRPr b="0" i="0" sz="1800" u="none" cap="none" strike="noStrike">
              <a:solidFill>
                <a:srgbClr val="000000"/>
              </a:solidFill>
              <a:latin typeface="Comfortaa Light"/>
              <a:ea typeface="Comfortaa Light"/>
              <a:cs typeface="Comfortaa Light"/>
              <a:sym typeface="Comfortaa Light"/>
            </a:endParaRPr>
          </a:p>
        </p:txBody>
      </p:sp>
      <p:sp>
        <p:nvSpPr>
          <p:cNvPr id="130" name="Google Shape;130;g1140fd5e7bd_0_23"/>
          <p:cNvSpPr txBox="1"/>
          <p:nvPr/>
        </p:nvSpPr>
        <p:spPr>
          <a:xfrm>
            <a:off x="1764200" y="4701125"/>
            <a:ext cx="84588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Way above Gus on the surface of the water, a fisherman dangled a line from his boat. The line went deep into the water, and on the end of the line squirmed a very uncomfortable worm.</a:t>
            </a:r>
            <a:endParaRPr b="0" i="0" sz="2300" u="none" cap="none" strike="noStrike">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pic>
        <p:nvPicPr>
          <p:cNvPr id="135" name="Google Shape;135;g1140fd5e7bd_0_31"/>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36" name="Google Shape;136;g1140fd5e7bd_0_31"/>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Conflict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37" name="Google Shape;137;g1140fd5e7bd_0_31"/>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The conflict introduces a problem in the story. Show us what is happening with the problem by describing. </a:t>
            </a:r>
            <a:endParaRPr b="0" i="0" sz="1800" u="none" cap="none" strike="noStrike">
              <a:solidFill>
                <a:srgbClr val="000000"/>
              </a:solidFill>
              <a:latin typeface="Comfortaa Light"/>
              <a:ea typeface="Comfortaa Light"/>
              <a:cs typeface="Comfortaa Light"/>
              <a:sym typeface="Comfortaa Light"/>
            </a:endParaRPr>
          </a:p>
        </p:txBody>
      </p:sp>
      <p:sp>
        <p:nvSpPr>
          <p:cNvPr id="138" name="Google Shape;138;g1140fd5e7bd_0_31"/>
          <p:cNvSpPr txBox="1"/>
          <p:nvPr/>
        </p:nvSpPr>
        <p:spPr>
          <a:xfrm>
            <a:off x="1764200" y="4701125"/>
            <a:ext cx="84588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Wilma the worm knew she had more of a purpose than to dangle on a line. She had dreams of becoming something beautiful. But this wasn’t her best day. She was underwater, on a hook, and what was that up ahead … a fish mouth?</a:t>
            </a:r>
            <a:endParaRPr b="0" i="0" sz="2300" u="none" cap="none" strike="noStrike">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id="143" name="Google Shape;143;g1140fd5e7bd_0_39"/>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44" name="Google Shape;144;g1140fd5e7bd_0_39"/>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Resolution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45" name="Google Shape;145;g1140fd5e7bd_0_39"/>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This is where the story ends, or resolves. Show us how the problem is solved.</a:t>
            </a:r>
            <a:endParaRPr b="0" i="0" sz="1800" u="none" cap="none" strike="noStrike">
              <a:solidFill>
                <a:srgbClr val="000000"/>
              </a:solidFill>
              <a:latin typeface="Comfortaa Light"/>
              <a:ea typeface="Comfortaa Light"/>
              <a:cs typeface="Comfortaa Light"/>
              <a:sym typeface="Comfortaa Light"/>
            </a:endParaRPr>
          </a:p>
        </p:txBody>
      </p:sp>
      <p:sp>
        <p:nvSpPr>
          <p:cNvPr id="146" name="Google Shape;146;g1140fd5e7bd_0_39"/>
          <p:cNvSpPr txBox="1"/>
          <p:nvPr/>
        </p:nvSpPr>
        <p:spPr>
          <a:xfrm>
            <a:off x="1764200" y="4589300"/>
            <a:ext cx="8458800" cy="195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Wilma had to think fast. The fish mouth loomed ahead, looking hungrier and hungrier. Wilma felt a tickle at her back, and then another. She wiggled off the hook. Colorful wings sprouted from her back and carried her up out of the water and into the clear, blue sky. She was a butterfly!</a:t>
            </a:r>
            <a:endParaRPr b="0" i="0" sz="2300" u="none" cap="none" strike="noStrike">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f8795d0e73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Let’s Write!</a:t>
            </a:r>
            <a:endParaRPr/>
          </a:p>
        </p:txBody>
      </p:sp>
      <p:sp>
        <p:nvSpPr>
          <p:cNvPr id="152" name="Google Shape;152;gf8795d0e73_0_8"/>
          <p:cNvSpPr txBox="1"/>
          <p:nvPr>
            <p:ph idx="1" type="body"/>
          </p:nvPr>
        </p:nvSpPr>
        <p:spPr>
          <a:xfrm>
            <a:off x="838200" y="1306551"/>
            <a:ext cx="10515600" cy="4572300"/>
          </a:xfrm>
          <a:prstGeom prst="rect">
            <a:avLst/>
          </a:prstGeom>
          <a:noFill/>
          <a:ln>
            <a:noFill/>
          </a:ln>
        </p:spPr>
        <p:txBody>
          <a:bodyPr anchorCtr="0" anchor="t" bIns="45700" lIns="91425" spcFirstLastPara="1" rIns="91425" wrap="square" tIns="45700">
            <a:normAutofit lnSpcReduction="10000"/>
          </a:bodyPr>
          <a:lstStyle/>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Write your rough draft on a separate sheet of paper.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Then, on the back of each of your visual story panels, write your story: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setting</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character</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plot</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conflict</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resolution</a:t>
            </a:r>
            <a:endParaRPr>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Story Sharing/Reflection</a:t>
            </a:r>
            <a:endParaRPr/>
          </a:p>
        </p:txBody>
      </p:sp>
      <p:sp>
        <p:nvSpPr>
          <p:cNvPr id="158" name="Google Shape;158;p7"/>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Share your story with a partner.</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Ask your partner:</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What was their favorite part?</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What description stood out for them?</a:t>
            </a:r>
            <a:br>
              <a:rPr lang="en-US">
                <a:latin typeface="Comfortaa"/>
                <a:ea typeface="Comfortaa"/>
                <a:cs typeface="Comfortaa"/>
                <a:sym typeface="Comfortaa"/>
              </a:rPr>
            </a:br>
            <a:r>
              <a:rPr lang="en-US">
                <a:latin typeface="Comfortaa"/>
                <a:ea typeface="Comfortaa"/>
                <a:cs typeface="Comfortaa"/>
                <a:sym typeface="Comfortaa"/>
              </a:rPr>
              <a:t>Did your work show all the parts of the story?</a:t>
            </a:r>
            <a:endParaRPr>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REFERENCES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4800"/>
              <a:buFont typeface="Arial"/>
              <a:buNone/>
            </a:pPr>
            <a:r>
              <a:rPr lang="en-US"/>
              <a:t>REFERENCES</a:t>
            </a:r>
            <a:endParaRPr/>
          </a:p>
        </p:txBody>
      </p:sp>
      <p:sp>
        <p:nvSpPr>
          <p:cNvPr id="169" name="Google Shape;169;p12"/>
          <p:cNvSpPr txBox="1"/>
          <p:nvPr>
            <p:ph idx="1" type="body"/>
          </p:nvPr>
        </p:nvSpPr>
        <p:spPr>
          <a:xfrm>
            <a:off x="838200" y="2290274"/>
            <a:ext cx="10515600" cy="38868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rPr lang="en-US"/>
              <a:t>Animation: giphy.com </a:t>
            </a:r>
            <a:endParaRPr/>
          </a:p>
          <a:p>
            <a:pPr indent="0" lvl="0" marL="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OBJECTIVES</a:t>
            </a:r>
            <a:endParaRPr/>
          </a:p>
        </p:txBody>
      </p:sp>
      <p:sp>
        <p:nvSpPr>
          <p:cNvPr id="57" name="Google Shape;57;p2"/>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OF THIS LESSON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OBJECTIVES</a:t>
            </a:r>
            <a:endParaRPr/>
          </a:p>
        </p:txBody>
      </p:sp>
      <p:sp>
        <p:nvSpPr>
          <p:cNvPr id="63" name="Google Shape;63;p3"/>
          <p:cNvSpPr txBox="1"/>
          <p:nvPr>
            <p:ph idx="1" type="body"/>
          </p:nvPr>
        </p:nvSpPr>
        <p:spPr>
          <a:xfrm>
            <a:off x="838200" y="1789075"/>
            <a:ext cx="10515600" cy="401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Define the parts of a story.</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Use the five senses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in our writing.</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Finish our rough drafts.</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p:txBody>
      </p:sp>
      <p:pic>
        <p:nvPicPr>
          <p:cNvPr id="64" name="Google Shape;64;p3"/>
          <p:cNvPicPr preferRelativeResize="0"/>
          <p:nvPr/>
        </p:nvPicPr>
        <p:blipFill rotWithShape="1">
          <a:blip r:embed="rId3">
            <a:alphaModFix/>
          </a:blip>
          <a:srcRect b="0" l="0" r="0" t="0"/>
          <a:stretch/>
        </p:blipFill>
        <p:spPr>
          <a:xfrm>
            <a:off x="7164550" y="519600"/>
            <a:ext cx="4552950" cy="394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MATERIALS</a:t>
            </a:r>
            <a:endParaRPr/>
          </a:p>
        </p:txBody>
      </p:sp>
      <p:sp>
        <p:nvSpPr>
          <p:cNvPr id="70" name="Google Shape;70;p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FOR THIS LESSON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pic>
        <p:nvPicPr>
          <p:cNvPr id="75" name="Google Shape;75;p5"/>
          <p:cNvPicPr preferRelativeResize="0"/>
          <p:nvPr/>
        </p:nvPicPr>
        <p:blipFill>
          <a:blip r:embed="rId3">
            <a:alphaModFix amt="19000"/>
          </a:blip>
          <a:stretch>
            <a:fillRect/>
          </a:stretch>
        </p:blipFill>
        <p:spPr>
          <a:xfrm>
            <a:off x="-419898" y="-3097250"/>
            <a:ext cx="12753800" cy="22665325"/>
          </a:xfrm>
          <a:prstGeom prst="rect">
            <a:avLst/>
          </a:prstGeom>
          <a:noFill/>
          <a:ln>
            <a:noFill/>
          </a:ln>
        </p:spPr>
      </p:pic>
      <p:sp>
        <p:nvSpPr>
          <p:cNvPr id="76" name="Google Shape;76;p5"/>
          <p:cNvSpPr txBox="1"/>
          <p:nvPr/>
        </p:nvSpPr>
        <p:spPr>
          <a:xfrm>
            <a:off x="1477625" y="2968800"/>
            <a:ext cx="704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94C80"/>
              </a:solidFill>
              <a:latin typeface="Comfortaa"/>
              <a:ea typeface="Comfortaa"/>
              <a:cs typeface="Comfortaa"/>
              <a:sym typeface="Comfortaa"/>
            </a:endParaRPr>
          </a:p>
        </p:txBody>
      </p:sp>
      <p:sp>
        <p:nvSpPr>
          <p:cNvPr id="77" name="Google Shape;77;p5"/>
          <p:cNvSpPr txBox="1"/>
          <p:nvPr/>
        </p:nvSpPr>
        <p:spPr>
          <a:xfrm>
            <a:off x="1185300" y="1895225"/>
            <a:ext cx="70413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highlight>
                  <a:srgbClr val="FFFFFF"/>
                </a:highlight>
                <a:latin typeface="Comfortaa"/>
                <a:ea typeface="Comfortaa"/>
                <a:cs typeface="Comfortaa"/>
                <a:sym typeface="Comfortaa"/>
              </a:rPr>
              <a:t>Your imagination and attention</a:t>
            </a:r>
            <a:endParaRPr b="0" i="0" sz="1400" u="none" cap="none" strike="noStrike">
              <a:solidFill>
                <a:srgbClr val="000000"/>
              </a:solidFill>
              <a:highlight>
                <a:srgbClr val="FFFFFF"/>
              </a:highlight>
              <a:latin typeface="Arial"/>
              <a:ea typeface="Arial"/>
              <a:cs typeface="Arial"/>
              <a:sym typeface="Arial"/>
            </a:endParaRPr>
          </a:p>
        </p:txBody>
      </p:sp>
      <p:sp>
        <p:nvSpPr>
          <p:cNvPr id="78" name="Google Shape;78;p5"/>
          <p:cNvSpPr txBox="1"/>
          <p:nvPr/>
        </p:nvSpPr>
        <p:spPr>
          <a:xfrm>
            <a:off x="4961325" y="3822863"/>
            <a:ext cx="70413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highlight>
                  <a:schemeClr val="lt1"/>
                </a:highlight>
                <a:latin typeface="Comfortaa"/>
                <a:ea typeface="Comfortaa"/>
                <a:cs typeface="Comfortaa"/>
                <a:sym typeface="Comfortaa"/>
              </a:rPr>
              <a:t>pencil and paper</a:t>
            </a:r>
            <a:endParaRPr b="0" i="0" sz="1400" u="none" cap="none" strike="noStrike">
              <a:solidFill>
                <a:srgbClr val="000000"/>
              </a:solidFill>
              <a:highlight>
                <a:schemeClr val="lt1"/>
              </a:highligh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fb92f70bf8_0_9"/>
          <p:cNvSpPr txBox="1"/>
          <p:nvPr>
            <p:ph type="ctrTitle"/>
          </p:nvPr>
        </p:nvSpPr>
        <p:spPr>
          <a:xfrm>
            <a:off x="-1642575" y="-81958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WARM UP</a:t>
            </a:r>
            <a:endParaRPr/>
          </a:p>
        </p:txBody>
      </p:sp>
      <p:sp>
        <p:nvSpPr>
          <p:cNvPr id="84" name="Google Shape;84;gfb92f70bf8_0_9"/>
          <p:cNvSpPr txBox="1"/>
          <p:nvPr>
            <p:ph idx="4294967295"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Write a sentence using these three words:</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200000"/>
              </a:lnSpc>
              <a:spcBef>
                <a:spcPts val="0"/>
              </a:spcBef>
              <a:spcAft>
                <a:spcPts val="0"/>
              </a:spcAft>
              <a:buClr>
                <a:srgbClr val="094C80"/>
              </a:buClr>
              <a:buSzPts val="2800"/>
              <a:buNone/>
            </a:pPr>
            <a:r>
              <a:rPr lang="en-US">
                <a:latin typeface="Comfortaa"/>
                <a:ea typeface="Comfortaa"/>
                <a:cs typeface="Comfortaa"/>
                <a:sym typeface="Comfortaa"/>
              </a:rPr>
              <a:t>														</a:t>
            </a:r>
            <a:endParaRPr>
              <a:latin typeface="Comfortaa"/>
              <a:ea typeface="Comfortaa"/>
              <a:cs typeface="Comfortaa"/>
              <a:sym typeface="Comfortaa"/>
            </a:endParaRPr>
          </a:p>
        </p:txBody>
      </p:sp>
      <p:sp>
        <p:nvSpPr>
          <p:cNvPr id="85" name="Google Shape;85;gfb92f70bf8_0_9"/>
          <p:cNvSpPr txBox="1"/>
          <p:nvPr/>
        </p:nvSpPr>
        <p:spPr>
          <a:xfrm>
            <a:off x="2816675" y="2151900"/>
            <a:ext cx="9783000" cy="2986200"/>
          </a:xfrm>
          <a:prstGeom prst="rect">
            <a:avLst/>
          </a:prstGeom>
          <a:noFill/>
          <a:ln>
            <a:noFill/>
          </a:ln>
        </p:spPr>
        <p:txBody>
          <a:bodyPr anchorCtr="0" anchor="t" bIns="91425" lIns="91425" spcFirstLastPara="1" rIns="91425" wrap="square" tIns="91425">
            <a:spAutoFit/>
          </a:bodyPr>
          <a:lstStyle/>
          <a:p>
            <a:pPr indent="0" lvl="0" marL="177800" rtl="0" algn="l">
              <a:lnSpc>
                <a:spcPct val="200000"/>
              </a:lnSpc>
              <a:spcBef>
                <a:spcPts val="0"/>
              </a:spcBef>
              <a:spcAft>
                <a:spcPts val="0"/>
              </a:spcAft>
              <a:buClr>
                <a:srgbClr val="094C80"/>
              </a:buClr>
              <a:buSzPts val="2800"/>
              <a:buFont typeface="Arial"/>
              <a:buNone/>
            </a:pPr>
            <a:r>
              <a:rPr b="1" lang="en-US" sz="2800">
                <a:solidFill>
                  <a:srgbClr val="F99520"/>
                </a:solidFill>
                <a:latin typeface="Comfortaa"/>
                <a:ea typeface="Comfortaa"/>
                <a:cs typeface="Comfortaa"/>
                <a:sym typeface="Comfortaa"/>
              </a:rPr>
              <a:t>dragon</a:t>
            </a:r>
            <a:endParaRPr b="1" sz="2800">
              <a:solidFill>
                <a:srgbClr val="F99520"/>
              </a:solidFill>
              <a:latin typeface="Comfortaa"/>
              <a:ea typeface="Comfortaa"/>
              <a:cs typeface="Comfortaa"/>
              <a:sym typeface="Comfortaa"/>
            </a:endParaRPr>
          </a:p>
          <a:p>
            <a:pPr indent="0" lvl="0" marL="177800" rtl="0" algn="l">
              <a:lnSpc>
                <a:spcPct val="200000"/>
              </a:lnSpc>
              <a:spcBef>
                <a:spcPts val="0"/>
              </a:spcBef>
              <a:spcAft>
                <a:spcPts val="0"/>
              </a:spcAft>
              <a:buClr>
                <a:srgbClr val="094C80"/>
              </a:buClr>
              <a:buSzPts val="2800"/>
              <a:buFont typeface="Arial"/>
              <a:buNone/>
            </a:pPr>
            <a:r>
              <a:rPr b="1" lang="en-US" sz="2800">
                <a:solidFill>
                  <a:srgbClr val="F99520"/>
                </a:solidFill>
                <a:latin typeface="Comfortaa"/>
                <a:ea typeface="Comfortaa"/>
                <a:cs typeface="Comfortaa"/>
                <a:sym typeface="Comfortaa"/>
              </a:rPr>
              <a:t>			peanut butter</a:t>
            </a:r>
            <a:endParaRPr b="1" sz="2800">
              <a:solidFill>
                <a:srgbClr val="F99520"/>
              </a:solidFill>
              <a:latin typeface="Comfortaa"/>
              <a:ea typeface="Comfortaa"/>
              <a:cs typeface="Comfortaa"/>
              <a:sym typeface="Comfortaa"/>
            </a:endParaRPr>
          </a:p>
          <a:p>
            <a:pPr indent="0" lvl="0" marL="177800" rtl="0" algn="l">
              <a:lnSpc>
                <a:spcPct val="200000"/>
              </a:lnSpc>
              <a:spcBef>
                <a:spcPts val="0"/>
              </a:spcBef>
              <a:spcAft>
                <a:spcPts val="0"/>
              </a:spcAft>
              <a:buClr>
                <a:srgbClr val="094C80"/>
              </a:buClr>
              <a:buSzPts val="2800"/>
              <a:buFont typeface="Arial"/>
              <a:buNone/>
            </a:pPr>
            <a:r>
              <a:rPr b="1" lang="en-US" sz="2800">
                <a:solidFill>
                  <a:srgbClr val="F99520"/>
                </a:solidFill>
                <a:latin typeface="Comfortaa"/>
                <a:ea typeface="Comfortaa"/>
                <a:cs typeface="Comfortaa"/>
                <a:sym typeface="Comfortaa"/>
              </a:rPr>
              <a:t>							dancing</a:t>
            </a:r>
            <a:endParaRPr b="1" sz="2800">
              <a:solidFill>
                <a:srgbClr val="F99520"/>
              </a:solidFill>
              <a:latin typeface="Comfortaa"/>
              <a:ea typeface="Comfortaa"/>
              <a:cs typeface="Comfortaa"/>
              <a:sym typeface="Comfortaa"/>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VOCABULARY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1140fd5e7bd_0_7"/>
          <p:cNvPicPr preferRelativeResize="0"/>
          <p:nvPr/>
        </p:nvPicPr>
        <p:blipFill>
          <a:blip r:embed="rId3">
            <a:alphaModFix/>
          </a:blip>
          <a:stretch>
            <a:fillRect/>
          </a:stretch>
        </p:blipFill>
        <p:spPr>
          <a:xfrm>
            <a:off x="1627025" y="2696050"/>
            <a:ext cx="8537525" cy="2202525"/>
          </a:xfrm>
          <a:prstGeom prst="rect">
            <a:avLst/>
          </a:prstGeom>
          <a:noFill/>
          <a:ln>
            <a:noFill/>
          </a:ln>
        </p:spPr>
      </p:pic>
      <p:sp>
        <p:nvSpPr>
          <p:cNvPr id="96" name="Google Shape;96;g1140fd5e7bd_0_7"/>
          <p:cNvSpPr txBox="1"/>
          <p:nvPr/>
        </p:nvSpPr>
        <p:spPr>
          <a:xfrm>
            <a:off x="418950" y="448750"/>
            <a:ext cx="113541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4600">
                <a:solidFill>
                  <a:srgbClr val="F99520"/>
                </a:solidFill>
              </a:rPr>
              <a:t>Rough Draft</a:t>
            </a:r>
            <a:endParaRPr b="1" i="0" sz="4600" u="none" cap="none" strike="noStrike">
              <a:solidFill>
                <a:srgbClr val="F99520"/>
              </a:solidFil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97" name="Google Shape;97;g1140fd5e7bd_0_7"/>
          <p:cNvSpPr txBox="1"/>
          <p:nvPr/>
        </p:nvSpPr>
        <p:spPr>
          <a:xfrm>
            <a:off x="1504575" y="1491900"/>
            <a:ext cx="9783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omfortaa Light"/>
                <a:ea typeface="Comfortaa Light"/>
                <a:cs typeface="Comfortaa Light"/>
                <a:sym typeface="Comfortaa Light"/>
              </a:rPr>
              <a:t>a first version of something (such as a story) that needs a lot of editing and rewriting.</a:t>
            </a:r>
            <a:endParaRPr sz="3100">
              <a:latin typeface="Comfortaa Light"/>
              <a:ea typeface="Comfortaa Light"/>
              <a:cs typeface="Comfortaa Light"/>
              <a:sym typeface="Comfortaa Light"/>
            </a:endParaRPr>
          </a:p>
        </p:txBody>
      </p:sp>
      <p:sp>
        <p:nvSpPr>
          <p:cNvPr id="98" name="Google Shape;98;g1140fd5e7bd_0_7"/>
          <p:cNvSpPr/>
          <p:nvPr/>
        </p:nvSpPr>
        <p:spPr>
          <a:xfrm rot="-5556593">
            <a:off x="7943600" y="4517785"/>
            <a:ext cx="1067307" cy="597324"/>
          </a:xfrm>
          <a:prstGeom prst="rightArrow">
            <a:avLst>
              <a:gd fmla="val 50000" name="adj1"/>
              <a:gd fmla="val 50000" name="adj2"/>
            </a:avLst>
          </a:prstGeom>
          <a:solidFill>
            <a:srgbClr val="F995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1140fd5e7bd_0_7"/>
          <p:cNvSpPr txBox="1"/>
          <p:nvPr/>
        </p:nvSpPr>
        <p:spPr>
          <a:xfrm>
            <a:off x="8799900" y="4898575"/>
            <a:ext cx="978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omfortaa"/>
                <a:ea typeface="Comfortaa"/>
                <a:cs typeface="Comfortaa"/>
                <a:sym typeface="Comfortaa"/>
              </a:rPr>
              <a:t>very rough draft</a:t>
            </a:r>
            <a:endParaRPr>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0a26b3a52e_1_0"/>
          <p:cNvSpPr txBox="1"/>
          <p:nvPr>
            <p:ph type="ctrTitle"/>
          </p:nvPr>
        </p:nvSpPr>
        <p:spPr>
          <a:xfrm>
            <a:off x="1292550" y="1670538"/>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Writing Our</a:t>
            </a:r>
            <a:endParaRPr sz="7200"/>
          </a:p>
          <a:p>
            <a:pPr indent="0" lvl="0" marL="0" rtl="0" algn="ctr">
              <a:lnSpc>
                <a:spcPct val="90000"/>
              </a:lnSpc>
              <a:spcBef>
                <a:spcPts val="0"/>
              </a:spcBef>
              <a:spcAft>
                <a:spcPts val="0"/>
              </a:spcAft>
              <a:buClr>
                <a:srgbClr val="F99520"/>
              </a:buClr>
              <a:buSzPts val="7200"/>
              <a:buFont typeface="Arial"/>
              <a:buNone/>
            </a:pPr>
            <a:r>
              <a:rPr lang="en-US" sz="7200"/>
              <a:t>Rough Drafts</a:t>
            </a:r>
            <a:endParaRPr sz="7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2021-09-01T16:05:59Z</dcterms:created>
  <dc:creator>Posture 2</dc:creator>
</cp:coreProperties>
</file>