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Comfortaa Light"/>
      <p:regular r:id="rId23"/>
      <p:bold r:id="rId24"/>
    </p:embeddedFont>
    <p:embeddedFont>
      <p:font typeface="Architects Daughter"/>
      <p:regular r:id="rId25"/>
    </p:embeddedFont>
    <p:embeddedFont>
      <p:font typeface="Oswald"/>
      <p:regular r:id="rId26"/>
      <p:bold r:id="rId27"/>
    </p:embeddedFont>
    <p:embeddedFont>
      <p:font typeface="Gill Sans"/>
      <p:regular r:id="rId28"/>
      <p:bold r:id="rId29"/>
    </p:embeddedFont>
    <p:embeddedFont>
      <p:font typeface="Comfortaa Medium"/>
      <p:regular r:id="rId30"/>
      <p:bold r:id="rId31"/>
    </p:embeddedFont>
    <p:embeddedFont>
      <p:font typeface="Comforta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o7tXAjqZoaNu+JMcEJXyvSEKY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omfortaaLight-bold.fntdata"/><Relationship Id="rId23" Type="http://schemas.openxmlformats.org/officeDocument/2006/relationships/font" Target="fonts/Comfortaa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regular.fntdata"/><Relationship Id="rId25" Type="http://schemas.openxmlformats.org/officeDocument/2006/relationships/font" Target="fonts/ArchitectsDaughter-regular.fntdata"/><Relationship Id="rId28" Type="http://schemas.openxmlformats.org/officeDocument/2006/relationships/font" Target="fonts/GillSans-regular.fntdata"/><Relationship Id="rId27"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mfortaaMedium-bold.fntdata"/><Relationship Id="rId30" Type="http://schemas.openxmlformats.org/officeDocument/2006/relationships/font" Target="fonts/ComfortaaMedium-regular.fntdata"/><Relationship Id="rId11" Type="http://schemas.openxmlformats.org/officeDocument/2006/relationships/slide" Target="slides/slide7.xml"/><Relationship Id="rId33" Type="http://schemas.openxmlformats.org/officeDocument/2006/relationships/font" Target="fonts/Comfortaa-bold.fntdata"/><Relationship Id="rId10" Type="http://schemas.openxmlformats.org/officeDocument/2006/relationships/slide" Target="slides/slide6.xml"/><Relationship Id="rId32" Type="http://schemas.openxmlformats.org/officeDocument/2006/relationships/font" Target="fonts/Comfortaa-regular.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40fd5e7bd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03" name="Google Shape;103;g1140fd5e7bd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40fd5e7b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2" name="Google Shape;112;g1140fd5e7bd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40fd5e7b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21" name="Google Shape;121;g1140fd5e7bd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40fd5e7bd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29" name="Google Shape;129;g1140fd5e7bd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40fd5e7b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37" name="Google Shape;137;g1140fd5e7b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8795d0e7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45" name="Google Shape;145;gf8795d0e7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Something with color</a:t>
            </a:r>
            <a:endParaRPr/>
          </a:p>
        </p:txBody>
      </p:sp>
      <p:sp>
        <p:nvSpPr>
          <p:cNvPr id="82" name="Google Shape;82;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40fd5e7b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92" name="Google Shape;92;g1140fd5e7bd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a26b3a52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10a26b3a52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8235"/>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eJaOISwPjAc"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Visual Storytelling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pic>
        <p:nvPicPr>
          <p:cNvPr id="105" name="Google Shape;105;g1140fd5e7bd_0_47"/>
          <p:cNvPicPr preferRelativeResize="0"/>
          <p:nvPr/>
        </p:nvPicPr>
        <p:blipFill>
          <a:blip r:embed="rId3">
            <a:alphaModFix/>
          </a:blip>
          <a:stretch>
            <a:fillRect/>
          </a:stretch>
        </p:blipFill>
        <p:spPr>
          <a:xfrm>
            <a:off x="7295625" y="1040900"/>
            <a:ext cx="4896376" cy="2858549"/>
          </a:xfrm>
          <a:prstGeom prst="rect">
            <a:avLst/>
          </a:prstGeom>
          <a:noFill/>
          <a:ln>
            <a:noFill/>
          </a:ln>
        </p:spPr>
      </p:pic>
      <p:sp>
        <p:nvSpPr>
          <p:cNvPr id="106" name="Google Shape;106;g1140fd5e7bd_0_47"/>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3800">
                <a:solidFill>
                  <a:srgbClr val="F99520"/>
                </a:solidFill>
                <a:latin typeface="Oswald"/>
                <a:ea typeface="Oswald"/>
                <a:cs typeface="Oswald"/>
                <a:sym typeface="Oswald"/>
              </a:rPr>
              <a:t>Writing the Introduction to Your Story</a:t>
            </a:r>
            <a:endParaRPr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07" name="Google Shape;107;g1140fd5e7bd_0_47"/>
          <p:cNvSpPr txBox="1"/>
          <p:nvPr/>
        </p:nvSpPr>
        <p:spPr>
          <a:xfrm>
            <a:off x="452950" y="2188100"/>
            <a:ext cx="8458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omfortaa Light"/>
                <a:ea typeface="Comfortaa Light"/>
                <a:cs typeface="Comfortaa Light"/>
                <a:sym typeface="Comfortaa Light"/>
              </a:rPr>
              <a:t>Be descriptive. Use the five senses.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rPr lang="en-US" sz="1800">
                <a:latin typeface="Comfortaa Light"/>
                <a:ea typeface="Comfortaa Light"/>
                <a:cs typeface="Comfortaa Light"/>
                <a:sym typeface="Comfortaa Light"/>
              </a:rPr>
              <a:t>You can start with a sound, or describe how the setting looks.</a:t>
            </a:r>
            <a:endParaRPr sz="1800">
              <a:latin typeface="Comfortaa Light"/>
              <a:ea typeface="Comfortaa Light"/>
              <a:cs typeface="Comfortaa Light"/>
              <a:sym typeface="Comfortaa Light"/>
            </a:endParaRPr>
          </a:p>
        </p:txBody>
      </p:sp>
      <p:sp>
        <p:nvSpPr>
          <p:cNvPr id="108" name="Google Shape;108;g1140fd5e7bd_0_47"/>
          <p:cNvSpPr txBox="1"/>
          <p:nvPr/>
        </p:nvSpPr>
        <p:spPr>
          <a:xfrm>
            <a:off x="1630075" y="4865075"/>
            <a:ext cx="8458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E69138"/>
                </a:solidFill>
                <a:latin typeface="Architects Daughter"/>
                <a:ea typeface="Architects Daughter"/>
                <a:cs typeface="Architects Daughter"/>
                <a:sym typeface="Architects Daughter"/>
              </a:rPr>
              <a:t>The ocean waves sloshed and wooshed as the seagulls called overhead. It was a peaceful day at the ocean.</a:t>
            </a:r>
            <a:endParaRPr sz="2300">
              <a:solidFill>
                <a:srgbClr val="E69138"/>
              </a:solidFill>
              <a:latin typeface="Architects Daughter"/>
              <a:ea typeface="Architects Daughter"/>
              <a:cs typeface="Architects Daughter"/>
              <a:sym typeface="Architects Daughter"/>
            </a:endParaRPr>
          </a:p>
        </p:txBody>
      </p:sp>
      <p:sp>
        <p:nvSpPr>
          <p:cNvPr id="109" name="Google Shape;109;g1140fd5e7bd_0_47"/>
          <p:cNvSpPr txBox="1"/>
          <p:nvPr/>
        </p:nvSpPr>
        <p:spPr>
          <a:xfrm>
            <a:off x="452950" y="1328125"/>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2900">
                <a:solidFill>
                  <a:srgbClr val="F99520"/>
                </a:solidFill>
                <a:latin typeface="Comfortaa"/>
                <a:ea typeface="Comfortaa"/>
                <a:cs typeface="Comfortaa"/>
                <a:sym typeface="Comfortaa"/>
              </a:rPr>
              <a:t>Setting</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pic>
        <p:nvPicPr>
          <p:cNvPr id="114" name="Google Shape;114;g1140fd5e7bd_0_15"/>
          <p:cNvPicPr preferRelativeResize="0"/>
          <p:nvPr/>
        </p:nvPicPr>
        <p:blipFill>
          <a:blip r:embed="rId3">
            <a:alphaModFix/>
          </a:blip>
          <a:stretch>
            <a:fillRect/>
          </a:stretch>
        </p:blipFill>
        <p:spPr>
          <a:xfrm>
            <a:off x="7295625" y="1040900"/>
            <a:ext cx="4896376" cy="2858549"/>
          </a:xfrm>
          <a:prstGeom prst="rect">
            <a:avLst/>
          </a:prstGeom>
          <a:noFill/>
          <a:ln>
            <a:noFill/>
          </a:ln>
        </p:spPr>
      </p:pic>
      <p:sp>
        <p:nvSpPr>
          <p:cNvPr id="115" name="Google Shape;115;g1140fd5e7bd_0_15"/>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3800">
                <a:solidFill>
                  <a:srgbClr val="F99520"/>
                </a:solidFill>
                <a:latin typeface="Oswald"/>
                <a:ea typeface="Oswald"/>
                <a:cs typeface="Oswald"/>
                <a:sym typeface="Oswald"/>
              </a:rPr>
              <a:t>Writing the Introduction to Your Story</a:t>
            </a:r>
            <a:endParaRPr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16" name="Google Shape;116;g1140fd5e7bd_0_15"/>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omfortaa Light"/>
                <a:ea typeface="Comfortaa Light"/>
                <a:cs typeface="Comfortaa Light"/>
                <a:sym typeface="Comfortaa Light"/>
              </a:rPr>
              <a:t>Be descriptive. Use the five senses.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rPr lang="en-US" sz="1800">
                <a:latin typeface="Comfortaa Light"/>
                <a:ea typeface="Comfortaa Light"/>
                <a:cs typeface="Comfortaa Light"/>
                <a:sym typeface="Comfortaa Light"/>
              </a:rPr>
              <a:t>Describe how the character looks, or what they are doing, or begin with a bit of dialogue.</a:t>
            </a:r>
            <a:endParaRPr sz="1800">
              <a:latin typeface="Comfortaa Light"/>
              <a:ea typeface="Comfortaa Light"/>
              <a:cs typeface="Comfortaa Light"/>
              <a:sym typeface="Comfortaa Light"/>
            </a:endParaRPr>
          </a:p>
        </p:txBody>
      </p:sp>
      <p:sp>
        <p:nvSpPr>
          <p:cNvPr id="117" name="Google Shape;117;g1140fd5e7bd_0_15"/>
          <p:cNvSpPr txBox="1"/>
          <p:nvPr/>
        </p:nvSpPr>
        <p:spPr>
          <a:xfrm>
            <a:off x="1630075" y="4865075"/>
            <a:ext cx="84588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E69138"/>
                </a:solidFill>
                <a:latin typeface="Architects Daughter"/>
                <a:ea typeface="Architects Daughter"/>
                <a:cs typeface="Architects Daughter"/>
                <a:sym typeface="Architects Daughter"/>
              </a:rPr>
              <a:t>“Bloop,” said Gus, the happiest fish in the ocean. It was Gus’ birthday, and he knew from the glittering ahead of him that a present was in store.</a:t>
            </a:r>
            <a:endParaRPr sz="2300">
              <a:solidFill>
                <a:srgbClr val="E69138"/>
              </a:solidFill>
              <a:latin typeface="Architects Daughter"/>
              <a:ea typeface="Architects Daughter"/>
              <a:cs typeface="Architects Daughter"/>
              <a:sym typeface="Architects Daughter"/>
            </a:endParaRPr>
          </a:p>
        </p:txBody>
      </p:sp>
      <p:sp>
        <p:nvSpPr>
          <p:cNvPr id="118" name="Google Shape;118;g1140fd5e7bd_0_15"/>
          <p:cNvSpPr txBox="1"/>
          <p:nvPr/>
        </p:nvSpPr>
        <p:spPr>
          <a:xfrm>
            <a:off x="452950" y="1328125"/>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2900">
                <a:solidFill>
                  <a:srgbClr val="F99520"/>
                </a:solidFill>
                <a:latin typeface="Comfortaa"/>
                <a:ea typeface="Comfortaa"/>
                <a:cs typeface="Comfortaa"/>
                <a:sym typeface="Comfortaa"/>
              </a:rPr>
              <a:t>Character</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pic>
        <p:nvPicPr>
          <p:cNvPr id="123" name="Google Shape;123;g1140fd5e7bd_0_23"/>
          <p:cNvPicPr preferRelativeResize="0"/>
          <p:nvPr/>
        </p:nvPicPr>
        <p:blipFill>
          <a:blip r:embed="rId3">
            <a:alphaModFix/>
          </a:blip>
          <a:stretch>
            <a:fillRect/>
          </a:stretch>
        </p:blipFill>
        <p:spPr>
          <a:xfrm>
            <a:off x="7295625" y="1040900"/>
            <a:ext cx="4896376" cy="2858549"/>
          </a:xfrm>
          <a:prstGeom prst="rect">
            <a:avLst/>
          </a:prstGeom>
          <a:noFill/>
          <a:ln>
            <a:noFill/>
          </a:ln>
        </p:spPr>
      </p:pic>
      <p:sp>
        <p:nvSpPr>
          <p:cNvPr id="124" name="Google Shape;124;g1140fd5e7bd_0_23"/>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3800">
                <a:solidFill>
                  <a:srgbClr val="F99520"/>
                </a:solidFill>
                <a:latin typeface="Oswald"/>
                <a:ea typeface="Oswald"/>
                <a:cs typeface="Oswald"/>
                <a:sym typeface="Oswald"/>
              </a:rPr>
              <a:t>Writing the Plot to Your Story</a:t>
            </a:r>
            <a:endParaRPr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25" name="Google Shape;125;g1140fd5e7bd_0_23"/>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omfortaa Light"/>
                <a:ea typeface="Comfortaa Light"/>
                <a:cs typeface="Comfortaa Light"/>
                <a:sym typeface="Comfortaa Light"/>
              </a:rPr>
              <a:t>Be descriptive. Use the five senses.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rPr lang="en-US" sz="1800">
                <a:latin typeface="Comfortaa Light"/>
                <a:ea typeface="Comfortaa Light"/>
                <a:cs typeface="Comfortaa Light"/>
                <a:sym typeface="Comfortaa Light"/>
              </a:rPr>
              <a:t>What’s going on in the next part of your story? The plot shows us action. Describe what is happening.</a:t>
            </a:r>
            <a:endParaRPr sz="1800">
              <a:latin typeface="Comfortaa Light"/>
              <a:ea typeface="Comfortaa Light"/>
              <a:cs typeface="Comfortaa Light"/>
              <a:sym typeface="Comfortaa Light"/>
            </a:endParaRPr>
          </a:p>
        </p:txBody>
      </p:sp>
      <p:sp>
        <p:nvSpPr>
          <p:cNvPr id="126" name="Google Shape;126;g1140fd5e7bd_0_23"/>
          <p:cNvSpPr txBox="1"/>
          <p:nvPr/>
        </p:nvSpPr>
        <p:spPr>
          <a:xfrm>
            <a:off x="1764200" y="4701125"/>
            <a:ext cx="84588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E69138"/>
                </a:solidFill>
                <a:latin typeface="Architects Daughter"/>
                <a:ea typeface="Architects Daughter"/>
                <a:cs typeface="Architects Daughter"/>
                <a:sym typeface="Architects Daughter"/>
              </a:rPr>
              <a:t>Way above Gus on the surface of the water, a fisherman dangled a line from his boat. The line went deep into the water, and on the end of the line squirmed a very uncomfortable worm.</a:t>
            </a:r>
            <a:endParaRPr sz="2300">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pic>
        <p:nvPicPr>
          <p:cNvPr id="131" name="Google Shape;131;g1140fd5e7bd_0_31"/>
          <p:cNvPicPr preferRelativeResize="0"/>
          <p:nvPr/>
        </p:nvPicPr>
        <p:blipFill>
          <a:blip r:embed="rId3">
            <a:alphaModFix/>
          </a:blip>
          <a:stretch>
            <a:fillRect/>
          </a:stretch>
        </p:blipFill>
        <p:spPr>
          <a:xfrm>
            <a:off x="7295625" y="1040900"/>
            <a:ext cx="4896376" cy="2858549"/>
          </a:xfrm>
          <a:prstGeom prst="rect">
            <a:avLst/>
          </a:prstGeom>
          <a:noFill/>
          <a:ln>
            <a:noFill/>
          </a:ln>
        </p:spPr>
      </p:pic>
      <p:sp>
        <p:nvSpPr>
          <p:cNvPr id="132" name="Google Shape;132;g1140fd5e7bd_0_31"/>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3800">
                <a:solidFill>
                  <a:srgbClr val="F99520"/>
                </a:solidFill>
                <a:latin typeface="Oswald"/>
                <a:ea typeface="Oswald"/>
                <a:cs typeface="Oswald"/>
                <a:sym typeface="Oswald"/>
              </a:rPr>
              <a:t>Writing the Conflict to Your Story</a:t>
            </a:r>
            <a:endParaRPr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33" name="Google Shape;133;g1140fd5e7bd_0_31"/>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omfortaa Light"/>
                <a:ea typeface="Comfortaa Light"/>
                <a:cs typeface="Comfortaa Light"/>
                <a:sym typeface="Comfortaa Light"/>
              </a:rPr>
              <a:t>Be descriptive. Use the five senses.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rPr lang="en-US" sz="1800">
                <a:latin typeface="Comfortaa Light"/>
                <a:ea typeface="Comfortaa Light"/>
                <a:cs typeface="Comfortaa Light"/>
                <a:sym typeface="Comfortaa Light"/>
              </a:rPr>
              <a:t>The conflict introduces a problem in the story. Show us what is happening with the problem by </a:t>
            </a:r>
            <a:r>
              <a:rPr lang="en-US" sz="1800">
                <a:latin typeface="Comfortaa Light"/>
                <a:ea typeface="Comfortaa Light"/>
                <a:cs typeface="Comfortaa Light"/>
                <a:sym typeface="Comfortaa Light"/>
              </a:rPr>
              <a:t>describing. </a:t>
            </a:r>
            <a:endParaRPr sz="1800">
              <a:latin typeface="Comfortaa Light"/>
              <a:ea typeface="Comfortaa Light"/>
              <a:cs typeface="Comfortaa Light"/>
              <a:sym typeface="Comfortaa Light"/>
            </a:endParaRPr>
          </a:p>
        </p:txBody>
      </p:sp>
      <p:sp>
        <p:nvSpPr>
          <p:cNvPr id="134" name="Google Shape;134;g1140fd5e7bd_0_31"/>
          <p:cNvSpPr txBox="1"/>
          <p:nvPr/>
        </p:nvSpPr>
        <p:spPr>
          <a:xfrm>
            <a:off x="1764200" y="4701125"/>
            <a:ext cx="84588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E69138"/>
                </a:solidFill>
                <a:latin typeface="Architects Daughter"/>
                <a:ea typeface="Architects Daughter"/>
                <a:cs typeface="Architects Daughter"/>
                <a:sym typeface="Architects Daughter"/>
              </a:rPr>
              <a:t>Wilma the worm knew she had more of a purpose than to dangle on a line. She had dreams of becoming something beautiful. But this wasn’t her best day. She was underwater, on a hook, and what was that up ahead … a fish mouth?</a:t>
            </a:r>
            <a:endParaRPr sz="2300">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id="139" name="Google Shape;139;g1140fd5e7bd_0_39"/>
          <p:cNvPicPr preferRelativeResize="0"/>
          <p:nvPr/>
        </p:nvPicPr>
        <p:blipFill>
          <a:blip r:embed="rId3">
            <a:alphaModFix/>
          </a:blip>
          <a:stretch>
            <a:fillRect/>
          </a:stretch>
        </p:blipFill>
        <p:spPr>
          <a:xfrm>
            <a:off x="7295625" y="1040900"/>
            <a:ext cx="4896376" cy="2858549"/>
          </a:xfrm>
          <a:prstGeom prst="rect">
            <a:avLst/>
          </a:prstGeom>
          <a:noFill/>
          <a:ln>
            <a:noFill/>
          </a:ln>
        </p:spPr>
      </p:pic>
      <p:sp>
        <p:nvSpPr>
          <p:cNvPr id="140" name="Google Shape;140;g1140fd5e7bd_0_39"/>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3800">
                <a:solidFill>
                  <a:srgbClr val="F99520"/>
                </a:solidFill>
                <a:latin typeface="Oswald"/>
                <a:ea typeface="Oswald"/>
                <a:cs typeface="Oswald"/>
                <a:sym typeface="Oswald"/>
              </a:rPr>
              <a:t>Writing the Resolution to Your Story</a:t>
            </a:r>
            <a:endParaRPr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41" name="Google Shape;141;g1140fd5e7bd_0_39"/>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omfortaa Light"/>
                <a:ea typeface="Comfortaa Light"/>
                <a:cs typeface="Comfortaa Light"/>
                <a:sym typeface="Comfortaa Light"/>
              </a:rPr>
              <a:t>Be descriptive. Use the five senses.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t/>
            </a:r>
            <a:endParaRPr sz="1800">
              <a:latin typeface="Comfortaa Light"/>
              <a:ea typeface="Comfortaa Light"/>
              <a:cs typeface="Comfortaa Light"/>
              <a:sym typeface="Comfortaa Light"/>
            </a:endParaRPr>
          </a:p>
          <a:p>
            <a:pPr indent="0" lvl="0" marL="0" rtl="0" algn="l">
              <a:spcBef>
                <a:spcPts val="0"/>
              </a:spcBef>
              <a:spcAft>
                <a:spcPts val="0"/>
              </a:spcAft>
              <a:buNone/>
            </a:pPr>
            <a:r>
              <a:rPr lang="en-US" sz="1800">
                <a:latin typeface="Comfortaa Light"/>
                <a:ea typeface="Comfortaa Light"/>
                <a:cs typeface="Comfortaa Light"/>
                <a:sym typeface="Comfortaa Light"/>
              </a:rPr>
              <a:t>This is where the story ends, or resolves. Show us how the problem is solved.</a:t>
            </a:r>
            <a:endParaRPr sz="1800">
              <a:latin typeface="Comfortaa Light"/>
              <a:ea typeface="Comfortaa Light"/>
              <a:cs typeface="Comfortaa Light"/>
              <a:sym typeface="Comfortaa Light"/>
            </a:endParaRPr>
          </a:p>
        </p:txBody>
      </p:sp>
      <p:sp>
        <p:nvSpPr>
          <p:cNvPr id="142" name="Google Shape;142;g1140fd5e7bd_0_39"/>
          <p:cNvSpPr txBox="1"/>
          <p:nvPr/>
        </p:nvSpPr>
        <p:spPr>
          <a:xfrm>
            <a:off x="1764200" y="4589300"/>
            <a:ext cx="84588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rgbClr val="E69138"/>
                </a:solidFill>
                <a:latin typeface="Architects Daughter"/>
                <a:ea typeface="Architects Daughter"/>
                <a:cs typeface="Architects Daughter"/>
                <a:sym typeface="Architects Daughter"/>
              </a:rPr>
              <a:t>Wilma had to think fast. The fish mouth loomed ahead, looking hungrier and hungrier. Wilma felt a tickle at her back, and then another. She wiggled off the hook. Colorful wings sprouted from her back and carried her up out of the water and into the clear, blue sky. She was a butterfly!</a:t>
            </a:r>
            <a:endParaRPr sz="2300">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f8795d0e7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Let’s Write!</a:t>
            </a:r>
            <a:endParaRPr/>
          </a:p>
        </p:txBody>
      </p:sp>
      <p:sp>
        <p:nvSpPr>
          <p:cNvPr id="148" name="Google Shape;148;gf8795d0e73_0_8"/>
          <p:cNvSpPr txBox="1"/>
          <p:nvPr>
            <p:ph idx="1" type="body"/>
          </p:nvPr>
        </p:nvSpPr>
        <p:spPr>
          <a:xfrm>
            <a:off x="838200" y="1306551"/>
            <a:ext cx="10515600" cy="4572300"/>
          </a:xfrm>
          <a:prstGeom prst="rect">
            <a:avLst/>
          </a:prstGeom>
          <a:noFill/>
          <a:ln>
            <a:noFill/>
          </a:ln>
        </p:spPr>
        <p:txBody>
          <a:bodyPr anchorCtr="0" anchor="t" bIns="45700" lIns="91425" spcFirstLastPara="1" rIns="91425" wrap="square" tIns="45700">
            <a:normAutofit lnSpcReduction="10000"/>
          </a:bodyPr>
          <a:lstStyle/>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Write your rough draft on a separate sheet of paper.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Then, on the back of each of your visual story panels, write your story: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setting</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character</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plot</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conflict</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resolution</a:t>
            </a:r>
            <a:endParaRPr>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Sharing/Reflection</a:t>
            </a:r>
            <a:endParaRPr/>
          </a:p>
        </p:txBody>
      </p:sp>
      <p:sp>
        <p:nvSpPr>
          <p:cNvPr id="154" name="Google Shape;154;p7"/>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Share your story with a partner.</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Ask your partner:</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was their favorite part?</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description stood out for them?</a:t>
            </a:r>
            <a:br>
              <a:rPr lang="en-US">
                <a:latin typeface="Comfortaa"/>
                <a:ea typeface="Comfortaa"/>
                <a:cs typeface="Comfortaa"/>
                <a:sym typeface="Comfortaa"/>
              </a:rPr>
            </a:br>
            <a:r>
              <a:rPr lang="en-US">
                <a:latin typeface="Comfortaa"/>
                <a:ea typeface="Comfortaa"/>
                <a:cs typeface="Comfortaa"/>
                <a:sym typeface="Comfortaa"/>
              </a:rPr>
              <a:t>Did your work show all the parts of the story?</a:t>
            </a:r>
            <a:endParaRPr>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165" name="Google Shape;165;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endParaRPr/>
          </a:p>
          <a:p>
            <a:pPr indent="0" lvl="0" marL="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OBJECTIVES</a:t>
            </a:r>
            <a:endParaRPr/>
          </a:p>
        </p:txBody>
      </p:sp>
      <p:sp>
        <p:nvSpPr>
          <p:cNvPr id="57" name="Google Shape;57;p2"/>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OF THIS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63" name="Google Shape;63;p3"/>
          <p:cNvSpPr txBox="1"/>
          <p:nvPr>
            <p:ph idx="1" type="body"/>
          </p:nvPr>
        </p:nvSpPr>
        <p:spPr>
          <a:xfrm>
            <a:off x="838200" y="1789075"/>
            <a:ext cx="10515600" cy="401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Define the parts of a story.</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the five senses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in our writing.</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Write each part of our story.</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p:txBody>
      </p:sp>
      <p:pic>
        <p:nvPicPr>
          <p:cNvPr id="64" name="Google Shape;64;p3"/>
          <p:cNvPicPr preferRelativeResize="0"/>
          <p:nvPr/>
        </p:nvPicPr>
        <p:blipFill rotWithShape="1">
          <a:blip r:embed="rId3">
            <a:alphaModFix/>
          </a:blip>
          <a:srcRect b="0" l="0" r="0" t="0"/>
          <a:stretch/>
        </p:blipFill>
        <p:spPr>
          <a:xfrm>
            <a:off x="7164550" y="519600"/>
            <a:ext cx="4552950" cy="394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MATERIALS</a:t>
            </a:r>
            <a:endParaRPr/>
          </a:p>
        </p:txBody>
      </p:sp>
      <p:sp>
        <p:nvSpPr>
          <p:cNvPr id="70" name="Google Shape;70;p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FOR THIS LESSON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MATERIALS</a:t>
            </a:r>
            <a:endParaRPr/>
          </a:p>
        </p:txBody>
      </p:sp>
      <p:sp>
        <p:nvSpPr>
          <p:cNvPr id="76" name="Google Shape;76;p5"/>
          <p:cNvSpPr txBox="1"/>
          <p:nvPr/>
        </p:nvSpPr>
        <p:spPr>
          <a:xfrm>
            <a:off x="1477625" y="2968800"/>
            <a:ext cx="704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94C80"/>
              </a:solidFill>
              <a:latin typeface="Comfortaa"/>
              <a:ea typeface="Comfortaa"/>
              <a:cs typeface="Comfortaa"/>
              <a:sym typeface="Comfortaa"/>
            </a:endParaRPr>
          </a:p>
        </p:txBody>
      </p:sp>
      <p:sp>
        <p:nvSpPr>
          <p:cNvPr id="77" name="Google Shape;77;p5"/>
          <p:cNvSpPr txBox="1"/>
          <p:nvPr/>
        </p:nvSpPr>
        <p:spPr>
          <a:xfrm>
            <a:off x="957850" y="1562825"/>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Your imagination and attention</a:t>
            </a:r>
            <a:endParaRPr b="0" i="0" sz="1400" u="none" cap="none" strike="noStrike">
              <a:solidFill>
                <a:srgbClr val="000000"/>
              </a:solidFill>
              <a:latin typeface="Arial"/>
              <a:ea typeface="Arial"/>
              <a:cs typeface="Arial"/>
              <a:sym typeface="Arial"/>
            </a:endParaRPr>
          </a:p>
        </p:txBody>
      </p:sp>
      <p:pic>
        <p:nvPicPr>
          <p:cNvPr id="78" name="Google Shape;78;p5"/>
          <p:cNvPicPr preferRelativeResize="0"/>
          <p:nvPr/>
        </p:nvPicPr>
        <p:blipFill>
          <a:blip r:embed="rId3">
            <a:alphaModFix/>
          </a:blip>
          <a:stretch>
            <a:fillRect/>
          </a:stretch>
        </p:blipFill>
        <p:spPr>
          <a:xfrm>
            <a:off x="3158975" y="2202775"/>
            <a:ext cx="5359950" cy="2628075"/>
          </a:xfrm>
          <a:prstGeom prst="rect">
            <a:avLst/>
          </a:prstGeom>
          <a:noFill/>
          <a:ln>
            <a:noFill/>
          </a:ln>
        </p:spPr>
      </p:pic>
      <p:sp>
        <p:nvSpPr>
          <p:cNvPr id="79" name="Google Shape;79;p5"/>
          <p:cNvSpPr txBox="1"/>
          <p:nvPr/>
        </p:nvSpPr>
        <p:spPr>
          <a:xfrm>
            <a:off x="5853575" y="5004725"/>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latin typeface="Comfortaa"/>
                <a:ea typeface="Comfortaa"/>
                <a:cs typeface="Comfortaa"/>
                <a:sym typeface="Comfortaa"/>
              </a:rPr>
              <a:t>pencil and paper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fb92f70bf8_0_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g1140fd5e7bd_0_7"/>
          <p:cNvSpPr txBox="1"/>
          <p:nvPr/>
        </p:nvSpPr>
        <p:spPr>
          <a:xfrm>
            <a:off x="418950" y="448750"/>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US" sz="2900">
                <a:solidFill>
                  <a:srgbClr val="F99520"/>
                </a:solidFill>
                <a:latin typeface="Comfortaa"/>
                <a:ea typeface="Comfortaa"/>
                <a:cs typeface="Comfortaa"/>
                <a:sym typeface="Comfortaa"/>
              </a:rPr>
              <a:t>What is an introduction to a story?</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pic>
        <p:nvPicPr>
          <p:cNvPr descr="This video will teach students how to write an introduction (or exposition) for a fantasy story! We will learn how to hook the reader and then introduce the characters and setting as well as set the mood the the story. &#10;&#10;TEACHERS! For accompanying writing resources, check out my TPT store here! &#10;https://www.teacherspayteachers.com/Store/Teaching-Without-Frills&#10;&#10;Need mentor text ideas? I've listed my favorites on Amazon! &#10;https://www.amazon.com/shop/teachingwithoutfrills" id="95" name="Google Shape;95;g1140fd5e7bd_0_7" title="How to Write an Imaginative Narrative for Kids |Episode 4: Writing an Introduction|">
            <a:hlinkClick r:id="rId3"/>
          </p:cNvPr>
          <p:cNvPicPr preferRelativeResize="0"/>
          <p:nvPr/>
        </p:nvPicPr>
        <p:blipFill>
          <a:blip r:embed="rId4">
            <a:alphaModFix/>
          </a:blip>
          <a:stretch>
            <a:fillRect/>
          </a:stretch>
        </p:blipFill>
        <p:spPr>
          <a:xfrm>
            <a:off x="2343375" y="1097875"/>
            <a:ext cx="7285025" cy="546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0a26b3a52e_1_0"/>
          <p:cNvSpPr txBox="1"/>
          <p:nvPr>
            <p:ph type="ctrTitle"/>
          </p:nvPr>
        </p:nvSpPr>
        <p:spPr>
          <a:xfrm>
            <a:off x="1292550" y="1670538"/>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Writing Our</a:t>
            </a:r>
            <a:endParaRPr sz="7200"/>
          </a:p>
          <a:p>
            <a:pPr indent="0" lvl="0" marL="0" rtl="0" algn="ctr">
              <a:lnSpc>
                <a:spcPct val="90000"/>
              </a:lnSpc>
              <a:spcBef>
                <a:spcPts val="0"/>
              </a:spcBef>
              <a:spcAft>
                <a:spcPts val="0"/>
              </a:spcAft>
              <a:buClr>
                <a:srgbClr val="F99520"/>
              </a:buClr>
              <a:buSzPts val="7200"/>
              <a:buFont typeface="Arial"/>
              <a:buNone/>
            </a:pPr>
            <a:r>
              <a:rPr lang="en-US" sz="7200"/>
              <a:t>Visual Stories</a:t>
            </a:r>
            <a:endParaRPr sz="7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