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7" r:id="rId2"/>
    <p:sldId id="351" r:id="rId3"/>
    <p:sldId id="348" r:id="rId4"/>
    <p:sldId id="261" r:id="rId5"/>
    <p:sldId id="292" r:id="rId6"/>
    <p:sldId id="342" r:id="rId7"/>
    <p:sldId id="293" r:id="rId8"/>
    <p:sldId id="294" r:id="rId9"/>
    <p:sldId id="295" r:id="rId10"/>
    <p:sldId id="333" r:id="rId11"/>
    <p:sldId id="352" r:id="rId12"/>
    <p:sldId id="353" r:id="rId13"/>
    <p:sldId id="334" r:id="rId14"/>
    <p:sldId id="296" r:id="rId15"/>
    <p:sldId id="260" r:id="rId16"/>
    <p:sldId id="297" r:id="rId17"/>
    <p:sldId id="324" r:id="rId18"/>
    <p:sldId id="326" r:id="rId19"/>
    <p:sldId id="311" r:id="rId20"/>
    <p:sldId id="335" r:id="rId21"/>
    <p:sldId id="328" r:id="rId22"/>
    <p:sldId id="354" r:id="rId23"/>
    <p:sldId id="338" r:id="rId24"/>
    <p:sldId id="336" r:id="rId25"/>
    <p:sldId id="298" r:id="rId26"/>
    <p:sldId id="356" r:id="rId27"/>
    <p:sldId id="349" r:id="rId28"/>
    <p:sldId id="340" r:id="rId29"/>
    <p:sldId id="339" r:id="rId30"/>
    <p:sldId id="357" r:id="rId31"/>
    <p:sldId id="350" r:id="rId32"/>
    <p:sldId id="343" r:id="rId33"/>
    <p:sldId id="341" r:id="rId34"/>
    <p:sldId id="330" r:id="rId35"/>
    <p:sldId id="331" r:id="rId36"/>
    <p:sldId id="332" r:id="rId37"/>
    <p:sldId id="290" r:id="rId38"/>
    <p:sldId id="34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183B14-F4E0-40C4-9781-52012B6B9EB8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0BEF5F6-DF38-4C76-B6D3-16EF66D89C78}">
      <dgm:prSet custT="1"/>
      <dgm:spPr>
        <a:solidFill>
          <a:srgbClr val="FF0000"/>
        </a:solidFill>
      </dgm:spPr>
      <dgm:t>
        <a:bodyPr/>
        <a:lstStyle/>
        <a:p>
          <a:r>
            <a:rPr lang="en-US" sz="1800" dirty="0"/>
            <a:t>Wake up the Brain:  Do something creative</a:t>
          </a:r>
        </a:p>
      </dgm:t>
    </dgm:pt>
    <dgm:pt modelId="{D653D0FB-9CAB-4BB4-92A5-2C93E3BE70B5}" type="parTrans" cxnId="{2BB5547B-1ED8-4218-A415-B10888D85D20}">
      <dgm:prSet/>
      <dgm:spPr/>
      <dgm:t>
        <a:bodyPr/>
        <a:lstStyle/>
        <a:p>
          <a:endParaRPr lang="en-US"/>
        </a:p>
      </dgm:t>
    </dgm:pt>
    <dgm:pt modelId="{173C7AB7-3FDB-4631-AB35-D449820F8780}" type="sibTrans" cxnId="{2BB5547B-1ED8-4218-A415-B10888D85D20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BCE0D7B9-6FCE-4CF8-8500-F47D0D224CB4}">
      <dgm:prSet custT="1"/>
      <dgm:spPr>
        <a:solidFill>
          <a:srgbClr val="00B050"/>
        </a:solidFill>
      </dgm:spPr>
      <dgm:t>
        <a:bodyPr/>
        <a:lstStyle/>
        <a:p>
          <a:r>
            <a:rPr lang="en-US" sz="1800" dirty="0"/>
            <a:t>Stimulate their Memories:  brainstorm and imagery.</a:t>
          </a:r>
        </a:p>
      </dgm:t>
    </dgm:pt>
    <dgm:pt modelId="{ED8E3DDE-0668-41AB-A449-760DFBFF08E8}" type="parTrans" cxnId="{7127C4BD-5656-406C-95FB-5ACAB98E0533}">
      <dgm:prSet/>
      <dgm:spPr/>
      <dgm:t>
        <a:bodyPr/>
        <a:lstStyle/>
        <a:p>
          <a:endParaRPr lang="en-US"/>
        </a:p>
      </dgm:t>
    </dgm:pt>
    <dgm:pt modelId="{B2BBBC26-E95B-4670-80BA-43349D1A763F}" type="sibTrans" cxnId="{7127C4BD-5656-406C-95FB-5ACAB98E0533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B0B31D01-06D6-4511-AABF-CEEBEF165879}">
      <dgm:prSet custT="1"/>
      <dgm:spPr/>
      <dgm:t>
        <a:bodyPr/>
        <a:lstStyle/>
        <a:p>
          <a:r>
            <a:rPr lang="en-US" sz="1800" dirty="0"/>
            <a:t>Teaching vocabulary for discourse.</a:t>
          </a:r>
        </a:p>
      </dgm:t>
    </dgm:pt>
    <dgm:pt modelId="{0255B328-46AA-4D23-86C6-F80BE29B652A}" type="parTrans" cxnId="{FA52F29F-4C9D-40FD-A387-8E7B4C9667BE}">
      <dgm:prSet/>
      <dgm:spPr/>
      <dgm:t>
        <a:bodyPr/>
        <a:lstStyle/>
        <a:p>
          <a:endParaRPr lang="en-US"/>
        </a:p>
      </dgm:t>
    </dgm:pt>
    <dgm:pt modelId="{E8726D15-2164-42CE-BE76-5BDB355DE6CF}" type="sibTrans" cxnId="{FA52F29F-4C9D-40FD-A387-8E7B4C9667BE}">
      <dgm:prSet/>
      <dgm:spPr/>
      <dgm:t>
        <a:bodyPr/>
        <a:lstStyle/>
        <a:p>
          <a:endParaRPr lang="en-US"/>
        </a:p>
      </dgm:t>
    </dgm:pt>
    <dgm:pt modelId="{11036086-C77F-4579-9F4D-698704E55ABD}">
      <dgm:prSet/>
      <dgm:spPr/>
      <dgm:t>
        <a:bodyPr/>
        <a:lstStyle/>
        <a:p>
          <a:r>
            <a:rPr lang="en-US" dirty="0"/>
            <a:t>I do, you do, WE do engagement.</a:t>
          </a:r>
        </a:p>
      </dgm:t>
    </dgm:pt>
    <dgm:pt modelId="{8A906880-9133-4F4B-9D17-2E454BD44C68}" type="parTrans" cxnId="{751BD9FD-3676-4A55-8E7F-8B6248C316BD}">
      <dgm:prSet/>
      <dgm:spPr/>
      <dgm:t>
        <a:bodyPr/>
        <a:lstStyle/>
        <a:p>
          <a:endParaRPr lang="en-US"/>
        </a:p>
      </dgm:t>
    </dgm:pt>
    <dgm:pt modelId="{28FF21EF-36CB-4200-98A5-8FD4BAC7B7E5}" type="sibTrans" cxnId="{751BD9FD-3676-4A55-8E7F-8B6248C316BD}">
      <dgm:prSet/>
      <dgm:spPr/>
      <dgm:t>
        <a:bodyPr/>
        <a:lstStyle/>
        <a:p>
          <a:endParaRPr lang="en-US"/>
        </a:p>
      </dgm:t>
    </dgm:pt>
    <dgm:pt modelId="{DC1FF102-5896-4332-BDE3-042B481CE92F}">
      <dgm:prSet/>
      <dgm:spPr>
        <a:solidFill>
          <a:srgbClr val="CC66FF"/>
        </a:solidFill>
      </dgm:spPr>
      <dgm:t>
        <a:bodyPr/>
        <a:lstStyle/>
        <a:p>
          <a:r>
            <a:rPr lang="en-US" dirty="0"/>
            <a:t>Help them store in their memory.</a:t>
          </a:r>
        </a:p>
      </dgm:t>
    </dgm:pt>
    <dgm:pt modelId="{CA3BD4CB-E412-4C0E-AEDF-216170F5DF03}" type="parTrans" cxnId="{178DD16D-201C-4207-9464-934865124DCE}">
      <dgm:prSet/>
      <dgm:spPr/>
      <dgm:t>
        <a:bodyPr/>
        <a:lstStyle/>
        <a:p>
          <a:endParaRPr lang="en-US"/>
        </a:p>
      </dgm:t>
    </dgm:pt>
    <dgm:pt modelId="{DE853C29-CFA3-4E34-AD89-A274D0D07D61}" type="sibTrans" cxnId="{178DD16D-201C-4207-9464-934865124DCE}">
      <dgm:prSet/>
      <dgm:spPr>
        <a:solidFill>
          <a:srgbClr val="CC66FF"/>
        </a:solidFill>
      </dgm:spPr>
      <dgm:t>
        <a:bodyPr/>
        <a:lstStyle/>
        <a:p>
          <a:endParaRPr lang="en-US"/>
        </a:p>
      </dgm:t>
    </dgm:pt>
    <dgm:pt modelId="{C3361562-5E99-4369-A5A0-A4BF82BD5C4D}" type="pres">
      <dgm:prSet presAssocID="{95183B14-F4E0-40C4-9781-52012B6B9EB8}" presName="cycle" presStyleCnt="0">
        <dgm:presLayoutVars>
          <dgm:dir/>
          <dgm:resizeHandles val="exact"/>
        </dgm:presLayoutVars>
      </dgm:prSet>
      <dgm:spPr/>
    </dgm:pt>
    <dgm:pt modelId="{41FAA957-9BEF-4920-8466-78481CE6BBFB}" type="pres">
      <dgm:prSet presAssocID="{90BEF5F6-DF38-4C76-B6D3-16EF66D89C78}" presName="node" presStyleLbl="node1" presStyleIdx="0" presStyleCnt="5">
        <dgm:presLayoutVars>
          <dgm:bulletEnabled val="1"/>
        </dgm:presLayoutVars>
      </dgm:prSet>
      <dgm:spPr/>
    </dgm:pt>
    <dgm:pt modelId="{A0299245-1070-45D3-A65D-D9819ADCA460}" type="pres">
      <dgm:prSet presAssocID="{173C7AB7-3FDB-4631-AB35-D449820F8780}" presName="sibTrans" presStyleLbl="sibTrans2D1" presStyleIdx="0" presStyleCnt="5"/>
      <dgm:spPr/>
    </dgm:pt>
    <dgm:pt modelId="{FA85E3EA-E5A6-4D9A-BC6D-7B1CFD371960}" type="pres">
      <dgm:prSet presAssocID="{173C7AB7-3FDB-4631-AB35-D449820F8780}" presName="connectorText" presStyleLbl="sibTrans2D1" presStyleIdx="0" presStyleCnt="5"/>
      <dgm:spPr/>
    </dgm:pt>
    <dgm:pt modelId="{C44F4830-025E-4307-8A0C-CC42E7B3C8D2}" type="pres">
      <dgm:prSet presAssocID="{BCE0D7B9-6FCE-4CF8-8500-F47D0D224CB4}" presName="node" presStyleLbl="node1" presStyleIdx="1" presStyleCnt="5">
        <dgm:presLayoutVars>
          <dgm:bulletEnabled val="1"/>
        </dgm:presLayoutVars>
      </dgm:prSet>
      <dgm:spPr/>
    </dgm:pt>
    <dgm:pt modelId="{CBD7D4A6-9BA3-4B86-BE71-73D23B8BA4A7}" type="pres">
      <dgm:prSet presAssocID="{B2BBBC26-E95B-4670-80BA-43349D1A763F}" presName="sibTrans" presStyleLbl="sibTrans2D1" presStyleIdx="1" presStyleCnt="5"/>
      <dgm:spPr/>
    </dgm:pt>
    <dgm:pt modelId="{4B48C85E-086E-4CF1-BB6A-92B0F475FABD}" type="pres">
      <dgm:prSet presAssocID="{B2BBBC26-E95B-4670-80BA-43349D1A763F}" presName="connectorText" presStyleLbl="sibTrans2D1" presStyleIdx="1" presStyleCnt="5"/>
      <dgm:spPr/>
    </dgm:pt>
    <dgm:pt modelId="{2E83D37D-E14A-4787-BDD5-7D89584D9697}" type="pres">
      <dgm:prSet presAssocID="{B0B31D01-06D6-4511-AABF-CEEBEF165879}" presName="node" presStyleLbl="node1" presStyleIdx="2" presStyleCnt="5">
        <dgm:presLayoutVars>
          <dgm:bulletEnabled val="1"/>
        </dgm:presLayoutVars>
      </dgm:prSet>
      <dgm:spPr/>
    </dgm:pt>
    <dgm:pt modelId="{756E15A1-96DA-43DC-9288-2823B298F9C8}" type="pres">
      <dgm:prSet presAssocID="{E8726D15-2164-42CE-BE76-5BDB355DE6CF}" presName="sibTrans" presStyleLbl="sibTrans2D1" presStyleIdx="2" presStyleCnt="5"/>
      <dgm:spPr/>
    </dgm:pt>
    <dgm:pt modelId="{8DD06FDF-FB33-4E68-B81E-E7A7A629B3FA}" type="pres">
      <dgm:prSet presAssocID="{E8726D15-2164-42CE-BE76-5BDB355DE6CF}" presName="connectorText" presStyleLbl="sibTrans2D1" presStyleIdx="2" presStyleCnt="5"/>
      <dgm:spPr/>
    </dgm:pt>
    <dgm:pt modelId="{09460181-F999-48C4-93F5-7B042D9CE16A}" type="pres">
      <dgm:prSet presAssocID="{11036086-C77F-4579-9F4D-698704E55ABD}" presName="node" presStyleLbl="node1" presStyleIdx="3" presStyleCnt="5">
        <dgm:presLayoutVars>
          <dgm:bulletEnabled val="1"/>
        </dgm:presLayoutVars>
      </dgm:prSet>
      <dgm:spPr/>
    </dgm:pt>
    <dgm:pt modelId="{76797DD4-33F9-409E-B92D-52DB78BB7534}" type="pres">
      <dgm:prSet presAssocID="{28FF21EF-36CB-4200-98A5-8FD4BAC7B7E5}" presName="sibTrans" presStyleLbl="sibTrans2D1" presStyleIdx="3" presStyleCnt="5"/>
      <dgm:spPr/>
    </dgm:pt>
    <dgm:pt modelId="{5FBB69B6-7929-4F54-B96C-0323952FB1AA}" type="pres">
      <dgm:prSet presAssocID="{28FF21EF-36CB-4200-98A5-8FD4BAC7B7E5}" presName="connectorText" presStyleLbl="sibTrans2D1" presStyleIdx="3" presStyleCnt="5"/>
      <dgm:spPr/>
    </dgm:pt>
    <dgm:pt modelId="{ADE19844-A659-4F5F-A4FF-1F400AAA9CAF}" type="pres">
      <dgm:prSet presAssocID="{DC1FF102-5896-4332-BDE3-042B481CE92F}" presName="node" presStyleLbl="node1" presStyleIdx="4" presStyleCnt="5">
        <dgm:presLayoutVars>
          <dgm:bulletEnabled val="1"/>
        </dgm:presLayoutVars>
      </dgm:prSet>
      <dgm:spPr/>
    </dgm:pt>
    <dgm:pt modelId="{FCDB046A-2A3E-4E82-990C-623B171E9DB8}" type="pres">
      <dgm:prSet presAssocID="{DE853C29-CFA3-4E34-AD89-A274D0D07D61}" presName="sibTrans" presStyleLbl="sibTrans2D1" presStyleIdx="4" presStyleCnt="5"/>
      <dgm:spPr/>
    </dgm:pt>
    <dgm:pt modelId="{BF8B0333-0509-44C2-A6F8-5CAD2787CCCC}" type="pres">
      <dgm:prSet presAssocID="{DE853C29-CFA3-4E34-AD89-A274D0D07D61}" presName="connectorText" presStyleLbl="sibTrans2D1" presStyleIdx="4" presStyleCnt="5"/>
      <dgm:spPr/>
    </dgm:pt>
  </dgm:ptLst>
  <dgm:cxnLst>
    <dgm:cxn modelId="{CB96A30D-5C8C-4838-8184-13337D0D72A7}" type="presOf" srcId="{E8726D15-2164-42CE-BE76-5BDB355DE6CF}" destId="{8DD06FDF-FB33-4E68-B81E-E7A7A629B3FA}" srcOrd="1" destOrd="0" presId="urn:microsoft.com/office/officeart/2005/8/layout/cycle2"/>
    <dgm:cxn modelId="{F8813613-79D6-4C25-97C7-B6608D9C0123}" type="presOf" srcId="{DC1FF102-5896-4332-BDE3-042B481CE92F}" destId="{ADE19844-A659-4F5F-A4FF-1F400AAA9CAF}" srcOrd="0" destOrd="0" presId="urn:microsoft.com/office/officeart/2005/8/layout/cycle2"/>
    <dgm:cxn modelId="{C4D9FF21-98EB-4503-858D-1B3DA47CA02B}" type="presOf" srcId="{173C7AB7-3FDB-4631-AB35-D449820F8780}" destId="{FA85E3EA-E5A6-4D9A-BC6D-7B1CFD371960}" srcOrd="1" destOrd="0" presId="urn:microsoft.com/office/officeart/2005/8/layout/cycle2"/>
    <dgm:cxn modelId="{5FFD2164-444F-448E-87D4-C01165E23A29}" type="presOf" srcId="{DE853C29-CFA3-4E34-AD89-A274D0D07D61}" destId="{BF8B0333-0509-44C2-A6F8-5CAD2787CCCC}" srcOrd="1" destOrd="0" presId="urn:microsoft.com/office/officeart/2005/8/layout/cycle2"/>
    <dgm:cxn modelId="{56CF7764-B352-4EF8-B676-FBC29520B03C}" type="presOf" srcId="{28FF21EF-36CB-4200-98A5-8FD4BAC7B7E5}" destId="{5FBB69B6-7929-4F54-B96C-0323952FB1AA}" srcOrd="1" destOrd="0" presId="urn:microsoft.com/office/officeart/2005/8/layout/cycle2"/>
    <dgm:cxn modelId="{4E586245-A711-4A69-B15E-B09D07DDBBC4}" type="presOf" srcId="{B2BBBC26-E95B-4670-80BA-43349D1A763F}" destId="{CBD7D4A6-9BA3-4B86-BE71-73D23B8BA4A7}" srcOrd="0" destOrd="0" presId="urn:microsoft.com/office/officeart/2005/8/layout/cycle2"/>
    <dgm:cxn modelId="{44315945-4474-4341-BBF6-AB3B0FE233DD}" type="presOf" srcId="{E8726D15-2164-42CE-BE76-5BDB355DE6CF}" destId="{756E15A1-96DA-43DC-9288-2823B298F9C8}" srcOrd="0" destOrd="0" presId="urn:microsoft.com/office/officeart/2005/8/layout/cycle2"/>
    <dgm:cxn modelId="{F910414B-5C2A-40E8-A62B-707F60906232}" type="presOf" srcId="{BCE0D7B9-6FCE-4CF8-8500-F47D0D224CB4}" destId="{C44F4830-025E-4307-8A0C-CC42E7B3C8D2}" srcOrd="0" destOrd="0" presId="urn:microsoft.com/office/officeart/2005/8/layout/cycle2"/>
    <dgm:cxn modelId="{178DD16D-201C-4207-9464-934865124DCE}" srcId="{95183B14-F4E0-40C4-9781-52012B6B9EB8}" destId="{DC1FF102-5896-4332-BDE3-042B481CE92F}" srcOrd="4" destOrd="0" parTransId="{CA3BD4CB-E412-4C0E-AEDF-216170F5DF03}" sibTransId="{DE853C29-CFA3-4E34-AD89-A274D0D07D61}"/>
    <dgm:cxn modelId="{0551816F-B63B-4046-83EE-A6F21874CE34}" type="presOf" srcId="{28FF21EF-36CB-4200-98A5-8FD4BAC7B7E5}" destId="{76797DD4-33F9-409E-B92D-52DB78BB7534}" srcOrd="0" destOrd="0" presId="urn:microsoft.com/office/officeart/2005/8/layout/cycle2"/>
    <dgm:cxn modelId="{2BB5547B-1ED8-4218-A415-B10888D85D20}" srcId="{95183B14-F4E0-40C4-9781-52012B6B9EB8}" destId="{90BEF5F6-DF38-4C76-B6D3-16EF66D89C78}" srcOrd="0" destOrd="0" parTransId="{D653D0FB-9CAB-4BB4-92A5-2C93E3BE70B5}" sibTransId="{173C7AB7-3FDB-4631-AB35-D449820F8780}"/>
    <dgm:cxn modelId="{ADB6DE84-2140-4850-8E80-22416F792BDE}" type="presOf" srcId="{B0B31D01-06D6-4511-AABF-CEEBEF165879}" destId="{2E83D37D-E14A-4787-BDD5-7D89584D9697}" srcOrd="0" destOrd="0" presId="urn:microsoft.com/office/officeart/2005/8/layout/cycle2"/>
    <dgm:cxn modelId="{970D5E9B-5404-45BB-8738-D34B69116E0D}" type="presOf" srcId="{173C7AB7-3FDB-4631-AB35-D449820F8780}" destId="{A0299245-1070-45D3-A65D-D9819ADCA460}" srcOrd="0" destOrd="0" presId="urn:microsoft.com/office/officeart/2005/8/layout/cycle2"/>
    <dgm:cxn modelId="{FA52F29F-4C9D-40FD-A387-8E7B4C9667BE}" srcId="{95183B14-F4E0-40C4-9781-52012B6B9EB8}" destId="{B0B31D01-06D6-4511-AABF-CEEBEF165879}" srcOrd="2" destOrd="0" parTransId="{0255B328-46AA-4D23-86C6-F80BE29B652A}" sibTransId="{E8726D15-2164-42CE-BE76-5BDB355DE6CF}"/>
    <dgm:cxn modelId="{EA532FB5-4E2E-4006-9EC6-A3F7B30C11A0}" type="presOf" srcId="{DE853C29-CFA3-4E34-AD89-A274D0D07D61}" destId="{FCDB046A-2A3E-4E82-990C-623B171E9DB8}" srcOrd="0" destOrd="0" presId="urn:microsoft.com/office/officeart/2005/8/layout/cycle2"/>
    <dgm:cxn modelId="{7127C4BD-5656-406C-95FB-5ACAB98E0533}" srcId="{95183B14-F4E0-40C4-9781-52012B6B9EB8}" destId="{BCE0D7B9-6FCE-4CF8-8500-F47D0D224CB4}" srcOrd="1" destOrd="0" parTransId="{ED8E3DDE-0668-41AB-A449-760DFBFF08E8}" sibTransId="{B2BBBC26-E95B-4670-80BA-43349D1A763F}"/>
    <dgm:cxn modelId="{CD025ECF-AEC0-4812-B28B-2DF18718AFAF}" type="presOf" srcId="{95183B14-F4E0-40C4-9781-52012B6B9EB8}" destId="{C3361562-5E99-4369-A5A0-A4BF82BD5C4D}" srcOrd="0" destOrd="0" presId="urn:microsoft.com/office/officeart/2005/8/layout/cycle2"/>
    <dgm:cxn modelId="{5F8CFAD0-1090-4E0D-82B7-B3A2A80BAA75}" type="presOf" srcId="{B2BBBC26-E95B-4670-80BA-43349D1A763F}" destId="{4B48C85E-086E-4CF1-BB6A-92B0F475FABD}" srcOrd="1" destOrd="0" presId="urn:microsoft.com/office/officeart/2005/8/layout/cycle2"/>
    <dgm:cxn modelId="{78B897DE-62E9-4281-8196-EB4797A1FE98}" type="presOf" srcId="{90BEF5F6-DF38-4C76-B6D3-16EF66D89C78}" destId="{41FAA957-9BEF-4920-8466-78481CE6BBFB}" srcOrd="0" destOrd="0" presId="urn:microsoft.com/office/officeart/2005/8/layout/cycle2"/>
    <dgm:cxn modelId="{B4DBF3DF-5B98-4F2F-B624-C05DCF7B664C}" type="presOf" srcId="{11036086-C77F-4579-9F4D-698704E55ABD}" destId="{09460181-F999-48C4-93F5-7B042D9CE16A}" srcOrd="0" destOrd="0" presId="urn:microsoft.com/office/officeart/2005/8/layout/cycle2"/>
    <dgm:cxn modelId="{751BD9FD-3676-4A55-8E7F-8B6248C316BD}" srcId="{95183B14-F4E0-40C4-9781-52012B6B9EB8}" destId="{11036086-C77F-4579-9F4D-698704E55ABD}" srcOrd="3" destOrd="0" parTransId="{8A906880-9133-4F4B-9D17-2E454BD44C68}" sibTransId="{28FF21EF-36CB-4200-98A5-8FD4BAC7B7E5}"/>
    <dgm:cxn modelId="{82CDFEE4-B0DE-4AEE-8C64-0CB912FB34EA}" type="presParOf" srcId="{C3361562-5E99-4369-A5A0-A4BF82BD5C4D}" destId="{41FAA957-9BEF-4920-8466-78481CE6BBFB}" srcOrd="0" destOrd="0" presId="urn:microsoft.com/office/officeart/2005/8/layout/cycle2"/>
    <dgm:cxn modelId="{7448E125-71EF-4A13-89DE-EC57341068D9}" type="presParOf" srcId="{C3361562-5E99-4369-A5A0-A4BF82BD5C4D}" destId="{A0299245-1070-45D3-A65D-D9819ADCA460}" srcOrd="1" destOrd="0" presId="urn:microsoft.com/office/officeart/2005/8/layout/cycle2"/>
    <dgm:cxn modelId="{971CDFFC-E6DE-49CF-A568-7A8810C1E9AB}" type="presParOf" srcId="{A0299245-1070-45D3-A65D-D9819ADCA460}" destId="{FA85E3EA-E5A6-4D9A-BC6D-7B1CFD371960}" srcOrd="0" destOrd="0" presId="urn:microsoft.com/office/officeart/2005/8/layout/cycle2"/>
    <dgm:cxn modelId="{4C913F26-DFD2-4EA6-A27A-40237DA2976F}" type="presParOf" srcId="{C3361562-5E99-4369-A5A0-A4BF82BD5C4D}" destId="{C44F4830-025E-4307-8A0C-CC42E7B3C8D2}" srcOrd="2" destOrd="0" presId="urn:microsoft.com/office/officeart/2005/8/layout/cycle2"/>
    <dgm:cxn modelId="{7B3B41AE-E410-4428-A1AB-65054F367699}" type="presParOf" srcId="{C3361562-5E99-4369-A5A0-A4BF82BD5C4D}" destId="{CBD7D4A6-9BA3-4B86-BE71-73D23B8BA4A7}" srcOrd="3" destOrd="0" presId="urn:microsoft.com/office/officeart/2005/8/layout/cycle2"/>
    <dgm:cxn modelId="{BAD7C722-9738-4D82-A39B-6794A8ED2FB8}" type="presParOf" srcId="{CBD7D4A6-9BA3-4B86-BE71-73D23B8BA4A7}" destId="{4B48C85E-086E-4CF1-BB6A-92B0F475FABD}" srcOrd="0" destOrd="0" presId="urn:microsoft.com/office/officeart/2005/8/layout/cycle2"/>
    <dgm:cxn modelId="{E47AA6AD-3A23-43D1-95B4-69FCEF9280AC}" type="presParOf" srcId="{C3361562-5E99-4369-A5A0-A4BF82BD5C4D}" destId="{2E83D37D-E14A-4787-BDD5-7D89584D9697}" srcOrd="4" destOrd="0" presId="urn:microsoft.com/office/officeart/2005/8/layout/cycle2"/>
    <dgm:cxn modelId="{D77442B9-811E-4B77-90FA-FF5B4051CC04}" type="presParOf" srcId="{C3361562-5E99-4369-A5A0-A4BF82BD5C4D}" destId="{756E15A1-96DA-43DC-9288-2823B298F9C8}" srcOrd="5" destOrd="0" presId="urn:microsoft.com/office/officeart/2005/8/layout/cycle2"/>
    <dgm:cxn modelId="{C1ED5AF2-070C-4B9C-832D-63DD06940064}" type="presParOf" srcId="{756E15A1-96DA-43DC-9288-2823B298F9C8}" destId="{8DD06FDF-FB33-4E68-B81E-E7A7A629B3FA}" srcOrd="0" destOrd="0" presId="urn:microsoft.com/office/officeart/2005/8/layout/cycle2"/>
    <dgm:cxn modelId="{1F8B1324-BC10-4974-A225-7A12D7ADF333}" type="presParOf" srcId="{C3361562-5E99-4369-A5A0-A4BF82BD5C4D}" destId="{09460181-F999-48C4-93F5-7B042D9CE16A}" srcOrd="6" destOrd="0" presId="urn:microsoft.com/office/officeart/2005/8/layout/cycle2"/>
    <dgm:cxn modelId="{49291D55-DE78-48EB-AEF0-D4795284E98F}" type="presParOf" srcId="{C3361562-5E99-4369-A5A0-A4BF82BD5C4D}" destId="{76797DD4-33F9-409E-B92D-52DB78BB7534}" srcOrd="7" destOrd="0" presId="urn:microsoft.com/office/officeart/2005/8/layout/cycle2"/>
    <dgm:cxn modelId="{9E636E4C-A0F1-457B-A79E-E6D8B2A3C5B8}" type="presParOf" srcId="{76797DD4-33F9-409E-B92D-52DB78BB7534}" destId="{5FBB69B6-7929-4F54-B96C-0323952FB1AA}" srcOrd="0" destOrd="0" presId="urn:microsoft.com/office/officeart/2005/8/layout/cycle2"/>
    <dgm:cxn modelId="{838A68BD-CCB7-46A8-9C7D-04311187BD0C}" type="presParOf" srcId="{C3361562-5E99-4369-A5A0-A4BF82BD5C4D}" destId="{ADE19844-A659-4F5F-A4FF-1F400AAA9CAF}" srcOrd="8" destOrd="0" presId="urn:microsoft.com/office/officeart/2005/8/layout/cycle2"/>
    <dgm:cxn modelId="{5797D773-EFB5-4DD4-8F7E-E2544628F2EE}" type="presParOf" srcId="{C3361562-5E99-4369-A5A0-A4BF82BD5C4D}" destId="{FCDB046A-2A3E-4E82-990C-623B171E9DB8}" srcOrd="9" destOrd="0" presId="urn:microsoft.com/office/officeart/2005/8/layout/cycle2"/>
    <dgm:cxn modelId="{0AA5275D-CEB1-4B4F-8849-82518746B428}" type="presParOf" srcId="{FCDB046A-2A3E-4E82-990C-623B171E9DB8}" destId="{BF8B0333-0509-44C2-A6F8-5CAD2787CCC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94BC63-BD37-4348-9123-BFE9D0E735A3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4A72A5B-4DBB-4A4E-A5A1-8068B707B046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>
              <a:solidFill>
                <a:srgbClr val="FF0000"/>
              </a:solidFill>
              <a:latin typeface="Elephant" panose="02020904090505020303" pitchFamily="18" charset="0"/>
            </a:rPr>
            <a:t>Linguistic</a:t>
          </a:r>
        </a:p>
      </dgm:t>
    </dgm:pt>
    <dgm:pt modelId="{1315D452-E1DF-44D4-8034-C6A612861316}" type="parTrans" cxnId="{0C84C2ED-6CAB-493D-850B-D84DCB8259EA}">
      <dgm:prSet/>
      <dgm:spPr/>
      <dgm:t>
        <a:bodyPr/>
        <a:lstStyle/>
        <a:p>
          <a:endParaRPr lang="en-US"/>
        </a:p>
      </dgm:t>
    </dgm:pt>
    <dgm:pt modelId="{75E9093C-5AC3-49E3-8C20-8B0EDA943955}" type="sibTrans" cxnId="{0C84C2ED-6CAB-493D-850B-D84DCB8259EA}">
      <dgm:prSet/>
      <dgm:spPr/>
      <dgm:t>
        <a:bodyPr/>
        <a:lstStyle/>
        <a:p>
          <a:endParaRPr lang="en-US"/>
        </a:p>
      </dgm:t>
    </dgm:pt>
    <dgm:pt modelId="{390A39D6-0ECC-42E9-9283-896CA69EDFF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>
              <a:solidFill>
                <a:srgbClr val="00B0F0"/>
              </a:solidFill>
              <a:latin typeface="Elephant" panose="02020904090505020303" pitchFamily="18" charset="0"/>
            </a:rPr>
            <a:t>Visual</a:t>
          </a:r>
        </a:p>
      </dgm:t>
    </dgm:pt>
    <dgm:pt modelId="{34ECCC26-DD6D-4F4E-BCB3-38D6D3620C6C}" type="parTrans" cxnId="{6C758395-1EB3-4B99-83CD-A4B8B9FEB044}">
      <dgm:prSet/>
      <dgm:spPr/>
      <dgm:t>
        <a:bodyPr/>
        <a:lstStyle/>
        <a:p>
          <a:endParaRPr lang="en-US"/>
        </a:p>
      </dgm:t>
    </dgm:pt>
    <dgm:pt modelId="{0F699C6B-5D7A-451B-9414-C313E2647112}" type="sibTrans" cxnId="{6C758395-1EB3-4B99-83CD-A4B8B9FEB044}">
      <dgm:prSet/>
      <dgm:spPr/>
      <dgm:t>
        <a:bodyPr/>
        <a:lstStyle/>
        <a:p>
          <a:endParaRPr lang="en-US"/>
        </a:p>
      </dgm:t>
    </dgm:pt>
    <dgm:pt modelId="{51578B13-7360-49E1-967A-770A3B931104}">
      <dgm:prSet phldrT="[Text]"/>
      <dgm:spPr>
        <a:solidFill>
          <a:srgbClr val="FF33CC"/>
        </a:solidFill>
      </dgm:spPr>
      <dgm:t>
        <a:bodyPr/>
        <a:lstStyle/>
        <a:p>
          <a:r>
            <a:rPr lang="en-US" dirty="0">
              <a:solidFill>
                <a:srgbClr val="7030A0"/>
              </a:solidFill>
              <a:latin typeface="Elephant" panose="02020904090505020303" pitchFamily="18" charset="0"/>
            </a:rPr>
            <a:t>Motor</a:t>
          </a:r>
        </a:p>
      </dgm:t>
    </dgm:pt>
    <dgm:pt modelId="{7394DB8F-3462-448C-A5B0-BD5C721036C9}" type="parTrans" cxnId="{E530EA92-7BAB-41F1-BB99-3992B1BE3861}">
      <dgm:prSet/>
      <dgm:spPr/>
      <dgm:t>
        <a:bodyPr/>
        <a:lstStyle/>
        <a:p>
          <a:endParaRPr lang="en-US"/>
        </a:p>
      </dgm:t>
    </dgm:pt>
    <dgm:pt modelId="{8701F68E-1BD0-491B-9E69-6A1AE929E013}" type="sibTrans" cxnId="{E530EA92-7BAB-41F1-BB99-3992B1BE3861}">
      <dgm:prSet/>
      <dgm:spPr/>
      <dgm:t>
        <a:bodyPr/>
        <a:lstStyle/>
        <a:p>
          <a:endParaRPr lang="en-US"/>
        </a:p>
      </dgm:t>
    </dgm:pt>
    <dgm:pt modelId="{1825D258-15C6-47C9-90BE-7138AB3F4568}">
      <dgm:prSet phldrT="[Text]"/>
      <dgm:spPr>
        <a:solidFill>
          <a:srgbClr val="FF7C80"/>
        </a:solidFill>
      </dgm:spPr>
      <dgm:t>
        <a:bodyPr/>
        <a:lstStyle/>
        <a:p>
          <a:r>
            <a:rPr lang="en-US" dirty="0">
              <a:solidFill>
                <a:srgbClr val="00B050"/>
              </a:solidFill>
              <a:latin typeface="Elephant" panose="02020904090505020303" pitchFamily="18" charset="0"/>
            </a:rPr>
            <a:t>Problem</a:t>
          </a:r>
        </a:p>
        <a:p>
          <a:r>
            <a:rPr lang="en-US" dirty="0">
              <a:solidFill>
                <a:srgbClr val="00B050"/>
              </a:solidFill>
              <a:latin typeface="Elephant" panose="02020904090505020303" pitchFamily="18" charset="0"/>
            </a:rPr>
            <a:t>Solving</a:t>
          </a:r>
        </a:p>
      </dgm:t>
    </dgm:pt>
    <dgm:pt modelId="{28536626-5371-42FC-B4E0-FC3A90A3BB7E}" type="parTrans" cxnId="{0931D176-0031-41E4-9223-19D7A5736F72}">
      <dgm:prSet/>
      <dgm:spPr/>
      <dgm:t>
        <a:bodyPr/>
        <a:lstStyle/>
        <a:p>
          <a:endParaRPr lang="en-US"/>
        </a:p>
      </dgm:t>
    </dgm:pt>
    <dgm:pt modelId="{4939AFE9-482F-49C8-8877-AB2D50410856}" type="sibTrans" cxnId="{0931D176-0031-41E4-9223-19D7A5736F72}">
      <dgm:prSet/>
      <dgm:spPr/>
      <dgm:t>
        <a:bodyPr/>
        <a:lstStyle/>
        <a:p>
          <a:endParaRPr lang="en-US"/>
        </a:p>
      </dgm:t>
    </dgm:pt>
    <dgm:pt modelId="{5DCEC2A8-2D22-4D7C-80D8-6E8B388E56AC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>
              <a:solidFill>
                <a:srgbClr val="FF33CC"/>
              </a:solidFill>
              <a:latin typeface="Elephant" panose="02020904090505020303" pitchFamily="18" charset="0"/>
            </a:rPr>
            <a:t>Memory</a:t>
          </a:r>
        </a:p>
      </dgm:t>
    </dgm:pt>
    <dgm:pt modelId="{055C8C0C-8904-4978-833F-2F5F12630EB3}" type="parTrans" cxnId="{29E78107-80E2-4406-894B-629540EC8E4E}">
      <dgm:prSet/>
      <dgm:spPr/>
      <dgm:t>
        <a:bodyPr/>
        <a:lstStyle/>
        <a:p>
          <a:endParaRPr lang="en-US"/>
        </a:p>
      </dgm:t>
    </dgm:pt>
    <dgm:pt modelId="{1664F251-15DC-49B9-8A21-3995A0123F97}" type="sibTrans" cxnId="{29E78107-80E2-4406-894B-629540EC8E4E}">
      <dgm:prSet/>
      <dgm:spPr/>
      <dgm:t>
        <a:bodyPr/>
        <a:lstStyle/>
        <a:p>
          <a:endParaRPr lang="en-US"/>
        </a:p>
      </dgm:t>
    </dgm:pt>
    <dgm:pt modelId="{8DE10B45-D08D-4D0E-A4A3-A8FE95B15D4F}" type="pres">
      <dgm:prSet presAssocID="{1994BC63-BD37-4348-9123-BFE9D0E735A3}" presName="diagram" presStyleCnt="0">
        <dgm:presLayoutVars>
          <dgm:dir/>
          <dgm:resizeHandles val="exact"/>
        </dgm:presLayoutVars>
      </dgm:prSet>
      <dgm:spPr/>
    </dgm:pt>
    <dgm:pt modelId="{0CCCA7B7-2DB1-409D-8E60-197CAA1EC199}" type="pres">
      <dgm:prSet presAssocID="{E4A72A5B-4DBB-4A4E-A5A1-8068B707B046}" presName="node" presStyleLbl="node1" presStyleIdx="0" presStyleCnt="5">
        <dgm:presLayoutVars>
          <dgm:bulletEnabled val="1"/>
        </dgm:presLayoutVars>
      </dgm:prSet>
      <dgm:spPr/>
    </dgm:pt>
    <dgm:pt modelId="{B76AF7FA-F0DB-48EE-8029-2060DC4058B5}" type="pres">
      <dgm:prSet presAssocID="{75E9093C-5AC3-49E3-8C20-8B0EDA943955}" presName="sibTrans" presStyleCnt="0"/>
      <dgm:spPr/>
    </dgm:pt>
    <dgm:pt modelId="{1852CBDD-926E-4480-9B87-65B001BCBCDD}" type="pres">
      <dgm:prSet presAssocID="{390A39D6-0ECC-42E9-9283-896CA69EDFFE}" presName="node" presStyleLbl="node1" presStyleIdx="1" presStyleCnt="5" custLinFactNeighborX="-704" custLinFactNeighborY="-1922">
        <dgm:presLayoutVars>
          <dgm:bulletEnabled val="1"/>
        </dgm:presLayoutVars>
      </dgm:prSet>
      <dgm:spPr/>
    </dgm:pt>
    <dgm:pt modelId="{A11623B8-E702-4C4D-A1C1-E1CB9D0650BB}" type="pres">
      <dgm:prSet presAssocID="{0F699C6B-5D7A-451B-9414-C313E2647112}" presName="sibTrans" presStyleCnt="0"/>
      <dgm:spPr/>
    </dgm:pt>
    <dgm:pt modelId="{0FB64E80-789D-432B-A2CD-7AAE79E0381E}" type="pres">
      <dgm:prSet presAssocID="{51578B13-7360-49E1-967A-770A3B931104}" presName="node" presStyleLbl="node1" presStyleIdx="2" presStyleCnt="5" custLinFactNeighborX="-1056" custLinFactNeighborY="-1760">
        <dgm:presLayoutVars>
          <dgm:bulletEnabled val="1"/>
        </dgm:presLayoutVars>
      </dgm:prSet>
      <dgm:spPr/>
    </dgm:pt>
    <dgm:pt modelId="{0DAC2D42-E9EC-472C-9F39-442543D59F00}" type="pres">
      <dgm:prSet presAssocID="{8701F68E-1BD0-491B-9E69-6A1AE929E013}" presName="sibTrans" presStyleCnt="0"/>
      <dgm:spPr/>
    </dgm:pt>
    <dgm:pt modelId="{5F09C3B3-75B9-4F1B-8DEB-BEDD6037A9FC}" type="pres">
      <dgm:prSet presAssocID="{1825D258-15C6-47C9-90BE-7138AB3F4568}" presName="node" presStyleLbl="node1" presStyleIdx="3" presStyleCnt="5">
        <dgm:presLayoutVars>
          <dgm:bulletEnabled val="1"/>
        </dgm:presLayoutVars>
      </dgm:prSet>
      <dgm:spPr/>
    </dgm:pt>
    <dgm:pt modelId="{A7290C31-05AF-4738-8938-0D7152157E77}" type="pres">
      <dgm:prSet presAssocID="{4939AFE9-482F-49C8-8877-AB2D50410856}" presName="sibTrans" presStyleCnt="0"/>
      <dgm:spPr/>
    </dgm:pt>
    <dgm:pt modelId="{36C3D63F-D426-41C3-863E-566D77A31594}" type="pres">
      <dgm:prSet presAssocID="{5DCEC2A8-2D22-4D7C-80D8-6E8B388E56AC}" presName="node" presStyleLbl="node1" presStyleIdx="4" presStyleCnt="5" custLinFactNeighborY="-1760">
        <dgm:presLayoutVars>
          <dgm:bulletEnabled val="1"/>
        </dgm:presLayoutVars>
      </dgm:prSet>
      <dgm:spPr/>
    </dgm:pt>
  </dgm:ptLst>
  <dgm:cxnLst>
    <dgm:cxn modelId="{29E78107-80E2-4406-894B-629540EC8E4E}" srcId="{1994BC63-BD37-4348-9123-BFE9D0E735A3}" destId="{5DCEC2A8-2D22-4D7C-80D8-6E8B388E56AC}" srcOrd="4" destOrd="0" parTransId="{055C8C0C-8904-4978-833F-2F5F12630EB3}" sibTransId="{1664F251-15DC-49B9-8A21-3995A0123F97}"/>
    <dgm:cxn modelId="{55CBDB28-05BB-455E-A1D0-7C199C1EB003}" type="presOf" srcId="{5DCEC2A8-2D22-4D7C-80D8-6E8B388E56AC}" destId="{36C3D63F-D426-41C3-863E-566D77A31594}" srcOrd="0" destOrd="0" presId="urn:microsoft.com/office/officeart/2005/8/layout/default"/>
    <dgm:cxn modelId="{7F2F0969-7691-4C61-A1B4-ADB2C97BAA29}" type="presOf" srcId="{1825D258-15C6-47C9-90BE-7138AB3F4568}" destId="{5F09C3B3-75B9-4F1B-8DEB-BEDD6037A9FC}" srcOrd="0" destOrd="0" presId="urn:microsoft.com/office/officeart/2005/8/layout/default"/>
    <dgm:cxn modelId="{0D1C7F53-6120-4ABC-9FA9-9354342334F8}" type="presOf" srcId="{51578B13-7360-49E1-967A-770A3B931104}" destId="{0FB64E80-789D-432B-A2CD-7AAE79E0381E}" srcOrd="0" destOrd="0" presId="urn:microsoft.com/office/officeart/2005/8/layout/default"/>
    <dgm:cxn modelId="{0931D176-0031-41E4-9223-19D7A5736F72}" srcId="{1994BC63-BD37-4348-9123-BFE9D0E735A3}" destId="{1825D258-15C6-47C9-90BE-7138AB3F4568}" srcOrd="3" destOrd="0" parTransId="{28536626-5371-42FC-B4E0-FC3A90A3BB7E}" sibTransId="{4939AFE9-482F-49C8-8877-AB2D50410856}"/>
    <dgm:cxn modelId="{4D70FE89-C521-43EB-8E51-C0F350BC6341}" type="presOf" srcId="{390A39D6-0ECC-42E9-9283-896CA69EDFFE}" destId="{1852CBDD-926E-4480-9B87-65B001BCBCDD}" srcOrd="0" destOrd="0" presId="urn:microsoft.com/office/officeart/2005/8/layout/default"/>
    <dgm:cxn modelId="{E530EA92-7BAB-41F1-BB99-3992B1BE3861}" srcId="{1994BC63-BD37-4348-9123-BFE9D0E735A3}" destId="{51578B13-7360-49E1-967A-770A3B931104}" srcOrd="2" destOrd="0" parTransId="{7394DB8F-3462-448C-A5B0-BD5C721036C9}" sibTransId="{8701F68E-1BD0-491B-9E69-6A1AE929E013}"/>
    <dgm:cxn modelId="{6C758395-1EB3-4B99-83CD-A4B8B9FEB044}" srcId="{1994BC63-BD37-4348-9123-BFE9D0E735A3}" destId="{390A39D6-0ECC-42E9-9283-896CA69EDFFE}" srcOrd="1" destOrd="0" parTransId="{34ECCC26-DD6D-4F4E-BCB3-38D6D3620C6C}" sibTransId="{0F699C6B-5D7A-451B-9414-C313E2647112}"/>
    <dgm:cxn modelId="{A215E3D4-C1F4-412F-8159-0744A47A6CEC}" type="presOf" srcId="{E4A72A5B-4DBB-4A4E-A5A1-8068B707B046}" destId="{0CCCA7B7-2DB1-409D-8E60-197CAA1EC199}" srcOrd="0" destOrd="0" presId="urn:microsoft.com/office/officeart/2005/8/layout/default"/>
    <dgm:cxn modelId="{32BA95D7-FCCD-4A1A-90CF-DDCC77E3CA1F}" type="presOf" srcId="{1994BC63-BD37-4348-9123-BFE9D0E735A3}" destId="{8DE10B45-D08D-4D0E-A4A3-A8FE95B15D4F}" srcOrd="0" destOrd="0" presId="urn:microsoft.com/office/officeart/2005/8/layout/default"/>
    <dgm:cxn modelId="{0C84C2ED-6CAB-493D-850B-D84DCB8259EA}" srcId="{1994BC63-BD37-4348-9123-BFE9D0E735A3}" destId="{E4A72A5B-4DBB-4A4E-A5A1-8068B707B046}" srcOrd="0" destOrd="0" parTransId="{1315D452-E1DF-44D4-8034-C6A612861316}" sibTransId="{75E9093C-5AC3-49E3-8C20-8B0EDA943955}"/>
    <dgm:cxn modelId="{93876BBE-DAD8-4185-8C74-CA0509FA689C}" type="presParOf" srcId="{8DE10B45-D08D-4D0E-A4A3-A8FE95B15D4F}" destId="{0CCCA7B7-2DB1-409D-8E60-197CAA1EC199}" srcOrd="0" destOrd="0" presId="urn:microsoft.com/office/officeart/2005/8/layout/default"/>
    <dgm:cxn modelId="{2FB2E6EC-C644-4BA1-8895-AF950A95ACAC}" type="presParOf" srcId="{8DE10B45-D08D-4D0E-A4A3-A8FE95B15D4F}" destId="{B76AF7FA-F0DB-48EE-8029-2060DC4058B5}" srcOrd="1" destOrd="0" presId="urn:microsoft.com/office/officeart/2005/8/layout/default"/>
    <dgm:cxn modelId="{21FD685B-D92E-4DE1-AAB3-76C04DB58F20}" type="presParOf" srcId="{8DE10B45-D08D-4D0E-A4A3-A8FE95B15D4F}" destId="{1852CBDD-926E-4480-9B87-65B001BCBCDD}" srcOrd="2" destOrd="0" presId="urn:microsoft.com/office/officeart/2005/8/layout/default"/>
    <dgm:cxn modelId="{37CB8457-FE48-44A0-8436-64EE6C4FBDFA}" type="presParOf" srcId="{8DE10B45-D08D-4D0E-A4A3-A8FE95B15D4F}" destId="{A11623B8-E702-4C4D-A1C1-E1CB9D0650BB}" srcOrd="3" destOrd="0" presId="urn:microsoft.com/office/officeart/2005/8/layout/default"/>
    <dgm:cxn modelId="{123B99B3-E3D7-49F7-9296-ED55EEE7BC05}" type="presParOf" srcId="{8DE10B45-D08D-4D0E-A4A3-A8FE95B15D4F}" destId="{0FB64E80-789D-432B-A2CD-7AAE79E0381E}" srcOrd="4" destOrd="0" presId="urn:microsoft.com/office/officeart/2005/8/layout/default"/>
    <dgm:cxn modelId="{00032621-6584-463C-9B81-E2E433B045A2}" type="presParOf" srcId="{8DE10B45-D08D-4D0E-A4A3-A8FE95B15D4F}" destId="{0DAC2D42-E9EC-472C-9F39-442543D59F00}" srcOrd="5" destOrd="0" presId="urn:microsoft.com/office/officeart/2005/8/layout/default"/>
    <dgm:cxn modelId="{81404837-DBA6-4F5C-96E7-43308978BF08}" type="presParOf" srcId="{8DE10B45-D08D-4D0E-A4A3-A8FE95B15D4F}" destId="{5F09C3B3-75B9-4F1B-8DEB-BEDD6037A9FC}" srcOrd="6" destOrd="0" presId="urn:microsoft.com/office/officeart/2005/8/layout/default"/>
    <dgm:cxn modelId="{7CD1BC16-3DA6-422E-BDF4-2CB9FA16AE9D}" type="presParOf" srcId="{8DE10B45-D08D-4D0E-A4A3-A8FE95B15D4F}" destId="{A7290C31-05AF-4738-8938-0D7152157E77}" srcOrd="7" destOrd="0" presId="urn:microsoft.com/office/officeart/2005/8/layout/default"/>
    <dgm:cxn modelId="{83D9E7CD-5BAA-49C6-879A-72E460AE3187}" type="presParOf" srcId="{8DE10B45-D08D-4D0E-A4A3-A8FE95B15D4F}" destId="{36C3D63F-D426-41C3-863E-566D77A3159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FAA957-9BEF-4920-8466-78481CE6BBFB}">
      <dsp:nvSpPr>
        <dsp:cNvPr id="0" name=""/>
        <dsp:cNvSpPr/>
      </dsp:nvSpPr>
      <dsp:spPr>
        <a:xfrm>
          <a:off x="2641816" y="1212"/>
          <a:ext cx="1684094" cy="1684094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Wake up the Brain:  Do something creative</a:t>
          </a:r>
        </a:p>
      </dsp:txBody>
      <dsp:txXfrm>
        <a:off x="2888446" y="247842"/>
        <a:ext cx="1190834" cy="1190834"/>
      </dsp:txXfrm>
    </dsp:sp>
    <dsp:sp modelId="{A0299245-1070-45D3-A65D-D9819ADCA460}">
      <dsp:nvSpPr>
        <dsp:cNvPr id="0" name=""/>
        <dsp:cNvSpPr/>
      </dsp:nvSpPr>
      <dsp:spPr>
        <a:xfrm rot="2160000">
          <a:off x="4272678" y="1294798"/>
          <a:ext cx="447658" cy="568381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285502" y="1369005"/>
        <a:ext cx="313361" cy="341029"/>
      </dsp:txXfrm>
    </dsp:sp>
    <dsp:sp modelId="{C44F4830-025E-4307-8A0C-CC42E7B3C8D2}">
      <dsp:nvSpPr>
        <dsp:cNvPr id="0" name=""/>
        <dsp:cNvSpPr/>
      </dsp:nvSpPr>
      <dsp:spPr>
        <a:xfrm>
          <a:off x="4687604" y="1487564"/>
          <a:ext cx="1684094" cy="1684094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Stimulate their Memories:  brainstorm and imagery.</a:t>
          </a:r>
        </a:p>
      </dsp:txBody>
      <dsp:txXfrm>
        <a:off x="4934234" y="1734194"/>
        <a:ext cx="1190834" cy="1190834"/>
      </dsp:txXfrm>
    </dsp:sp>
    <dsp:sp modelId="{CBD7D4A6-9BA3-4B86-BE71-73D23B8BA4A7}">
      <dsp:nvSpPr>
        <dsp:cNvPr id="0" name=""/>
        <dsp:cNvSpPr/>
      </dsp:nvSpPr>
      <dsp:spPr>
        <a:xfrm rot="6480000">
          <a:off x="4919027" y="3235855"/>
          <a:ext cx="447658" cy="568381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5006926" y="3285669"/>
        <a:ext cx="313361" cy="341029"/>
      </dsp:txXfrm>
    </dsp:sp>
    <dsp:sp modelId="{2E83D37D-E14A-4787-BDD5-7D89584D9697}">
      <dsp:nvSpPr>
        <dsp:cNvPr id="0" name=""/>
        <dsp:cNvSpPr/>
      </dsp:nvSpPr>
      <dsp:spPr>
        <a:xfrm>
          <a:off x="3906183" y="3892532"/>
          <a:ext cx="1684094" cy="168409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Teaching vocabulary for discourse.</a:t>
          </a:r>
        </a:p>
      </dsp:txBody>
      <dsp:txXfrm>
        <a:off x="4152813" y="4139162"/>
        <a:ext cx="1190834" cy="1190834"/>
      </dsp:txXfrm>
    </dsp:sp>
    <dsp:sp modelId="{756E15A1-96DA-43DC-9288-2823B298F9C8}">
      <dsp:nvSpPr>
        <dsp:cNvPr id="0" name=""/>
        <dsp:cNvSpPr/>
      </dsp:nvSpPr>
      <dsp:spPr>
        <a:xfrm rot="10800000">
          <a:off x="3272704" y="4450389"/>
          <a:ext cx="447658" cy="568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3407001" y="4564065"/>
        <a:ext cx="313361" cy="341029"/>
      </dsp:txXfrm>
    </dsp:sp>
    <dsp:sp modelId="{09460181-F999-48C4-93F5-7B042D9CE16A}">
      <dsp:nvSpPr>
        <dsp:cNvPr id="0" name=""/>
        <dsp:cNvSpPr/>
      </dsp:nvSpPr>
      <dsp:spPr>
        <a:xfrm>
          <a:off x="1377450" y="3892532"/>
          <a:ext cx="1684094" cy="168409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 do, you do, WE do engagement.</a:t>
          </a:r>
        </a:p>
      </dsp:txBody>
      <dsp:txXfrm>
        <a:off x="1624080" y="4139162"/>
        <a:ext cx="1190834" cy="1190834"/>
      </dsp:txXfrm>
    </dsp:sp>
    <dsp:sp modelId="{76797DD4-33F9-409E-B92D-52DB78BB7534}">
      <dsp:nvSpPr>
        <dsp:cNvPr id="0" name=""/>
        <dsp:cNvSpPr/>
      </dsp:nvSpPr>
      <dsp:spPr>
        <a:xfrm rot="15120000">
          <a:off x="1608872" y="3259954"/>
          <a:ext cx="447658" cy="568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1696771" y="3437492"/>
        <a:ext cx="313361" cy="341029"/>
      </dsp:txXfrm>
    </dsp:sp>
    <dsp:sp modelId="{ADE19844-A659-4F5F-A4FF-1F400AAA9CAF}">
      <dsp:nvSpPr>
        <dsp:cNvPr id="0" name=""/>
        <dsp:cNvSpPr/>
      </dsp:nvSpPr>
      <dsp:spPr>
        <a:xfrm>
          <a:off x="596028" y="1487564"/>
          <a:ext cx="1684094" cy="1684094"/>
        </a:xfrm>
        <a:prstGeom prst="ellipse">
          <a:avLst/>
        </a:prstGeom>
        <a:solidFill>
          <a:srgbClr val="CC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Help them store in their memory.</a:t>
          </a:r>
        </a:p>
      </dsp:txBody>
      <dsp:txXfrm>
        <a:off x="842658" y="1734194"/>
        <a:ext cx="1190834" cy="1190834"/>
      </dsp:txXfrm>
    </dsp:sp>
    <dsp:sp modelId="{FCDB046A-2A3E-4E82-990C-623B171E9DB8}">
      <dsp:nvSpPr>
        <dsp:cNvPr id="0" name=""/>
        <dsp:cNvSpPr/>
      </dsp:nvSpPr>
      <dsp:spPr>
        <a:xfrm rot="19440000">
          <a:off x="2226890" y="1309692"/>
          <a:ext cx="447658" cy="568381"/>
        </a:xfrm>
        <a:prstGeom prst="rightArrow">
          <a:avLst>
            <a:gd name="adj1" fmla="val 60000"/>
            <a:gd name="adj2" fmla="val 50000"/>
          </a:avLst>
        </a:prstGeom>
        <a:solidFill>
          <a:srgbClr val="CC66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239714" y="1462837"/>
        <a:ext cx="313361" cy="3410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CCA7B7-2DB1-409D-8E60-197CAA1EC199}">
      <dsp:nvSpPr>
        <dsp:cNvPr id="0" name=""/>
        <dsp:cNvSpPr/>
      </dsp:nvSpPr>
      <dsp:spPr>
        <a:xfrm>
          <a:off x="0" y="550448"/>
          <a:ext cx="2666007" cy="1599604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FF0000"/>
              </a:solidFill>
              <a:latin typeface="Elephant" panose="02020904090505020303" pitchFamily="18" charset="0"/>
            </a:rPr>
            <a:t>Linguistic</a:t>
          </a:r>
        </a:p>
      </dsp:txBody>
      <dsp:txXfrm>
        <a:off x="0" y="550448"/>
        <a:ext cx="2666007" cy="1599604"/>
      </dsp:txXfrm>
    </dsp:sp>
    <dsp:sp modelId="{1852CBDD-926E-4480-9B87-65B001BCBCDD}">
      <dsp:nvSpPr>
        <dsp:cNvPr id="0" name=""/>
        <dsp:cNvSpPr/>
      </dsp:nvSpPr>
      <dsp:spPr>
        <a:xfrm>
          <a:off x="2913839" y="519704"/>
          <a:ext cx="2666007" cy="1599604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00B0F0"/>
              </a:solidFill>
              <a:latin typeface="Elephant" panose="02020904090505020303" pitchFamily="18" charset="0"/>
            </a:rPr>
            <a:t>Visual</a:t>
          </a:r>
        </a:p>
      </dsp:txBody>
      <dsp:txXfrm>
        <a:off x="2913839" y="519704"/>
        <a:ext cx="2666007" cy="1599604"/>
      </dsp:txXfrm>
    </dsp:sp>
    <dsp:sp modelId="{0FB64E80-789D-432B-A2CD-7AAE79E0381E}">
      <dsp:nvSpPr>
        <dsp:cNvPr id="0" name=""/>
        <dsp:cNvSpPr/>
      </dsp:nvSpPr>
      <dsp:spPr>
        <a:xfrm>
          <a:off x="5837064" y="522295"/>
          <a:ext cx="2666007" cy="1599604"/>
        </a:xfrm>
        <a:prstGeom prst="rect">
          <a:avLst/>
        </a:prstGeom>
        <a:solidFill>
          <a:srgbClr val="FF33CC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7030A0"/>
              </a:solidFill>
              <a:latin typeface="Elephant" panose="02020904090505020303" pitchFamily="18" charset="0"/>
            </a:rPr>
            <a:t>Motor</a:t>
          </a:r>
        </a:p>
      </dsp:txBody>
      <dsp:txXfrm>
        <a:off x="5837064" y="522295"/>
        <a:ext cx="2666007" cy="1599604"/>
      </dsp:txXfrm>
    </dsp:sp>
    <dsp:sp modelId="{5F09C3B3-75B9-4F1B-8DEB-BEDD6037A9FC}">
      <dsp:nvSpPr>
        <dsp:cNvPr id="0" name=""/>
        <dsp:cNvSpPr/>
      </dsp:nvSpPr>
      <dsp:spPr>
        <a:xfrm>
          <a:off x="1466304" y="2416654"/>
          <a:ext cx="2666007" cy="1599604"/>
        </a:xfrm>
        <a:prstGeom prst="rect">
          <a:avLst/>
        </a:prstGeom>
        <a:solidFill>
          <a:srgbClr val="FF7C8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00B050"/>
              </a:solidFill>
              <a:latin typeface="Elephant" panose="02020904090505020303" pitchFamily="18" charset="0"/>
            </a:rPr>
            <a:t>Problem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00B050"/>
              </a:solidFill>
              <a:latin typeface="Elephant" panose="02020904090505020303" pitchFamily="18" charset="0"/>
            </a:rPr>
            <a:t>Solving</a:t>
          </a:r>
        </a:p>
      </dsp:txBody>
      <dsp:txXfrm>
        <a:off x="1466304" y="2416654"/>
        <a:ext cx="2666007" cy="1599604"/>
      </dsp:txXfrm>
    </dsp:sp>
    <dsp:sp modelId="{36C3D63F-D426-41C3-863E-566D77A31594}">
      <dsp:nvSpPr>
        <dsp:cNvPr id="0" name=""/>
        <dsp:cNvSpPr/>
      </dsp:nvSpPr>
      <dsp:spPr>
        <a:xfrm>
          <a:off x="4398912" y="2388501"/>
          <a:ext cx="2666007" cy="1599604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FF33CC"/>
              </a:solidFill>
              <a:latin typeface="Elephant" panose="02020904090505020303" pitchFamily="18" charset="0"/>
            </a:rPr>
            <a:t>Memory</a:t>
          </a:r>
        </a:p>
      </dsp:txBody>
      <dsp:txXfrm>
        <a:off x="4398912" y="2388501"/>
        <a:ext cx="2666007" cy="1599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5-15T19:12:41.007"/>
    </inkml:context>
    <inkml:brush xml:id="br0">
      <inkml:brushProperty name="width" value="0.4" units="cm"/>
      <inkml:brushProperty name="height" value="0.8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1190 1085 0,'0'27'15,"-27"-1"-15,1-26 16,0 53-16,26-26 0,-27-1 15,27 53-15,0-52 16,0-1-16,-26-26 0,26 27 16,-27-27-16,27 52 0,-26-25 0,-27 79 15,27-80-15,-28 80 16,2 26-16,-28 0 0,54-26 0,-107 105 16,107-158-16,-106 238 0,79-212 15,-53 132-15,54-158 0,-28 159 16,53-159-16,0 52 0,27-52 0,-25 26 15,25-52-15,-53 26 0,53-27 16,0 1 0,0-1-16,0 0 62,26 27-46,-26-26-16,0-1 15,0 1-15,0 78 0,0-25 16,27 105-16,-27-80 0,52 107 16,-52-107-16,53 160 0,1-107 15,25 186-15,-53-238 0,106 237 0,-105-264 16,25 133-16,-25-106 0,26-27 16,-26 0-16,52-26 0,-79-27 0,26 1 15,1-27-15,-27 26 16,26-26-1,1 0 17,25 27-17,-25-1-15,52 1 0,-52-27 0,79 79 16,-80-53-16,80 1 16,-54-1-16,28 1 0,26-1 0,-26 0 15,-55 1-15,29 26 0,-28-53 16,1 0-16,-1 26 0,0-26 15,1 0-15,-1 0 16,1 0 0,0 0 15,-2 0-31,55 0 0,-53 0 0,52 27 16,-53-27-16,80 0 15,-53 0-15,-26 0 16,25 0-16,-25 0 0,-1 0 0,1 0 15,0 0-15,-1 0 16,0 0-16,0 0 0,1 0 16,0 0-16,-1 0 0,27 0 15,0-27-15,-27 27 16,27 0-16,-27 0 0,28 0 16,-1-53-16,-1 53 0,1-26 0,0 26 15,0-27-15,27 27 0,-55 0 0,55-26 16,-26 0-16,51-27 0,-78 53 15,25 0-15,-25-27 0,26 1 16,-27 26-16,-26-53 0,53 53 0,-53-26 16,0-1-1,26 27-15,-26-26 0,0-1 16,0 1 0,0-1-16,0 1 0,0-53 15,0 52-15,27-26 16,-27 1-16,53-213 0,-27 186 0,1-132 15,-27 158-15,26-106 0,1 106 0,-27-26 16,0 26-16,79-26 16,-79 52-16,0-25 0,0 25 0,0 1 15,0-1-15,0 1 16,0-27-16,0 27 0,0-1 16,0 1-16,0-1 15,0 1-15,0-106 16,0 105-16,0-105 15,0 26-15,0-158 0,0 106 0,-79-212 16,79 237-16,0-157 0,-27 184 16,27-105-16,0 158 0,-26-106 15,26 106-15,0 0 0,0 1 0,0-1 16,0 0-16,-27 26 0,27 1 16,0 0-16,-26-1 15,0-26-15,26 27 0,-54-53 16,54 52-16,-79-79 0,53 54 0,-81-160 15,55 106-15,-133-105 16,131 132-16,-104-106 0,132 105 16,-133-105-16,133 159 0,-54-53 0,54 79 15,-54-53-15,54 0 0,-1 27 16,1-1-16,0 1 0,-28-27 16,2 26-16,-54-105 15,79 106-15,-52-53 0,52 52 0,-78-52 16,78 26-16,-26 0 0,27 27 15,0-1-15,-1 27 0,-26-26 0,26 26 16,2 0 15,-2 0 1,0 0-17,1 0 1,-1 0-16,1 0 15,0 0 1,-1 0 0,1 0-1,26 26 17,0 1-17,0-1 1,0 1-16,0-1 15,-27 1 1,27-1-16,0 0 16,-27 1-16,27-1 15,0 1-15,0-1 16,0 53 0,0-52-16,0-1 15,0 1-15,0-1 16,0 0-1,0 1-15,0 26 16,0-27-16,0 1 16,0-1-1,0 0-15,27 1 0,-27-1 16,0 1-16,0 26 16,0-27-1,0 0 1,0 1-1,0-1 17,0 1-17,0-1 1,-27-26 15,2 0 16,-2 0-31,27-26 31,0-1-32,0 1 16,0-1-15,0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D2A79-4C13-434D-B467-E3B5EDE1C6B8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59DFDF-7410-4E0C-BAC8-2BB9815E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56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erendip.brynmawr.edu/bb/kinser/Int1.html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The neocortex occupies the bulk of the cerebrum. This is a six-layered structure of the cerebral cortex which is only found in mammals. It is thought that the neocortex is a recently evolved structure, and is associated with "higher" information processing by more fully evolved animals (such as humans, primates, dolphins, </a:t>
            </a:r>
            <a:r>
              <a:rPr lang="en-US" dirty="0" err="1"/>
              <a:t>etc</a:t>
            </a:r>
            <a:r>
              <a:rPr lang="en-US" dirty="0"/>
              <a:t>). For more information about the neocortex, </a:t>
            </a:r>
            <a:r>
              <a:rPr lang="en-US" dirty="0">
                <a:hlinkClick r:id="rId3"/>
              </a:rPr>
              <a:t>click here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07D6F-5CAB-4472-B27B-3CBCE560F0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2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CB-0B83-4A37-B513-98F48ED11F8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CA8C-ADDD-4C10-9F78-2E6E6CBA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44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CB-0B83-4A37-B513-98F48ED11F8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CA8C-ADDD-4C10-9F78-2E6E6CBA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71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CB-0B83-4A37-B513-98F48ED11F8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CA8C-ADDD-4C10-9F78-2E6E6CBA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02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CB-0B83-4A37-B513-98F48ED11F8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CA8C-ADDD-4C10-9F78-2E6E6CBA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0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CB-0B83-4A37-B513-98F48ED11F8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CA8C-ADDD-4C10-9F78-2E6E6CBA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2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CB-0B83-4A37-B513-98F48ED11F8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CA8C-ADDD-4C10-9F78-2E6E6CBA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92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CB-0B83-4A37-B513-98F48ED11F8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CA8C-ADDD-4C10-9F78-2E6E6CBA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6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CB-0B83-4A37-B513-98F48ED11F8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CA8C-ADDD-4C10-9F78-2E6E6CBA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02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CB-0B83-4A37-B513-98F48ED11F8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CA8C-ADDD-4C10-9F78-2E6E6CBA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3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CB-0B83-4A37-B513-98F48ED11F8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CA8C-ADDD-4C10-9F78-2E6E6CBA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47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CB-0B83-4A37-B513-98F48ED11F8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CA8C-ADDD-4C10-9F78-2E6E6CBA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99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FB9CB-0B83-4A37-B513-98F48ED11F8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FCA8C-ADDD-4C10-9F78-2E6E6CBA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047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goodfreephotos.com/other-landscapes/beautiful-scenic-landscape-with-rapids.jpg.php" TargetMode="External"/><Relationship Id="rId5" Type="http://schemas.openxmlformats.org/officeDocument/2006/relationships/image" Target="../media/image17.jpg"/><Relationship Id="rId4" Type="http://schemas.openxmlformats.org/officeDocument/2006/relationships/hyperlink" Target="https://weneedfun.com/beautiful-birds-picture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ingliftoff.com/10-cool-at-home-science-experiments-to-do-with-kids/" TargetMode="External"/><Relationship Id="rId7" Type="http://schemas.openxmlformats.org/officeDocument/2006/relationships/hyperlink" Target="https://diyprojects.com/summer-crafts-diy-projects-recipes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hyperlink" Target="http://www.huffingtonpost.com/wendy-francis/teaching-art-appreciation_b_4696464.html" TargetMode="External"/><Relationship Id="rId4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2crHUXhza8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Cd-cccaRQ8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4Bq69HfR0Y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6" y="177999"/>
            <a:ext cx="11964520" cy="6356151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>
                <a:solidFill>
                  <a:srgbClr val="FFFF00"/>
                </a:solidFill>
                <a:latin typeface="Elephant" panose="02020904090505020303" pitchFamily="18" charset="0"/>
              </a:rPr>
              <a:t>The Connected Teacher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Elephant" panose="02020904090505020303" pitchFamily="18" charset="0"/>
              </a:rPr>
              <a:t>Catherine Richmond-Cullen, </a:t>
            </a:r>
            <a:r>
              <a:rPr lang="en-US" dirty="0" err="1">
                <a:latin typeface="Elephant" panose="02020904090505020303" pitchFamily="18" charset="0"/>
              </a:rPr>
              <a:t>Ed.D</a:t>
            </a:r>
            <a:endParaRPr lang="en-US" dirty="0">
              <a:latin typeface="Elephant" panose="02020904090505020303" pitchFamily="18" charset="0"/>
            </a:endParaRPr>
          </a:p>
          <a:p>
            <a:r>
              <a:rPr lang="en-US" dirty="0" err="1">
                <a:latin typeface="Elephant" panose="02020904090505020303" pitchFamily="18" charset="0"/>
              </a:rPr>
              <a:t>neuroLEARN</a:t>
            </a:r>
            <a:r>
              <a:rPr lang="en-US" dirty="0">
                <a:latin typeface="Elephant" panose="02020904090505020303" pitchFamily="18" charset="0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534798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latin typeface="Elephant" panose="02020904090505020303" pitchFamily="18" charset="0"/>
              </a:rPr>
              <a:t>Framework for Creating and Teaching Engaging Lessons </a:t>
            </a:r>
            <a:r>
              <a:rPr lang="en-US" sz="2000" dirty="0">
                <a:solidFill>
                  <a:srgbClr val="FFFF00"/>
                </a:solidFill>
                <a:latin typeface="Elephant" panose="02020904090505020303" pitchFamily="18" charset="0"/>
              </a:rPr>
              <a:t>©Richmond-Cullen, 2020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  <a:latin typeface="Elephant" panose="02020904090505020303" pitchFamily="18" charset="0"/>
              </a:rPr>
              <a:t>Statement of Learning</a:t>
            </a:r>
            <a:endParaRPr lang="en-US" sz="4000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Elephant" panose="02020904090505020303" pitchFamily="18" charset="0"/>
              </a:rPr>
              <a:t>Today you will discover how research on learning can be applied to a virtual classroom to engage students more effectively.  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97744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latin typeface="Elephant" panose="02020904090505020303" pitchFamily="18" charset="0"/>
              </a:rPr>
              <a:t>Framework for Creating and Teaching Engaging Lessons </a:t>
            </a:r>
            <a:r>
              <a:rPr lang="en-US" sz="2000" dirty="0">
                <a:solidFill>
                  <a:srgbClr val="FFFF00"/>
                </a:solidFill>
                <a:latin typeface="Elephant" panose="02020904090505020303" pitchFamily="18" charset="0"/>
              </a:rPr>
              <a:t>©Richmond-Cullen, 2020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4000" dirty="0">
              <a:solidFill>
                <a:srgbClr val="00B050"/>
              </a:solidFill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  <a:latin typeface="Elephant" panose="02020904090505020303" pitchFamily="18" charset="0"/>
              </a:rPr>
              <a:t>Teachers use evidence based instructional strategies.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00B0F0"/>
                </a:solidFill>
                <a:latin typeface="Elephant" panose="02020904090505020303" pitchFamily="18" charset="0"/>
              </a:rPr>
              <a:t>Framework consistent in all lessons.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00B050"/>
                </a:solidFill>
                <a:latin typeface="Elephant" panose="02020904090505020303" pitchFamily="18" charset="0"/>
              </a:rPr>
              <a:t>Using visual images and video is essential.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FF00"/>
                </a:solidFill>
                <a:latin typeface="Elephant" panose="02020904090505020303" pitchFamily="18" charset="0"/>
              </a:rPr>
              <a:t>Chat room and Q&amp;A engage students.</a:t>
            </a:r>
          </a:p>
          <a:p>
            <a:pPr marL="0" indent="0">
              <a:buNone/>
            </a:pPr>
            <a:endParaRPr lang="en-US" sz="4000" dirty="0"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309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1719072"/>
            <a:ext cx="3103427" cy="3520440"/>
          </a:xfrm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Elephant" panose="02020904090505020303" pitchFamily="18" charset="0"/>
              </a:rPr>
              <a:t>Teaching Framework:</a:t>
            </a:r>
            <a:r>
              <a:rPr lang="en-US" sz="3600" dirty="0">
                <a:latin typeface="Elephant" panose="02020904090505020303" pitchFamily="18" charset="0"/>
              </a:rPr>
              <a:t>  </a:t>
            </a:r>
            <a:br>
              <a:rPr lang="en-US" sz="3600" dirty="0">
                <a:latin typeface="Elephant" panose="02020904090505020303" pitchFamily="18" charset="0"/>
              </a:rPr>
            </a:br>
            <a:r>
              <a:rPr lang="en-US" sz="3600" dirty="0">
                <a:latin typeface="Elephant" panose="02020904090505020303" pitchFamily="18" charset="0"/>
              </a:rPr>
              <a:t> </a:t>
            </a:r>
            <a:br>
              <a:rPr lang="en-US" sz="3600" dirty="0">
                <a:latin typeface="Elephant" panose="02020904090505020303" pitchFamily="18" charset="0"/>
              </a:rPr>
            </a:br>
            <a:r>
              <a:rPr lang="en-US" sz="3600" dirty="0">
                <a:solidFill>
                  <a:srgbClr val="00B050"/>
                </a:solidFill>
                <a:latin typeface="Elephant" panose="02020904090505020303" pitchFamily="18" charset="0"/>
              </a:rPr>
              <a:t>5 Simple Steps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E87B29F-40E8-4BF7-AE81-BEFA1A6923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27448" y="640080"/>
          <a:ext cx="6967728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102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Reticular Activating System:  RAT</a:t>
            </a:r>
          </a:p>
        </p:txBody>
      </p:sp>
      <p:pic>
        <p:nvPicPr>
          <p:cNvPr id="4" name="Content Placeholder 3" descr="Reticular activating system (RAS) - definition ..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478" y="1977422"/>
            <a:ext cx="5749671" cy="447126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/>
              <p14:cNvContentPartPr/>
              <p14:nvPr/>
            </p14:nvContentPartPr>
            <p14:xfrm>
              <a:off x="5286465" y="3799770"/>
              <a:ext cx="1453680" cy="25102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14943" y="3655770"/>
                <a:ext cx="1596724" cy="279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332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solidFill>
                  <a:srgbClr val="92D050"/>
                </a:solidFill>
                <a:latin typeface="Elephant" panose="02020904090505020303" pitchFamily="18" charset="0"/>
              </a:rPr>
              <a:t>How can we begin our lessons?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5597" y="987425"/>
            <a:ext cx="5927381" cy="487362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4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Get their attention through sensory stimulus.  </a:t>
            </a:r>
          </a:p>
        </p:txBody>
      </p:sp>
    </p:spTree>
    <p:extLst>
      <p:ext uri="{BB962C8B-B14F-4D97-AF65-F5344CB8AC3E}">
        <p14:creationId xmlns:p14="http://schemas.microsoft.com/office/powerpoint/2010/main" val="3237490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128" y="18963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  <a:latin typeface="Elephant" panose="02020904090505020303" pitchFamily="18" charset="0"/>
              </a:rPr>
              <a:t>Limbic System:</a:t>
            </a:r>
            <a:br>
              <a:rPr lang="en-US" dirty="0">
                <a:solidFill>
                  <a:srgbClr val="00B0F0"/>
                </a:solidFill>
                <a:latin typeface="Elephant" panose="02020904090505020303" pitchFamily="18" charset="0"/>
              </a:rPr>
            </a:br>
            <a:r>
              <a:rPr lang="en-US" dirty="0">
                <a:solidFill>
                  <a:srgbClr val="00B0F0"/>
                </a:solidFill>
                <a:latin typeface="Elephant" panose="02020904090505020303" pitchFamily="18" charset="0"/>
              </a:rPr>
              <a:t>Emotional Connections First</a:t>
            </a:r>
          </a:p>
        </p:txBody>
      </p:sp>
      <p:pic>
        <p:nvPicPr>
          <p:cNvPr id="4" name="Content Placeholder 3" descr="Image of the Limbic System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523" y="1600201"/>
            <a:ext cx="5474955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2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Elephant" panose="02020904090505020303" pitchFamily="18" charset="0"/>
              </a:rPr>
              <a:t>How can you stimulate the whole brain?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4127" y="1825625"/>
            <a:ext cx="652374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14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55272" y="136359"/>
            <a:ext cx="1538980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Webb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Depth of Knowledge Taxonomy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7" descr="Image result for dok 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72" y="734291"/>
            <a:ext cx="7398327" cy="586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355272" y="6595341"/>
            <a:ext cx="1538980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54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  <a:latin typeface="Elephant" panose="02020904090505020303" pitchFamily="18" charset="0"/>
              </a:rPr>
              <a:t>Wake up the Brain:  5 minutes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073" y="2038061"/>
            <a:ext cx="10515600" cy="435133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Elephant" panose="02020904090505020303" pitchFamily="18" charset="0"/>
              </a:rPr>
              <a:t>Start with art….have them DOING something right away or watch you do something</a:t>
            </a:r>
          </a:p>
          <a:p>
            <a:r>
              <a:rPr lang="en-US" sz="4000" dirty="0">
                <a:latin typeface="Elephant" panose="02020904090505020303" pitchFamily="18" charset="0"/>
              </a:rPr>
              <a:t>Use sensory experiences:  what do they see, hear, smell, taste….what is happening around them?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09989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F0"/>
                </a:solidFill>
                <a:latin typeface="Elephant" panose="02020904090505020303" pitchFamily="18" charset="0"/>
              </a:rPr>
              <a:t>Stimulate their Memories:  Background</a:t>
            </a:r>
            <a:br>
              <a:rPr lang="en-US" dirty="0">
                <a:solidFill>
                  <a:srgbClr val="00B0F0"/>
                </a:solidFill>
                <a:latin typeface="Elephant" panose="02020904090505020303" pitchFamily="18" charset="0"/>
              </a:rPr>
            </a:br>
            <a:r>
              <a:rPr lang="en-US" dirty="0">
                <a:solidFill>
                  <a:srgbClr val="00B0F0"/>
                </a:solidFill>
                <a:latin typeface="Elephant" panose="02020904090505020303" pitchFamily="18" charset="0"/>
              </a:rPr>
              <a:t>6 minutes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7500"/>
            <a:ext cx="10515600" cy="4351338"/>
          </a:xfrm>
        </p:spPr>
        <p:txBody>
          <a:bodyPr>
            <a:normAutofit/>
          </a:bodyPr>
          <a:lstStyle/>
          <a:p>
            <a:endParaRPr lang="en-US" sz="3600" dirty="0">
              <a:solidFill>
                <a:srgbClr val="FFFF00"/>
              </a:solidFill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  <a:latin typeface="Elephant" panose="02020904090505020303" pitchFamily="18" charset="0"/>
              </a:rPr>
              <a:t>WHAT DO YOU KNOW ABOUT THIS?  </a:t>
            </a:r>
          </a:p>
          <a:p>
            <a:endParaRPr lang="en-US" sz="3600" dirty="0">
              <a:solidFill>
                <a:srgbClr val="FFFF00"/>
              </a:solidFill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  <a:latin typeface="Elephant" panose="02020904090505020303" pitchFamily="18" charset="0"/>
              </a:rPr>
              <a:t>Pass or Play</a:t>
            </a:r>
          </a:p>
          <a:p>
            <a:endParaRPr lang="en-US" sz="3600" dirty="0">
              <a:solidFill>
                <a:srgbClr val="FFFF00"/>
              </a:solidFill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  <a:latin typeface="Elephant" panose="02020904090505020303" pitchFamily="18" charset="0"/>
              </a:rPr>
              <a:t>Graphic Organizers</a:t>
            </a:r>
          </a:p>
        </p:txBody>
      </p:sp>
    </p:spTree>
    <p:extLst>
      <p:ext uri="{BB962C8B-B14F-4D97-AF65-F5344CB8AC3E}">
        <p14:creationId xmlns:p14="http://schemas.microsoft.com/office/powerpoint/2010/main" val="949998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 fontScale="90000"/>
          </a:bodyPr>
          <a:lstStyle/>
          <a:p>
            <a:br>
              <a:rPr lang="en-US" sz="2100" dirty="0">
                <a:latin typeface="Elephant" panose="02020904090505020303" pitchFamily="18" charset="0"/>
              </a:rPr>
            </a:br>
            <a:r>
              <a:rPr lang="en-US" sz="3600" dirty="0">
                <a:latin typeface="Elephant" panose="02020904090505020303" pitchFamily="18" charset="0"/>
              </a:rPr>
              <a:t>Why integrate the content areas?</a:t>
            </a:r>
            <a:br>
              <a:rPr lang="en-US" sz="3600" dirty="0">
                <a:latin typeface="Elephant" panose="02020904090505020303" pitchFamily="18" charset="0"/>
              </a:rPr>
            </a:br>
            <a:endParaRPr lang="en-US" sz="3600" dirty="0">
              <a:latin typeface="Elephant" panose="02020904090505020303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4BAF1A2-8BDA-4F95-BC02-0004A74FF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6699FF"/>
                </a:solidFill>
                <a:latin typeface="Elephant" panose="02020904090505020303" pitchFamily="18" charset="0"/>
              </a:rPr>
              <a:t>Engage the entire brain</a:t>
            </a:r>
          </a:p>
          <a:p>
            <a:pPr marL="0" indent="0">
              <a:buNone/>
            </a:pPr>
            <a:endParaRPr lang="en-US" sz="3200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6699FF"/>
                </a:solidFill>
                <a:latin typeface="Elephant" panose="02020904090505020303" pitchFamily="18" charset="0"/>
              </a:rPr>
              <a:t>More brain = more memory</a:t>
            </a:r>
          </a:p>
          <a:p>
            <a:pPr marL="0" indent="0">
              <a:buNone/>
            </a:pPr>
            <a:endParaRPr lang="en-US" sz="3200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endParaRPr lang="en-US" sz="1800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endParaRPr lang="en-US" sz="1800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Content Placeholder 5" descr="Brain Wallpaper | Media News | Flick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5" r="20495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76321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Clipart - mindmap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18" y="571501"/>
            <a:ext cx="10062841" cy="5890954"/>
          </a:xfrm>
          <a:solidFill>
            <a:schemeClr val="tx1"/>
          </a:solidFill>
        </p:spPr>
      </p:pic>
      <p:sp>
        <p:nvSpPr>
          <p:cNvPr id="12" name="Rectangle 11"/>
          <p:cNvSpPr/>
          <p:nvPr/>
        </p:nvSpPr>
        <p:spPr>
          <a:xfrm>
            <a:off x="4418716" y="2967335"/>
            <a:ext cx="3354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brainstorm</a:t>
            </a:r>
          </a:p>
        </p:txBody>
      </p:sp>
    </p:spTree>
    <p:extLst>
      <p:ext uri="{BB962C8B-B14F-4D97-AF65-F5344CB8AC3E}">
        <p14:creationId xmlns:p14="http://schemas.microsoft.com/office/powerpoint/2010/main" val="2524043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00" y="50006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Elephant" panose="02020904090505020303" pitchFamily="18" charset="0"/>
              </a:rPr>
              <a:t>Vocabulary for Discourse:   7 minutes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  <a:latin typeface="Elephant" panose="02020904090505020303" pitchFamily="18" charset="0"/>
              </a:rPr>
              <a:t>Choose several words</a:t>
            </a:r>
          </a:p>
          <a:p>
            <a:pPr marL="0" indent="0">
              <a:buNone/>
            </a:pPr>
            <a:endParaRPr lang="en-US" sz="3600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3600" dirty="0">
                <a:latin typeface="Elephant" panose="02020904090505020303" pitchFamily="18" charset="0"/>
              </a:rPr>
              <a:t>Show them what they mean:  images are everything</a:t>
            </a:r>
          </a:p>
          <a:p>
            <a:pPr marL="0" indent="0">
              <a:buNone/>
            </a:pPr>
            <a:r>
              <a:rPr lang="en-US" sz="3600" dirty="0">
                <a:latin typeface="Elephant" panose="02020904090505020303" pitchFamily="18" charset="0"/>
              </a:rPr>
              <a:t>Chat and pass/play</a:t>
            </a:r>
          </a:p>
          <a:p>
            <a:pPr marL="0" indent="0">
              <a:buNone/>
            </a:pPr>
            <a:r>
              <a:rPr lang="en-US" sz="3600" dirty="0">
                <a:latin typeface="Elephant" panose="02020904090505020303" pitchFamily="18" charset="0"/>
              </a:rPr>
              <a:t>Use the words in your lesson</a:t>
            </a:r>
          </a:p>
          <a:p>
            <a:endParaRPr lang="en-US" sz="3200" dirty="0"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815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4533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 kern="1200" dirty="0">
                <a:solidFill>
                  <a:srgbClr val="00B050"/>
                </a:solidFill>
                <a:latin typeface="Elephant" panose="02020904090505020303" pitchFamily="18" charset="0"/>
              </a:rPr>
              <a:t>Vocabulary for Oral and Written Discourse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97BE091-FB23-4881-803B-DDE30874E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9"/>
          <a:stretch/>
        </p:blipFill>
        <p:spPr>
          <a:xfrm>
            <a:off x="7684008" y="1"/>
            <a:ext cx="4507992" cy="2240280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0BCFD85-D33F-4257-86E9-B0976D7C3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3355848"/>
            <a:ext cx="6272784" cy="282549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dirty="0">
                <a:solidFill>
                  <a:srgbClr val="FF33CC"/>
                </a:solidFill>
                <a:latin typeface="Elephant" panose="02020904090505020303" pitchFamily="18" charset="0"/>
              </a:rPr>
              <a:t>Images are integral in assisting students to understand concepts especially in a virtual environment</a:t>
            </a:r>
          </a:p>
        </p:txBody>
      </p:sp>
      <p:pic>
        <p:nvPicPr>
          <p:cNvPr id="18" name="Content Placeholder 17" descr="A red and black bird&#10;&#10;Description automatically generated">
            <a:extLst>
              <a:ext uri="{FF2B5EF4-FFF2-40B4-BE49-F238E27FC236}">
                <a16:creationId xmlns:a16="http://schemas.microsoft.com/office/drawing/2014/main" id="{EE757AA1-6DD8-4825-9D83-FE6FA22FD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205" b="3448"/>
          <a:stretch/>
        </p:blipFill>
        <p:spPr>
          <a:xfrm>
            <a:off x="7684008" y="2308860"/>
            <a:ext cx="4507992" cy="2240280"/>
          </a:xfrm>
          <a:prstGeom prst="rect">
            <a:avLst/>
          </a:prstGeom>
        </p:spPr>
      </p:pic>
      <p:pic>
        <p:nvPicPr>
          <p:cNvPr id="15" name="Picture 14" descr="A sunset in the background&#10;&#10;Description automatically generated">
            <a:extLst>
              <a:ext uri="{FF2B5EF4-FFF2-40B4-BE49-F238E27FC236}">
                <a16:creationId xmlns:a16="http://schemas.microsoft.com/office/drawing/2014/main" id="{2027ABA5-72D0-41CB-9C7F-6FD80B3136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1652"/>
          <a:stretch/>
        </p:blipFill>
        <p:spPr>
          <a:xfrm>
            <a:off x="7684008" y="4617720"/>
            <a:ext cx="4507992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98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Heavy" panose="020B0903020102020204" pitchFamily="34" charset="0"/>
              </a:rPr>
              <a:t>Iambic Pentameter</a:t>
            </a:r>
          </a:p>
        </p:txBody>
      </p:sp>
      <p:pic>
        <p:nvPicPr>
          <p:cNvPr id="5" name="Content Placeholder 4" descr="London Still: Ask Al: Poetic Scansion 2 - Rhythm &amp; Met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88" y="3181351"/>
            <a:ext cx="11353800" cy="28384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0" y="208163"/>
            <a:ext cx="2724150" cy="323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40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  <a:latin typeface="Elephant" panose="02020904090505020303" pitchFamily="18" charset="0"/>
              </a:rPr>
              <a:t>C</a:t>
            </a:r>
            <a:r>
              <a:rPr lang="en-US" sz="4000" dirty="0">
                <a:solidFill>
                  <a:srgbClr val="FF0000"/>
                </a:solidFill>
                <a:latin typeface="Elephant" panose="02020904090505020303" pitchFamily="18" charset="0"/>
              </a:rPr>
              <a:t>o</a:t>
            </a:r>
            <a:r>
              <a:rPr lang="en-US" sz="4000" dirty="0">
                <a:solidFill>
                  <a:srgbClr val="FFFF00"/>
                </a:solidFill>
                <a:latin typeface="Elephant" panose="02020904090505020303" pitchFamily="18" charset="0"/>
              </a:rPr>
              <a:t>l</a:t>
            </a:r>
            <a:r>
              <a:rPr lang="en-US" sz="4000" dirty="0">
                <a:solidFill>
                  <a:srgbClr val="92D050"/>
                </a:solidFill>
                <a:latin typeface="Elephant" panose="02020904090505020303" pitchFamily="18" charset="0"/>
              </a:rPr>
              <a:t>o</a:t>
            </a:r>
            <a:r>
              <a:rPr lang="en-US" sz="4000" dirty="0">
                <a:solidFill>
                  <a:srgbClr val="FFC000"/>
                </a:solidFill>
                <a:latin typeface="Elephant" panose="02020904090505020303" pitchFamily="18" charset="0"/>
              </a:rPr>
              <a:t>r</a:t>
            </a:r>
            <a:r>
              <a:rPr lang="en-US" sz="4000" dirty="0">
                <a:latin typeface="Elephant" panose="02020904090505020303" pitchFamily="18" charset="0"/>
              </a:rPr>
              <a:t> </a:t>
            </a:r>
            <a:r>
              <a:rPr lang="en-US" sz="4000" dirty="0">
                <a:solidFill>
                  <a:srgbClr val="00B0F0"/>
                </a:solidFill>
                <a:latin typeface="Elephant" panose="02020904090505020303" pitchFamily="18" charset="0"/>
              </a:rPr>
              <a:t>W</a:t>
            </a:r>
            <a:r>
              <a:rPr lang="en-US" sz="4000" dirty="0">
                <a:solidFill>
                  <a:srgbClr val="FF33CC"/>
                </a:solidFill>
                <a:latin typeface="Elephant" panose="02020904090505020303" pitchFamily="18" charset="0"/>
              </a:rPr>
              <a:t>h</a:t>
            </a:r>
            <a:r>
              <a:rPr lang="en-US" sz="4000" dirty="0">
                <a:solidFill>
                  <a:srgbClr val="7030A0"/>
                </a:solidFill>
                <a:latin typeface="Elephant" panose="02020904090505020303" pitchFamily="18" charset="0"/>
              </a:rPr>
              <a:t>e</a:t>
            </a:r>
            <a:r>
              <a:rPr lang="en-US" sz="4000" dirty="0">
                <a:solidFill>
                  <a:srgbClr val="FFFF00"/>
                </a:solidFill>
                <a:latin typeface="Elephant" panose="02020904090505020303" pitchFamily="18" charset="0"/>
              </a:rPr>
              <a:t>e</a:t>
            </a:r>
            <a:r>
              <a:rPr lang="en-US" sz="4000" dirty="0">
                <a:solidFill>
                  <a:srgbClr val="FF0000"/>
                </a:solidFill>
                <a:latin typeface="Elephant" panose="02020904090505020303" pitchFamily="18" charset="0"/>
              </a:rPr>
              <a:t>l</a:t>
            </a:r>
          </a:p>
        </p:txBody>
      </p:sp>
      <p:pic>
        <p:nvPicPr>
          <p:cNvPr id="4" name="Content Placeholder 3" descr="File:Eight-colour-wheel-2D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258" y="987425"/>
            <a:ext cx="4878059" cy="4873625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sz="3600" dirty="0">
              <a:latin typeface="Elephant" panose="02020904090505020303" pitchFamily="18" charset="0"/>
            </a:endParaRPr>
          </a:p>
          <a:p>
            <a:r>
              <a:rPr lang="en-US" sz="3600" dirty="0">
                <a:solidFill>
                  <a:srgbClr val="FFFF00"/>
                </a:solidFill>
                <a:latin typeface="Elephant" panose="02020904090505020303" pitchFamily="18" charset="0"/>
              </a:rPr>
              <a:t>Primary</a:t>
            </a:r>
            <a:r>
              <a:rPr lang="en-US" sz="3600" dirty="0">
                <a:latin typeface="Elephant" panose="02020904090505020303" pitchFamily="18" charset="0"/>
              </a:rPr>
              <a:t> and </a:t>
            </a:r>
            <a:r>
              <a:rPr lang="en-US" sz="3600" dirty="0">
                <a:solidFill>
                  <a:srgbClr val="7030A0"/>
                </a:solidFill>
                <a:latin typeface="Elephant" panose="02020904090505020303" pitchFamily="18" charset="0"/>
              </a:rPr>
              <a:t>Secondary </a:t>
            </a:r>
            <a:r>
              <a:rPr lang="en-US" sz="3600" dirty="0">
                <a:latin typeface="Elephant" panose="02020904090505020303" pitchFamily="18" charset="0"/>
              </a:rPr>
              <a:t>Colors</a:t>
            </a:r>
          </a:p>
        </p:txBody>
      </p:sp>
    </p:spTree>
    <p:extLst>
      <p:ext uri="{BB962C8B-B14F-4D97-AF65-F5344CB8AC3E}">
        <p14:creationId xmlns:p14="http://schemas.microsoft.com/office/powerpoint/2010/main" val="3668460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628775" y="1571625"/>
          <a:ext cx="8531225" cy="4566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Elephant" panose="02020904090505020303" pitchFamily="18" charset="0"/>
              </a:rPr>
              <a:t>Ways you can help students use their brains……</a:t>
            </a:r>
          </a:p>
        </p:txBody>
      </p:sp>
    </p:spTree>
    <p:extLst>
      <p:ext uri="{BB962C8B-B14F-4D97-AF65-F5344CB8AC3E}">
        <p14:creationId xmlns:p14="http://schemas.microsoft.com/office/powerpoint/2010/main" val="305118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5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>
                                            <p:graphicEl>
                                              <a:dgm id="{0CCCA7B7-2DB1-409D-8E60-197CAA1EC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">
                                            <p:graphicEl>
                                              <a:dgm id="{1852CBDD-926E-4480-9B87-65B001BCBC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">
                                            <p:graphicEl>
                                              <a:dgm id="{0FB64E80-789D-432B-A2CD-7AAE79E038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dgm id="{5F09C3B3-75B9-4F1B-8DEB-BEDD6037A9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">
                                            <p:graphicEl>
                                              <a:dgm id="{36C3D63F-D426-41C3-863E-566D77A315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/>
        </p:bldSub>
      </p:bldGraphic>
      <p:bldGraphic spid="4" grpId="1">
        <p:bldSub>
          <a:bldDgm/>
        </p:bldSub>
      </p:bldGraphic>
      <p:bldGraphic spid="4" grpId="2">
        <p:bldSub>
          <a:bldDgm/>
        </p:bldSub>
      </p:bldGraphic>
      <p:bldGraphic spid="4" grpId="3">
        <p:bldSub>
          <a:bldDgm/>
        </p:bldSub>
      </p:bldGraphic>
      <p:bldGraphic spid="4" grpId="4">
        <p:bldSub>
          <a:bldDgm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F29C0853-27A0-4ED9-89F5-F9FB7A77C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2" y="1610024"/>
            <a:ext cx="3058621" cy="14570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>
                <a:solidFill>
                  <a:srgbClr val="CC66FF"/>
                </a:solidFill>
                <a:latin typeface="Elephant" panose="02020904090505020303" pitchFamily="18" charset="0"/>
              </a:rPr>
              <a:t>Instructional Process</a:t>
            </a:r>
          </a:p>
        </p:txBody>
      </p:sp>
      <p:pic>
        <p:nvPicPr>
          <p:cNvPr id="26" name="Content Placeholder 25" descr="A girl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B51AA4CF-2686-4C01-A8B2-F1A9306D2B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570" r="31695" b="1"/>
          <a:stretch/>
        </p:blipFill>
        <p:spPr>
          <a:xfrm>
            <a:off x="8460201" y="10"/>
            <a:ext cx="3731799" cy="3383270"/>
          </a:xfrm>
          <a:prstGeom prst="rect">
            <a:avLst/>
          </a:prstGeom>
        </p:spPr>
      </p:pic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98472A40-4CF0-416B-87FE-C6E079A49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0450" y="3067026"/>
            <a:ext cx="3058623" cy="327232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3F907"/>
                </a:solidFill>
                <a:latin typeface="Elephant" panose="02020904090505020303" pitchFamily="18" charset="0"/>
              </a:rPr>
              <a:t>I DO</a:t>
            </a:r>
            <a:endParaRPr lang="en-US" sz="3200" dirty="0">
              <a:solidFill>
                <a:srgbClr val="00B050"/>
              </a:solidFill>
              <a:latin typeface="Elephant" panose="02020904090505020303" pitchFamily="18" charset="0"/>
            </a:endParaRPr>
          </a:p>
          <a:p>
            <a:endParaRPr lang="en-US" sz="3200" dirty="0">
              <a:solidFill>
                <a:srgbClr val="FA60BC"/>
              </a:solidFill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A60BC"/>
                </a:solidFill>
                <a:latin typeface="Elephant" panose="02020904090505020303" pitchFamily="18" charset="0"/>
              </a:rPr>
              <a:t>YOU DO</a:t>
            </a:r>
          </a:p>
          <a:p>
            <a:endParaRPr lang="en-US" sz="3200" dirty="0">
              <a:solidFill>
                <a:srgbClr val="00B050"/>
              </a:solidFill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  <a:latin typeface="Elephant" panose="02020904090505020303" pitchFamily="18" charset="0"/>
              </a:rPr>
              <a:t>WE DO</a:t>
            </a:r>
          </a:p>
        </p:txBody>
      </p:sp>
      <p:pic>
        <p:nvPicPr>
          <p:cNvPr id="20" name="Content Placeholder 19" descr="&#10;Description automatically generated">
            <a:extLst>
              <a:ext uri="{FF2B5EF4-FFF2-40B4-BE49-F238E27FC236}">
                <a16:creationId xmlns:a16="http://schemas.microsoft.com/office/drawing/2014/main" id="{F325B047-4040-4551-965F-C8F59D40F40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7800" r="17048" b="-2"/>
          <a:stretch/>
        </p:blipFill>
        <p:spPr>
          <a:xfrm>
            <a:off x="4636963" y="1"/>
            <a:ext cx="3731799" cy="3383280"/>
          </a:xfrm>
          <a:prstGeom prst="rect">
            <a:avLst/>
          </a:prstGeom>
        </p:spPr>
      </p:pic>
      <p:pic>
        <p:nvPicPr>
          <p:cNvPr id="22" name="Content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E6D1032F-1611-4DB5-98BA-6287C688D1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0011" r="-2" b="-2"/>
          <a:stretch/>
        </p:blipFill>
        <p:spPr>
          <a:xfrm>
            <a:off x="4639055" y="3474720"/>
            <a:ext cx="755294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55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Elephant" panose="02020904090505020303" pitchFamily="18" charset="0"/>
              </a:rPr>
              <a:t>Engage the children in activities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Elephant" panose="02020904090505020303" pitchFamily="18" charset="0"/>
              </a:rPr>
              <a:t>Create	</a:t>
            </a:r>
          </a:p>
        </p:txBody>
      </p:sp>
      <p:pic>
        <p:nvPicPr>
          <p:cNvPr id="7" name="Content Placeholder 6" descr="Girls on Desk Looking at Notebook · Free Stock Photo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28799"/>
            <a:ext cx="5157787" cy="343713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Elephant" panose="02020904090505020303" pitchFamily="18" charset="0"/>
              </a:rPr>
              <a:t>Engage</a:t>
            </a:r>
          </a:p>
        </p:txBody>
      </p:sp>
      <p:pic>
        <p:nvPicPr>
          <p:cNvPr id="8" name="Content Placeholder 7" descr="Boy Portrait Smile · Free photo on Pixabay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19640"/>
            <a:ext cx="5183188" cy="3455458"/>
          </a:xfrm>
        </p:spPr>
      </p:pic>
    </p:spTree>
    <p:extLst>
      <p:ext uri="{BB962C8B-B14F-4D97-AF65-F5344CB8AC3E}">
        <p14:creationId xmlns:p14="http://schemas.microsoft.com/office/powerpoint/2010/main" val="1677621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crHUXhza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57312" y="904875"/>
            <a:ext cx="9477375" cy="533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05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33CC"/>
                </a:solidFill>
                <a:latin typeface="Elephant" panose="02020904090505020303" pitchFamily="18" charset="0"/>
              </a:rPr>
              <a:t>Theatre</a:t>
            </a:r>
          </a:p>
        </p:txBody>
      </p:sp>
      <p:pic>
        <p:nvPicPr>
          <p:cNvPr id="9" name="2Cd-cccaRQ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59934" y="1514475"/>
            <a:ext cx="8888941" cy="500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08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4510" y="554182"/>
            <a:ext cx="7287492" cy="5826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Elephant" panose="02020904090505020303" pitchFamily="18" charset="0"/>
              </a:rPr>
              <a:t>Watch these next few slides….</a:t>
            </a:r>
          </a:p>
          <a:p>
            <a:endParaRPr lang="en-US" sz="3600" dirty="0">
              <a:latin typeface="Elephant" panose="02020904090505020303" pitchFamily="18" charset="0"/>
            </a:endParaRPr>
          </a:p>
          <a:p>
            <a:r>
              <a:rPr lang="en-US" sz="3600" dirty="0">
                <a:latin typeface="Elephant" panose="02020904090505020303" pitchFamily="18" charset="0"/>
              </a:rPr>
              <a:t>Remember the last lesson we had together…..Teach to the BRAIN! 	</a:t>
            </a:r>
          </a:p>
          <a:p>
            <a:endParaRPr lang="en-US" sz="3600" dirty="0">
              <a:latin typeface="Elephant" panose="02020904090505020303" pitchFamily="18" charset="0"/>
            </a:endParaRPr>
          </a:p>
          <a:p>
            <a:r>
              <a:rPr lang="en-US" sz="3600" dirty="0">
                <a:latin typeface="Elephant" panose="02020904090505020303" pitchFamily="18" charset="0"/>
              </a:rPr>
              <a:t>Which one is the virtual classroom you want?</a:t>
            </a:r>
          </a:p>
          <a:p>
            <a:r>
              <a:rPr lang="en-US" sz="3600" dirty="0">
                <a:latin typeface="Elephant" panose="02020904090505020303" pitchFamily="18" charset="0"/>
              </a:rPr>
              <a:t>	</a:t>
            </a:r>
          </a:p>
          <a:p>
            <a:r>
              <a:rPr lang="en-US" sz="3600" dirty="0">
                <a:latin typeface="Elephant" panose="02020904090505020303" pitchFamily="18" charset="0"/>
              </a:rPr>
              <a:t>Think about the questions….</a:t>
            </a:r>
          </a:p>
        </p:txBody>
      </p:sp>
    </p:spTree>
    <p:extLst>
      <p:ext uri="{BB962C8B-B14F-4D97-AF65-F5344CB8AC3E}">
        <p14:creationId xmlns:p14="http://schemas.microsoft.com/office/powerpoint/2010/main" val="271663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661C50-C403-4C8E-AD5C-2EFDC4F8C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rgbClr val="6699FF"/>
                </a:solidFill>
                <a:latin typeface="Elephant" panose="02020904090505020303" pitchFamily="18" charset="0"/>
              </a:rPr>
              <a:t>Extension</a:t>
            </a:r>
            <a:br>
              <a:rPr lang="en-US" sz="4000" dirty="0">
                <a:solidFill>
                  <a:srgbClr val="6699FF"/>
                </a:solidFill>
                <a:latin typeface="Elephant" panose="02020904090505020303" pitchFamily="18" charset="0"/>
              </a:rPr>
            </a:br>
            <a:r>
              <a:rPr lang="en-US" sz="4000" dirty="0">
                <a:solidFill>
                  <a:srgbClr val="6699FF"/>
                </a:solidFill>
                <a:latin typeface="Elephant" panose="02020904090505020303" pitchFamily="18" charset="0"/>
              </a:rPr>
              <a:t>Activities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951A8F0-726A-4397-B8E5-59E1131035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58D768-788C-407B-BB01-081E9839B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Elephant" panose="02020904090505020303" pitchFamily="18" charset="0"/>
              </a:rPr>
              <a:t>Extension activities for students and their families.</a:t>
            </a:r>
          </a:p>
        </p:txBody>
      </p:sp>
    </p:spTree>
    <p:extLst>
      <p:ext uri="{BB962C8B-B14F-4D97-AF65-F5344CB8AC3E}">
        <p14:creationId xmlns:p14="http://schemas.microsoft.com/office/powerpoint/2010/main" val="3561149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Elephant" panose="02020904090505020303" pitchFamily="18" charset="0"/>
              </a:rPr>
              <a:t>Letter from a teacher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I really am enjoying being a student and it has made me more mindful of my own students who sometimes are nervous or lack confidence in their</a:t>
            </a:r>
          </a:p>
          <a:p>
            <a:pPr marL="0" indent="0">
              <a:buNone/>
            </a:pPr>
            <a:r>
              <a:rPr lang="en-US" sz="3600" dirty="0"/>
              <a:t>artistic abilities. </a:t>
            </a:r>
          </a:p>
          <a:p>
            <a:pPr marL="0" indent="0">
              <a:buNone/>
            </a:pPr>
            <a:r>
              <a:rPr lang="en-US" sz="3600" dirty="0"/>
              <a:t>The </a:t>
            </a:r>
            <a:r>
              <a:rPr lang="en-US" sz="3600" dirty="0">
                <a:solidFill>
                  <a:srgbClr val="FFFF00"/>
                </a:solidFill>
              </a:rPr>
              <a:t>lesson structure </a:t>
            </a:r>
            <a:r>
              <a:rPr lang="en-US" sz="3600" dirty="0"/>
              <a:t>has given me some ideas on how I might run an online class in a normal class period time frame if that is what is going to happen at school, next year.</a:t>
            </a:r>
          </a:p>
        </p:txBody>
      </p:sp>
    </p:spTree>
    <p:extLst>
      <p:ext uri="{BB962C8B-B14F-4D97-AF65-F5344CB8AC3E}">
        <p14:creationId xmlns:p14="http://schemas.microsoft.com/office/powerpoint/2010/main" val="1825900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lephant" panose="02020904090505020303" pitchFamily="18" charset="0"/>
              </a:rPr>
              <a:t>Too much talk…get them</a:t>
            </a:r>
            <a:br>
              <a:rPr lang="en-US" dirty="0">
                <a:latin typeface="Elephant" panose="02020904090505020303" pitchFamily="18" charset="0"/>
              </a:rPr>
            </a:br>
            <a:r>
              <a:rPr lang="en-US" dirty="0">
                <a:latin typeface="Elephant" panose="02020904090505020303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Elephant" panose="02020904090505020303" pitchFamily="18" charset="0"/>
              </a:rPr>
              <a:t>UP and GOING</a:t>
            </a:r>
          </a:p>
        </p:txBody>
      </p:sp>
      <p:pic>
        <p:nvPicPr>
          <p:cNvPr id="5" name="Content Placeholder 4" descr="Pint-size Zumba offered | By Lori Yerdon USAG Humphreys ...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299" y="1690688"/>
            <a:ext cx="6724351" cy="4465389"/>
          </a:xfr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3275" y="3178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123825"/>
            <a:ext cx="10753725" cy="15668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33CC"/>
                </a:solidFill>
                <a:latin typeface="Elephant" panose="02020904090505020303" pitchFamily="18" charset="0"/>
              </a:rPr>
              <a:t>Clap along…..</a:t>
            </a:r>
          </a:p>
        </p:txBody>
      </p:sp>
      <p:pic>
        <p:nvPicPr>
          <p:cNvPr id="5" name="h4Bq69HfR0Y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8400" y="1200150"/>
            <a:ext cx="8909050" cy="501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9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Elephant" panose="02020904090505020303" pitchFamily="18" charset="0"/>
              </a:rPr>
              <a:t>Help them Store in their Memory:  </a:t>
            </a:r>
            <a:br>
              <a:rPr lang="en-US" dirty="0">
                <a:solidFill>
                  <a:srgbClr val="FF0000"/>
                </a:solidFill>
                <a:latin typeface="Elephant" panose="02020904090505020303" pitchFamily="18" charset="0"/>
              </a:rPr>
            </a:br>
            <a:r>
              <a:rPr lang="en-US" dirty="0">
                <a:solidFill>
                  <a:srgbClr val="FF0000"/>
                </a:solidFill>
                <a:latin typeface="Elephant" panose="02020904090505020303" pitchFamily="18" charset="0"/>
              </a:rPr>
              <a:t>5 minutes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Elephant" panose="02020904090505020303" pitchFamily="18" charset="0"/>
              </a:rPr>
              <a:t>Make sure you leave at least 5 minutes at the end to summarize what you did…</a:t>
            </a:r>
          </a:p>
          <a:p>
            <a:pPr marL="0" indent="0">
              <a:buNone/>
            </a:pPr>
            <a:endParaRPr lang="en-US" sz="3600" dirty="0">
              <a:latin typeface="Elephant" panose="02020904090505020303" pitchFamily="18" charset="0"/>
            </a:endParaRPr>
          </a:p>
          <a:p>
            <a:pPr marL="0" indent="0">
              <a:buNone/>
            </a:pPr>
            <a:r>
              <a:rPr lang="en-US" sz="3600" dirty="0">
                <a:latin typeface="Elephant" panose="02020904090505020303" pitchFamily="18" charset="0"/>
              </a:rPr>
              <a:t>Ask them….tell me one thing you learned today….pass/play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22211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Elephant" panose="02020904090505020303" pitchFamily="18" charset="0"/>
              </a:rPr>
              <a:t>Practice Opportunities:  </a:t>
            </a:r>
            <a:br>
              <a:rPr lang="en-US" dirty="0">
                <a:solidFill>
                  <a:srgbClr val="FFFF00"/>
                </a:solidFill>
                <a:latin typeface="Elephant" panose="02020904090505020303" pitchFamily="18" charset="0"/>
              </a:rPr>
            </a:br>
            <a:r>
              <a:rPr lang="en-US" dirty="0">
                <a:solidFill>
                  <a:srgbClr val="FFFF00"/>
                </a:solidFill>
                <a:latin typeface="Elephant" panose="02020904090505020303" pitchFamily="18" charset="0"/>
              </a:rPr>
              <a:t>Extension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Elephant" panose="02020904090505020303" pitchFamily="18" charset="0"/>
              </a:rPr>
              <a:t>Give the students an extension activity.</a:t>
            </a:r>
          </a:p>
          <a:p>
            <a:pPr marL="0" indent="0">
              <a:buNone/>
            </a:pPr>
            <a:r>
              <a:rPr lang="en-US" sz="3600" dirty="0">
                <a:latin typeface="Elephant" panose="02020904090505020303" pitchFamily="18" charset="0"/>
              </a:rPr>
              <a:t>What can they do to learn more about this….</a:t>
            </a:r>
          </a:p>
          <a:p>
            <a:pPr marL="0" indent="0">
              <a:buNone/>
            </a:pPr>
            <a:r>
              <a:rPr lang="en-US" sz="3600" dirty="0">
                <a:latin typeface="Elephant" panose="02020904090505020303" pitchFamily="18" charset="0"/>
              </a:rPr>
              <a:t>Websites….</a:t>
            </a:r>
          </a:p>
          <a:p>
            <a:pPr marL="0" indent="0">
              <a:buNone/>
            </a:pPr>
            <a:r>
              <a:rPr lang="en-US" sz="3600" dirty="0">
                <a:latin typeface="Elephant" panose="02020904090505020303" pitchFamily="18" charset="0"/>
              </a:rPr>
              <a:t>Activities….</a:t>
            </a:r>
          </a:p>
        </p:txBody>
      </p:sp>
    </p:spTree>
    <p:extLst>
      <p:ext uri="{BB962C8B-B14F-4D97-AF65-F5344CB8AC3E}">
        <p14:creationId xmlns:p14="http://schemas.microsoft.com/office/powerpoint/2010/main" val="3559049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Elephant" panose="02020904090505020303" pitchFamily="18" charset="0"/>
              </a:rPr>
              <a:t>Materials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Elephant" panose="02020904090505020303" pitchFamily="18" charset="0"/>
              </a:rPr>
              <a:t>What</a:t>
            </a:r>
            <a:r>
              <a:rPr lang="en-US" sz="3600" dirty="0"/>
              <a:t>			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  <a:latin typeface="Elephant" panose="02020904090505020303" pitchFamily="18" charset="0"/>
              </a:rPr>
              <a:t>Create a materials list for your class.  Include moving the furniture out of the way if necessary…or having access to the phone…downloading a tune….paper, pencils, etc.  </a:t>
            </a:r>
          </a:p>
          <a:p>
            <a:endParaRPr lang="en-US" dirty="0">
              <a:solidFill>
                <a:srgbClr val="00B0F0"/>
              </a:solidFill>
              <a:latin typeface="Elephant" panose="02020904090505020303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937143" y="1690688"/>
            <a:ext cx="6068836" cy="482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626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Elephant" panose="02020904090505020303" pitchFamily="18" charset="0"/>
              </a:rPr>
              <a:t>Consider this….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Every student has a unique brain and learns differently</a:t>
            </a:r>
          </a:p>
          <a:p>
            <a:pPr marL="514350" indent="-514350">
              <a:buAutoNum type="arabicPeriod"/>
            </a:pPr>
            <a:r>
              <a:rPr lang="en-US" dirty="0"/>
              <a:t>Meaning making is an innate need.</a:t>
            </a:r>
          </a:p>
          <a:p>
            <a:pPr marL="514350" indent="-514350">
              <a:buAutoNum type="arabicPeriod"/>
            </a:pPr>
            <a:r>
              <a:rPr lang="en-US" dirty="0"/>
              <a:t>We are social learners.</a:t>
            </a:r>
          </a:p>
          <a:p>
            <a:pPr marL="514350" indent="-514350">
              <a:buAutoNum type="arabicPeriod"/>
            </a:pPr>
            <a:r>
              <a:rPr lang="en-US" dirty="0"/>
              <a:t>The mind learns parts and wholes simultaneously.</a:t>
            </a:r>
          </a:p>
          <a:p>
            <a:pPr marL="514350" indent="-514350">
              <a:buAutoNum type="arabicPeriod"/>
            </a:pPr>
            <a:r>
              <a:rPr lang="en-US" dirty="0"/>
              <a:t>The mind needs to connect facts to conceptual understanding.</a:t>
            </a:r>
          </a:p>
          <a:p>
            <a:pPr marL="514350" indent="-514350">
              <a:buAutoNum type="arabicPeriod"/>
            </a:pPr>
            <a:r>
              <a:rPr lang="en-US" dirty="0"/>
              <a:t>We learn through patterns.</a:t>
            </a:r>
          </a:p>
          <a:p>
            <a:pPr marL="514350" indent="-514350">
              <a:buAutoNum type="arabicPeriod"/>
            </a:pPr>
            <a:r>
              <a:rPr lang="en-US" dirty="0"/>
              <a:t>Emotions effect learning and storage of new information.</a:t>
            </a:r>
          </a:p>
          <a:p>
            <a:pPr marL="514350" indent="-514350">
              <a:buAutoNum type="arabicPeriod"/>
            </a:pPr>
            <a:r>
              <a:rPr lang="en-US" dirty="0"/>
              <a:t>Extreme challenges or threats arrest the process of learning.  </a:t>
            </a:r>
          </a:p>
        </p:txBody>
      </p:sp>
    </p:spTree>
    <p:extLst>
      <p:ext uri="{BB962C8B-B14F-4D97-AF65-F5344CB8AC3E}">
        <p14:creationId xmlns:p14="http://schemas.microsoft.com/office/powerpoint/2010/main" val="1511667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33CC"/>
                </a:solidFill>
                <a:latin typeface="Elephant" panose="02020904090505020303" pitchFamily="18" charset="0"/>
              </a:rPr>
              <a:t>Parts and Whole:  5 Simple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solidFill>
                  <a:srgbClr val="FFFF00"/>
                </a:solidFill>
                <a:latin typeface="Elephant" panose="02020904090505020303" pitchFamily="18" charset="0"/>
              </a:rPr>
              <a:t>Wake up the Brain:  Do something creative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rgbClr val="FF0000"/>
                </a:solidFill>
                <a:latin typeface="Elephant" panose="02020904090505020303" pitchFamily="18" charset="0"/>
              </a:rPr>
              <a:t>Stimulate their Memories:  brainstorming and imagery.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rgbClr val="00B050"/>
                </a:solidFill>
                <a:latin typeface="Elephant" panose="02020904090505020303" pitchFamily="18" charset="0"/>
              </a:rPr>
              <a:t>Teaching vocabulary for discourse.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rgbClr val="00B0F0"/>
                </a:solidFill>
                <a:latin typeface="Elephant" panose="02020904090505020303" pitchFamily="18" charset="0"/>
              </a:rPr>
              <a:t>I do, you do, WE do engagement.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rgbClr val="7030A0"/>
                </a:solidFill>
                <a:latin typeface="Elephant" panose="02020904090505020303" pitchFamily="18" charset="0"/>
              </a:rPr>
              <a:t>Help them store in their memory.</a:t>
            </a:r>
          </a:p>
          <a:p>
            <a:pPr marL="0" indent="0">
              <a:buNone/>
            </a:pPr>
            <a:endParaRPr lang="en-US" sz="3200" dirty="0"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621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Elephant" panose="02020904090505020303" pitchFamily="18" charset="0"/>
              </a:rPr>
              <a:t>Cerebral Cortex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9226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Elephant" panose="02020904090505020303" pitchFamily="18" charset="0"/>
              </a:rPr>
              <a:t>Frontal Lobe- </a:t>
            </a:r>
            <a:r>
              <a:rPr lang="en-US" sz="3200" dirty="0">
                <a:latin typeface="Elephant" panose="02020904090505020303" pitchFamily="18" charset="0"/>
              </a:rPr>
              <a:t>associated with reasoning, planning, parts of </a:t>
            </a:r>
            <a:r>
              <a:rPr lang="en-US" sz="3200" dirty="0">
                <a:solidFill>
                  <a:srgbClr val="FFFF00"/>
                </a:solidFill>
                <a:latin typeface="Elephant" panose="02020904090505020303" pitchFamily="18" charset="0"/>
              </a:rPr>
              <a:t>speech</a:t>
            </a:r>
            <a:r>
              <a:rPr lang="en-US" sz="3200" dirty="0">
                <a:latin typeface="Elephant" panose="02020904090505020303" pitchFamily="18" charset="0"/>
              </a:rPr>
              <a:t>, movement, emotions, and </a:t>
            </a:r>
            <a:r>
              <a:rPr lang="en-US" sz="3200" dirty="0">
                <a:solidFill>
                  <a:srgbClr val="FFFF00"/>
                </a:solidFill>
                <a:latin typeface="Elephant" panose="02020904090505020303" pitchFamily="18" charset="0"/>
              </a:rPr>
              <a:t>problem solving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Elephant" panose="02020904090505020303" pitchFamily="18" charset="0"/>
              </a:rPr>
              <a:t>Parietal Lobe- </a:t>
            </a:r>
            <a:r>
              <a:rPr lang="en-US" sz="3200" dirty="0">
                <a:latin typeface="Elephant" panose="02020904090505020303" pitchFamily="18" charset="0"/>
              </a:rPr>
              <a:t>associated with </a:t>
            </a:r>
            <a:r>
              <a:rPr lang="en-US" sz="3200" dirty="0">
                <a:solidFill>
                  <a:srgbClr val="FFFF00"/>
                </a:solidFill>
                <a:latin typeface="Elephant" panose="02020904090505020303" pitchFamily="18" charset="0"/>
              </a:rPr>
              <a:t>movement</a:t>
            </a:r>
            <a:r>
              <a:rPr lang="en-US" sz="3200" dirty="0">
                <a:latin typeface="Elephant" panose="02020904090505020303" pitchFamily="18" charset="0"/>
              </a:rPr>
              <a:t>, orientation, recognition, perception of stimuli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Elephant" panose="02020904090505020303" pitchFamily="18" charset="0"/>
              </a:rPr>
              <a:t>Occipital Lobe- </a:t>
            </a:r>
            <a:r>
              <a:rPr lang="en-US" sz="3200" dirty="0">
                <a:latin typeface="Elephant" panose="02020904090505020303" pitchFamily="18" charset="0"/>
              </a:rPr>
              <a:t>associated with </a:t>
            </a:r>
            <a:r>
              <a:rPr lang="en-US" sz="3200" dirty="0">
                <a:solidFill>
                  <a:srgbClr val="FFFF00"/>
                </a:solidFill>
                <a:latin typeface="Elephant" panose="02020904090505020303" pitchFamily="18" charset="0"/>
              </a:rPr>
              <a:t>visual</a:t>
            </a:r>
            <a:r>
              <a:rPr lang="en-US" sz="3200" dirty="0">
                <a:latin typeface="Elephant" panose="02020904090505020303" pitchFamily="18" charset="0"/>
              </a:rPr>
              <a:t> processing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Elephant" panose="02020904090505020303" pitchFamily="18" charset="0"/>
              </a:rPr>
              <a:t>Temporal Lobe- </a:t>
            </a:r>
            <a:r>
              <a:rPr lang="en-US" sz="3200" dirty="0">
                <a:latin typeface="Elephant" panose="02020904090505020303" pitchFamily="18" charset="0"/>
              </a:rPr>
              <a:t>associated with perception and recognition of </a:t>
            </a:r>
            <a:r>
              <a:rPr lang="en-US" sz="3200" dirty="0">
                <a:solidFill>
                  <a:srgbClr val="FFFF00"/>
                </a:solidFill>
                <a:latin typeface="Elephant" panose="02020904090505020303" pitchFamily="18" charset="0"/>
              </a:rPr>
              <a:t>auditory</a:t>
            </a:r>
            <a:r>
              <a:rPr lang="en-US" sz="3200" dirty="0">
                <a:latin typeface="Elephant" panose="02020904090505020303" pitchFamily="18" charset="0"/>
              </a:rPr>
              <a:t> stimuli, memory, and speech</a:t>
            </a:r>
          </a:p>
          <a:p>
            <a:endParaRPr lang="en-US" sz="3200" dirty="0"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61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20"/>
            <a:ext cx="12324111" cy="65471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09964" y="424873"/>
            <a:ext cx="8636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Does this look like fun?</a:t>
            </a:r>
          </a:p>
        </p:txBody>
      </p:sp>
    </p:spTree>
    <p:extLst>
      <p:ext uri="{BB962C8B-B14F-4D97-AF65-F5344CB8AC3E}">
        <p14:creationId xmlns:p14="http://schemas.microsoft.com/office/powerpoint/2010/main" val="380628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577" y="-129309"/>
            <a:ext cx="13306339" cy="7068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54546" y="314036"/>
            <a:ext cx="857134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Happy Children:  Theatre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244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2" y="176596"/>
            <a:ext cx="11834921" cy="62873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25600" y="434109"/>
            <a:ext cx="8432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Happy Children:  Dance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508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64"/>
            <a:ext cx="12396584" cy="65856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28800" y="452581"/>
            <a:ext cx="8635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Children using imagery in art.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560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9775" y="19367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Elephant" panose="02020904090505020303" pitchFamily="18" charset="0"/>
              </a:rPr>
              <a:t>Remember our classrooms?</a:t>
            </a:r>
            <a:br>
              <a:rPr lang="en-US" dirty="0">
                <a:solidFill>
                  <a:srgbClr val="FFFF00"/>
                </a:solidFill>
                <a:latin typeface="Elephant" panose="02020904090505020303" pitchFamily="18" charset="0"/>
              </a:rPr>
            </a:br>
            <a:r>
              <a:rPr lang="en-US" dirty="0">
                <a:solidFill>
                  <a:srgbClr val="FFFF00"/>
                </a:solidFill>
                <a:latin typeface="Elephant" panose="02020904090505020303" pitchFamily="18" charset="0"/>
              </a:rPr>
              <a:t>Thinking about teaching online……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sz="12800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r>
              <a:rPr lang="en-US" sz="12800" dirty="0">
                <a:solidFill>
                  <a:srgbClr val="00B0F0"/>
                </a:solidFill>
                <a:latin typeface="Elephant" panose="02020904090505020303" pitchFamily="18" charset="0"/>
              </a:rPr>
              <a:t>What is working?	</a:t>
            </a:r>
            <a:r>
              <a:rPr lang="en-US" dirty="0"/>
              <a:t>		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3538" y="2667000"/>
            <a:ext cx="4580326" cy="3047999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Elephant" panose="02020904090505020303" pitchFamily="18" charset="0"/>
              </a:rPr>
              <a:t>What are your challenges? 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608673"/>
            <a:ext cx="5183188" cy="34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7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867</Words>
  <Application>Microsoft Office PowerPoint</Application>
  <PresentationFormat>Widescreen</PresentationFormat>
  <Paragraphs>132</Paragraphs>
  <Slides>38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Arial Black</vt:lpstr>
      <vt:lpstr>Arial Rounded MT Bold</vt:lpstr>
      <vt:lpstr>Calibri</vt:lpstr>
      <vt:lpstr>Calibri Light</vt:lpstr>
      <vt:lpstr>Elephant</vt:lpstr>
      <vt:lpstr>Franklin Gothic Heavy</vt:lpstr>
      <vt:lpstr>Office Theme</vt:lpstr>
      <vt:lpstr> The Connected Teacher</vt:lpstr>
      <vt:lpstr> Why integrate the content areas? </vt:lpstr>
      <vt:lpstr>PowerPoint Presentation</vt:lpstr>
      <vt:lpstr>Cerebral Cortex</vt:lpstr>
      <vt:lpstr>PowerPoint Presentation</vt:lpstr>
      <vt:lpstr>PowerPoint Presentation</vt:lpstr>
      <vt:lpstr>PowerPoint Presentation</vt:lpstr>
      <vt:lpstr>PowerPoint Presentation</vt:lpstr>
      <vt:lpstr>Remember our classrooms? Thinking about teaching online……</vt:lpstr>
      <vt:lpstr>Framework for Creating and Teaching Engaging Lessons ©Richmond-Cullen, 2020</vt:lpstr>
      <vt:lpstr>Framework for Creating and Teaching Engaging Lessons ©Richmond-Cullen, 2020</vt:lpstr>
      <vt:lpstr>Teaching Framework:     5 Simple Steps</vt:lpstr>
      <vt:lpstr>Reticular Activating System:  RAT</vt:lpstr>
      <vt:lpstr>How can we begin our lessons? </vt:lpstr>
      <vt:lpstr>Limbic System: Emotional Connections First</vt:lpstr>
      <vt:lpstr>How can you stimulate the whole brain?</vt:lpstr>
      <vt:lpstr>PowerPoint Presentation</vt:lpstr>
      <vt:lpstr>Wake up the Brain:  5 minutes</vt:lpstr>
      <vt:lpstr>Stimulate their Memories:  Background 6 minutes</vt:lpstr>
      <vt:lpstr>PowerPoint Presentation</vt:lpstr>
      <vt:lpstr>Vocabulary for Discourse:   7 minutes</vt:lpstr>
      <vt:lpstr>Vocabulary for Oral and Written Discourse</vt:lpstr>
      <vt:lpstr>Iambic Pentameter</vt:lpstr>
      <vt:lpstr>Color Wheel</vt:lpstr>
      <vt:lpstr>Ways you can help students use their brains……</vt:lpstr>
      <vt:lpstr>Instructional Process</vt:lpstr>
      <vt:lpstr>Engage the children in activities</vt:lpstr>
      <vt:lpstr>PowerPoint Presentation</vt:lpstr>
      <vt:lpstr>Theatre</vt:lpstr>
      <vt:lpstr>Extension Activities</vt:lpstr>
      <vt:lpstr>Letter from a teacher</vt:lpstr>
      <vt:lpstr>Too much talk…get them  UP and GOING</vt:lpstr>
      <vt:lpstr>Clap along…..</vt:lpstr>
      <vt:lpstr>Help them Store in their Memory:   5 minutes</vt:lpstr>
      <vt:lpstr>Practice Opportunities:   Extension Activities</vt:lpstr>
      <vt:lpstr>Materials List</vt:lpstr>
      <vt:lpstr>Consider this….</vt:lpstr>
      <vt:lpstr>Parts and Whole:  5 Simple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Connected Teacher</dc:title>
  <dc:creator>cullen</dc:creator>
  <cp:lastModifiedBy>Catherine Cullen</cp:lastModifiedBy>
  <cp:revision>2</cp:revision>
  <dcterms:created xsi:type="dcterms:W3CDTF">2020-06-01T12:14:15Z</dcterms:created>
  <dcterms:modified xsi:type="dcterms:W3CDTF">2023-11-09T19:21:41Z</dcterms:modified>
</cp:coreProperties>
</file>