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7"/>
          </a:solidFill>
        </a:fill>
      </a:tcStyle>
    </a:wholeTbl>
    <a:band2H>
      <a:tcTxStyle b="def" i="def"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F4FB"/>
          </a:solidFill>
        </a:fill>
      </a:tcStyle>
    </a:wholeTbl>
    <a:band2H>
      <a:tcTxStyle b="def" i="def"/>
      <a:tcStyle>
        <a:tcBdr/>
        <a:fill>
          <a:solidFill>
            <a:srgbClr val="EEFA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Gill Sans MT"/>
      </a:defRPr>
    </a:lvl1pPr>
    <a:lvl2pPr indent="228600" latinLnBrk="0">
      <a:defRPr sz="1200">
        <a:latin typeface="+mj-lt"/>
        <a:ea typeface="+mj-ea"/>
        <a:cs typeface="+mj-cs"/>
        <a:sym typeface="Gill Sans MT"/>
      </a:defRPr>
    </a:lvl2pPr>
    <a:lvl3pPr indent="457200" latinLnBrk="0">
      <a:defRPr sz="1200">
        <a:latin typeface="+mj-lt"/>
        <a:ea typeface="+mj-ea"/>
        <a:cs typeface="+mj-cs"/>
        <a:sym typeface="Gill Sans MT"/>
      </a:defRPr>
    </a:lvl3pPr>
    <a:lvl4pPr indent="685800" latinLnBrk="0">
      <a:defRPr sz="1200">
        <a:latin typeface="+mj-lt"/>
        <a:ea typeface="+mj-ea"/>
        <a:cs typeface="+mj-cs"/>
        <a:sym typeface="Gill Sans MT"/>
      </a:defRPr>
    </a:lvl4pPr>
    <a:lvl5pPr indent="914400" latinLnBrk="0">
      <a:defRPr sz="1200">
        <a:latin typeface="+mj-lt"/>
        <a:ea typeface="+mj-ea"/>
        <a:cs typeface="+mj-cs"/>
        <a:sym typeface="Gill Sans MT"/>
      </a:defRPr>
    </a:lvl5pPr>
    <a:lvl6pPr indent="1143000" latinLnBrk="0">
      <a:defRPr sz="1200">
        <a:latin typeface="+mj-lt"/>
        <a:ea typeface="+mj-ea"/>
        <a:cs typeface="+mj-cs"/>
        <a:sym typeface="Gill Sans MT"/>
      </a:defRPr>
    </a:lvl6pPr>
    <a:lvl7pPr indent="1371600" latinLnBrk="0">
      <a:defRPr sz="1200">
        <a:latin typeface="+mj-lt"/>
        <a:ea typeface="+mj-ea"/>
        <a:cs typeface="+mj-cs"/>
        <a:sym typeface="Gill Sans MT"/>
      </a:defRPr>
    </a:lvl7pPr>
    <a:lvl8pPr indent="1600200" latinLnBrk="0">
      <a:defRPr sz="1200">
        <a:latin typeface="+mj-lt"/>
        <a:ea typeface="+mj-ea"/>
        <a:cs typeface="+mj-cs"/>
        <a:sym typeface="Gill Sans MT"/>
      </a:defRPr>
    </a:lvl8pPr>
    <a:lvl9pPr indent="1828800" latinLnBrk="0">
      <a:defRPr sz="1200">
        <a:latin typeface="+mj-lt"/>
        <a:ea typeface="+mj-ea"/>
        <a:cs typeface="+mj-cs"/>
        <a:sym typeface="Gill Sans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14" name="Body Level One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 rot="20289106">
            <a:off x="2648625" y="2425256"/>
            <a:ext cx="10515601" cy="13255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 rot="20293158">
            <a:off x="3181774" y="3462556"/>
            <a:ext cx="9144001" cy="1655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3000"/>
            </a:lvl1pPr>
            <a:lvl2pPr marL="0" indent="457200">
              <a:buSzTx/>
              <a:buFontTx/>
              <a:buNone/>
              <a:defRPr cap="all" sz="3000"/>
            </a:lvl2pPr>
            <a:lvl3pPr marL="0" indent="914400">
              <a:buSzTx/>
              <a:buFontTx/>
              <a:buNone/>
              <a:defRPr cap="all" sz="3000"/>
            </a:lvl3pPr>
            <a:lvl4pPr marL="0" indent="1371600">
              <a:buSzTx/>
              <a:buFontTx/>
              <a:buNone/>
              <a:defRPr cap="all" sz="3000"/>
            </a:lvl4pPr>
            <a:lvl5pPr marL="0" indent="1828800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838200" y="2316766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 hasCustomPrompt="1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Custom Layout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1525" y="6308626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6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838200" y="1930399"/>
            <a:ext cx="10515600" cy="132556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 hasCustomPrompt="1"/>
          </p:nvPr>
        </p:nvSpPr>
        <p:spPr>
          <a:xfrm>
            <a:off x="1524000" y="3443180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838200" y="2103436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moma.org/calendar/events/6988" TargetMode="External"/><Relationship Id="rId3" Type="http://schemas.openxmlformats.org/officeDocument/2006/relationships/hyperlink" Target="https://calder.org/" TargetMode="External"/><Relationship Id="rId4" Type="http://schemas.openxmlformats.org/officeDocument/2006/relationships/hyperlink" Target="https://www.youtube.com/watch?v=j3OqfduWdhc&amp;t=6s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xfrm rot="20289106">
            <a:off x="1454981" y="1971076"/>
            <a:ext cx="11117974" cy="1978987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Paper Sculptures</a:t>
            </a:r>
          </a:p>
        </p:txBody>
      </p:sp>
      <p:sp>
        <p:nvSpPr>
          <p:cNvPr id="119" name="Subtitle 2"/>
          <p:cNvSpPr txBox="1"/>
          <p:nvPr>
            <p:ph type="body" sz="quarter" idx="1"/>
          </p:nvPr>
        </p:nvSpPr>
        <p:spPr>
          <a:xfrm rot="20293158">
            <a:off x="2015781" y="3976975"/>
            <a:ext cx="8324192" cy="961331"/>
          </a:xfrm>
          <a:prstGeom prst="rect">
            <a:avLst/>
          </a:prstGeom>
        </p:spPr>
        <p:txBody>
          <a:bodyPr/>
          <a:lstStyle/>
          <a:p>
            <a:pPr/>
            <a:r>
              <a:t>Part 2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antograph-1931-scaled-e1604348672997-1127x2048.jpeg" descr="Pantograph-1931-scaled-e1604348672997-1127x20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9045" y="0"/>
            <a:ext cx="377391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riangle"/>
          <p:cNvSpPr/>
          <p:nvPr/>
        </p:nvSpPr>
        <p:spPr>
          <a:xfrm>
            <a:off x="894722" y="347675"/>
            <a:ext cx="2460195" cy="2460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6">
              <a:lumOff val="11372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" name="Circle"/>
          <p:cNvSpPr/>
          <p:nvPr/>
        </p:nvSpPr>
        <p:spPr>
          <a:xfrm>
            <a:off x="6875826" y="3261355"/>
            <a:ext cx="2004701" cy="2004702"/>
          </a:xfrm>
          <a:prstGeom prst="ellipse">
            <a:avLst/>
          </a:prstGeom>
          <a:solidFill>
            <a:schemeClr val="accent1">
              <a:lumOff val="-5294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" name="Polygon"/>
          <p:cNvSpPr/>
          <p:nvPr/>
        </p:nvSpPr>
        <p:spPr>
          <a:xfrm>
            <a:off x="3810760" y="342900"/>
            <a:ext cx="2001420" cy="1903463"/>
          </a:xfrm>
          <a:prstGeom prst="pentagon">
            <a:avLst/>
          </a:prstGeom>
          <a:solidFill>
            <a:schemeClr val="accent5"/>
          </a:solidFill>
          <a:ln w="12700">
            <a:solidFill>
              <a:schemeClr val="accent5">
                <a:lumOff val="-8470"/>
              </a:schemeClr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" name="Shape"/>
          <p:cNvSpPr/>
          <p:nvPr/>
        </p:nvSpPr>
        <p:spPr>
          <a:xfrm>
            <a:off x="4071987" y="3590977"/>
            <a:ext cx="2242924" cy="2242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" name="Cloud"/>
          <p:cNvSpPr/>
          <p:nvPr/>
        </p:nvSpPr>
        <p:spPr>
          <a:xfrm>
            <a:off x="9063973" y="2133646"/>
            <a:ext cx="2954570" cy="1780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chemeClr val="accent2">
              <a:lumOff val="11274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" name="Paint Splatter"/>
          <p:cNvSpPr/>
          <p:nvPr/>
        </p:nvSpPr>
        <p:spPr>
          <a:xfrm>
            <a:off x="6869286" y="269294"/>
            <a:ext cx="2500066" cy="2469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fill="norm" stroke="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5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solidFill>
            <a:schemeClr val="accent1">
              <a:lumOff val="-5294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0" name="Liver"/>
          <p:cNvSpPr/>
          <p:nvPr/>
        </p:nvSpPr>
        <p:spPr>
          <a:xfrm>
            <a:off x="1076789" y="3540755"/>
            <a:ext cx="2434284" cy="2004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4" h="21268" fill="norm" stroke="1" extrusionOk="0">
                <a:moveTo>
                  <a:pt x="7189" y="0"/>
                </a:moveTo>
                <a:cubicBezTo>
                  <a:pt x="5550" y="-15"/>
                  <a:pt x="3740" y="390"/>
                  <a:pt x="2207" y="1826"/>
                </a:cubicBezTo>
                <a:cubicBezTo>
                  <a:pt x="-125" y="4016"/>
                  <a:pt x="-14" y="9472"/>
                  <a:pt x="7" y="14836"/>
                </a:cubicBezTo>
                <a:cubicBezTo>
                  <a:pt x="23" y="18480"/>
                  <a:pt x="172" y="21268"/>
                  <a:pt x="1261" y="21268"/>
                </a:cubicBezTo>
                <a:cubicBezTo>
                  <a:pt x="3762" y="21268"/>
                  <a:pt x="3943" y="15877"/>
                  <a:pt x="6243" y="14848"/>
                </a:cubicBezTo>
                <a:cubicBezTo>
                  <a:pt x="9228" y="13514"/>
                  <a:pt x="11766" y="11669"/>
                  <a:pt x="14724" y="8835"/>
                </a:cubicBezTo>
                <a:cubicBezTo>
                  <a:pt x="14724" y="8835"/>
                  <a:pt x="21475" y="3185"/>
                  <a:pt x="20583" y="1413"/>
                </a:cubicBezTo>
                <a:cubicBezTo>
                  <a:pt x="19866" y="-14"/>
                  <a:pt x="15355" y="-332"/>
                  <a:pt x="12663" y="338"/>
                </a:cubicBezTo>
                <a:cubicBezTo>
                  <a:pt x="11739" y="564"/>
                  <a:pt x="10789" y="570"/>
                  <a:pt x="9859" y="351"/>
                </a:cubicBezTo>
                <a:cubicBezTo>
                  <a:pt x="9095" y="169"/>
                  <a:pt x="8173" y="10"/>
                  <a:pt x="7189" y="0"/>
                </a:cubicBez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vocabulary</a:t>
            </a:r>
          </a:p>
        </p:txBody>
      </p:sp>
      <p:sp>
        <p:nvSpPr>
          <p:cNvPr id="153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vocabulary</a:t>
            </a:r>
          </a:p>
        </p:txBody>
      </p:sp>
      <p:sp>
        <p:nvSpPr>
          <p:cNvPr id="156" name="Content Placeholder 2"/>
          <p:cNvSpPr txBox="1"/>
          <p:nvPr>
            <p:ph type="body" idx="1"/>
          </p:nvPr>
        </p:nvSpPr>
        <p:spPr>
          <a:xfrm>
            <a:off x="977900" y="1660342"/>
            <a:ext cx="10515600" cy="435133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400"/>
            </a:pPr>
            <a:r>
              <a:t>Shape</a:t>
            </a:r>
          </a:p>
          <a:p>
            <a:pPr lvl="1" marL="685800" indent="-228600">
              <a:lnSpc>
                <a:spcPct val="100000"/>
              </a:lnSpc>
              <a:defRPr sz="2400"/>
            </a:pPr>
            <a:r>
              <a:t>Geometric Shape</a:t>
            </a:r>
          </a:p>
          <a:p>
            <a:pPr lvl="1" marL="685800" indent="-228600">
              <a:lnSpc>
                <a:spcPct val="100000"/>
              </a:lnSpc>
              <a:defRPr sz="2400"/>
            </a:pPr>
            <a:r>
              <a:t>Organic Shape </a:t>
            </a:r>
          </a:p>
          <a:p>
            <a:pPr>
              <a:lnSpc>
                <a:spcPct val="100000"/>
              </a:lnSpc>
              <a:defRPr sz="2400"/>
            </a:pPr>
            <a:r>
              <a:t>2D Shape</a:t>
            </a:r>
          </a:p>
          <a:p>
            <a:pPr>
              <a:lnSpc>
                <a:spcPct val="100000"/>
              </a:lnSpc>
              <a:defRPr sz="2400"/>
            </a:pPr>
            <a:r>
              <a:t>3D Shape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How do we make 2d Paper shapes 3d?"/>
          <p:cNvSpPr txBox="1"/>
          <p:nvPr>
            <p:ph type="title"/>
          </p:nvPr>
        </p:nvSpPr>
        <p:spPr>
          <a:xfrm>
            <a:off x="838200" y="2766218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How do we make 2d Paper shapes 3d?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G_9630.jpeg" descr="IMG_96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78060">
            <a:off x="3217892" y="-2109659"/>
            <a:ext cx="5984390" cy="106389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instructions</a:t>
            </a:r>
          </a:p>
        </p:txBody>
      </p:sp>
      <p:sp>
        <p:nvSpPr>
          <p:cNvPr id="163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instructions</a:t>
            </a:r>
          </a:p>
        </p:txBody>
      </p:sp>
      <p:sp>
        <p:nvSpPr>
          <p:cNvPr id="166" name="Content Placeholder 2"/>
          <p:cNvSpPr txBox="1"/>
          <p:nvPr>
            <p:ph type="body" idx="1"/>
          </p:nvPr>
        </p:nvSpPr>
        <p:spPr>
          <a:xfrm>
            <a:off x="838200" y="1803261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000"/>
            </a:pPr>
            <a:r>
              <a:t>First, we will learn different basic techniques and make some simple shapes: </a:t>
            </a:r>
          </a:p>
          <a:p>
            <a:pPr lvl="1" marL="685800" indent="-228600">
              <a:lnSpc>
                <a:spcPct val="100000"/>
              </a:lnSpc>
              <a:defRPr sz="2000"/>
            </a:pPr>
            <a:r>
              <a:t>Fold</a:t>
            </a:r>
          </a:p>
          <a:p>
            <a:pPr lvl="1" marL="685800" indent="-228600">
              <a:lnSpc>
                <a:spcPct val="100000"/>
              </a:lnSpc>
              <a:defRPr sz="2000"/>
            </a:pPr>
            <a:r>
              <a:t>Roll</a:t>
            </a:r>
          </a:p>
          <a:p>
            <a:pPr>
              <a:lnSpc>
                <a:spcPct val="100000"/>
              </a:lnSpc>
              <a:defRPr sz="2000"/>
            </a:pPr>
            <a:r>
              <a:t>Next, we will learn different ways of joining those shapes to our paper or other shapes</a:t>
            </a:r>
          </a:p>
          <a:p>
            <a:pPr lvl="1" marL="685800" indent="-228600">
              <a:lnSpc>
                <a:spcPct val="100000"/>
              </a:lnSpc>
              <a:defRPr sz="2000"/>
            </a:pPr>
            <a:r>
              <a:t>Feet </a:t>
            </a:r>
          </a:p>
          <a:p>
            <a:pPr lvl="1" marL="685800" indent="-228600">
              <a:lnSpc>
                <a:spcPct val="100000"/>
              </a:lnSpc>
              <a:defRPr sz="2000"/>
            </a:pPr>
            <a:r>
              <a:t>Cross joining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references</a:t>
            </a:r>
          </a:p>
        </p:txBody>
      </p:sp>
      <p:sp>
        <p:nvSpPr>
          <p:cNvPr id="16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2" invalidUrl="" action="" tgtFrame="" tooltip="" history="1" highlightClick="0" endSnd="0"/>
              </a:rPr>
              <a:t>https://www.moma.org/calendar/events/6988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3" invalidUrl="" action="" tgtFrame="" tooltip="" history="1" highlightClick="0" endSnd="0"/>
              </a:rPr>
              <a:t>https://calder.org/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4" invalidUrl="" action="" tgtFrame="" tooltip="" history="1" highlightClick="0" endSnd="0"/>
              </a:rPr>
              <a:t>https://www.youtube.com/watch?v=j3OqfduWdhc&amp;t=6s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objectives</a:t>
            </a:r>
          </a:p>
        </p:txBody>
      </p:sp>
      <p:sp>
        <p:nvSpPr>
          <p:cNvPr id="122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  <a:r>
              <a:t>of this lesson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25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</a:pPr>
            <a:r>
              <a:t>Review different types of shapes</a:t>
            </a:r>
          </a:p>
          <a:p>
            <a:pPr>
              <a:lnSpc>
                <a:spcPct val="120000"/>
              </a:lnSpc>
            </a:pPr>
            <a:r>
              <a:t>Learn paper sculpture tools to apply to our project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materials</a:t>
            </a:r>
          </a:p>
        </p:txBody>
      </p:sp>
      <p:sp>
        <p:nvSpPr>
          <p:cNvPr id="128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materials</a:t>
            </a:r>
          </a:p>
        </p:txBody>
      </p:sp>
      <p:sp>
        <p:nvSpPr>
          <p:cNvPr id="131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Pencil</a:t>
            </a:r>
          </a:p>
          <a:p>
            <a:pPr/>
            <a:r>
              <a:t>Paper</a:t>
            </a:r>
          </a:p>
          <a:p>
            <a:pPr/>
            <a:r>
              <a:t>Glue</a:t>
            </a:r>
          </a:p>
          <a:p>
            <a:pPr/>
            <a:r>
              <a:t>Scissors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838200" y="2483144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Pass or play!</a:t>
            </a:r>
          </a:p>
        </p:txBody>
      </p:sp>
      <p:sp>
        <p:nvSpPr>
          <p:cNvPr id="134" name="Subtitle 2"/>
          <p:cNvSpPr txBox="1"/>
          <p:nvPr>
            <p:ph type="body" sz="quarter" idx="1"/>
          </p:nvPr>
        </p:nvSpPr>
        <p:spPr>
          <a:xfrm>
            <a:off x="1524000" y="3435431"/>
            <a:ext cx="9144000" cy="1655761"/>
          </a:xfrm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outhern-cross-1963-2048x1642.jpeg" descr="southern-cross-1963-2048x16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7634" y="415700"/>
            <a:ext cx="7516732" cy="602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mall-city-1964-scaled-e1604610025793.jpeg" descr="small-city-1964-scaled-e160461002579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5123" y="-430669"/>
            <a:ext cx="770175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untitled-1939-1575x2048.jpeg" descr="untitled-1939-1575x20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8951" y="0"/>
            <a:ext cx="527409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