
<file path=[Content_Types].xml><?xml version="1.0" encoding="utf-8"?>
<Types xmlns="http://schemas.openxmlformats.org/package/2006/content-types">
  <Default Extension="2" ContentType="image/pn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0" r:id="rId2"/>
    <p:sldId id="270" r:id="rId3"/>
    <p:sldId id="257" r:id="rId4"/>
    <p:sldId id="271" r:id="rId5"/>
    <p:sldId id="272" r:id="rId6"/>
    <p:sldId id="273" r:id="rId7"/>
    <p:sldId id="274" r:id="rId8"/>
    <p:sldId id="275" r:id="rId9"/>
    <p:sldId id="256" r:id="rId10"/>
    <p:sldId id="258" r:id="rId11"/>
    <p:sldId id="259" r:id="rId12"/>
    <p:sldId id="261" r:id="rId13"/>
    <p:sldId id="262" r:id="rId14"/>
    <p:sldId id="265" r:id="rId15"/>
    <p:sldId id="266" r:id="rId16"/>
    <p:sldId id="267" r:id="rId17"/>
    <p:sldId id="268" r:id="rId18"/>
    <p:sldId id="269" r:id="rId19"/>
    <p:sldId id="26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58" d="100"/>
          <a:sy n="58" d="100"/>
        </p:scale>
        <p:origin x="98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B745B-F757-4F99-A6EB-B72F1EB30290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3E2C3-00F1-4309-A994-8350EE927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640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Forming new memories and storing past memories is the brain’s responsibility.  Retrieval has to do with the learning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3E2C3-00F1-4309-A994-8350EE9275E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723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more we retrieve the memory the better able we are to use it to think, create, infer….start at level 1 DOK and moves to level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3E2C3-00F1-4309-A994-8350EE9275E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54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Passive repetitive reading of information produces little or no benefit for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3E2C3-00F1-4309-A994-8350EE9275E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9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Retrieved retrieval supports meaningful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3E2C3-00F1-4309-A994-8350EE9275E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93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27DB9-930B-42DF-AE45-F6F1FBE468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B16481-A62A-4E04-B2B3-C26057F62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B06F3-C15F-408C-A52E-DD009D9A9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0CA06-9A49-42D2-A48E-C43132DB4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2FF77-07D1-4DCF-8957-293671725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43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DB203-14FA-4BA8-944A-F102CB38E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B3DF23-326F-47E2-9B39-D22880FECA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4C8CA-00B6-46EC-936C-5BF904D41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EF93F-507A-46E2-ABBE-8E3F78082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AFF0A-C446-4472-88CE-362862756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04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43F3C9-4E21-4818-AB62-2C6C1695F6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24056F-51F5-4720-B0EE-FDD4F35F0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A2C45-B177-4F51-B331-B124030A2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8609E-20E3-4685-8042-2CCAFBB6E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25375-DDFC-47F9-B89E-341302768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2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3825A-1E50-44A3-890F-BC84DB033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358DD-C8C3-4F52-92BD-2CA65CA6A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C122B-4EFF-4A5D-A147-D78E4E7DC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75EC7-6E31-4A01-A1F5-4C1B563F2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1C123-CA76-4159-A3AE-E3419DAF2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01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60C4D-764F-4A4E-BA27-1CEFEF833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27009-74B2-4900-B4F6-9373C3C6F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442AD-45F3-45A3-B0FA-380113FB1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1081A-7D99-4730-B43A-B6A0BAFDF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83D34-7B8B-475A-B8C5-D766085CC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35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19D72-CF59-4C1B-AF1D-C746DB6E4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BAD45-4829-452E-8F49-37FE0A2231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FBA97F-9C68-4F6C-8D0B-642AACB5A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E0969-6254-409D-8AE4-6150C7DAB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4EC97-CF33-4719-B1F7-F1A2DAAF4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C4E667-EB8F-4317-899E-BC84D4F83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08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14073-383A-4DC1-9A87-58446CB03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334EA8-F719-4C72-8387-D5E6C9B31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83811A-7074-40F5-A560-AA451D0B3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42604D-EFDB-438E-A3AD-002B6C732E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70E0E2-B790-426D-BF6E-4471C43656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10EEFA-F5A6-4CDA-9315-AFC891092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5BAA80-5E95-4B30-8AA0-824532826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C9128A-EC98-4179-8F00-BFA2F43C0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79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C7847-1718-4AA7-88A2-537CE191A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500418-6D64-4385-A48A-B039452C7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A1B2E9-1ECD-40A4-973A-CE130B345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C93772-79A8-4DB6-A6EE-26014FC44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46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D91FF-DCE6-41E8-AFFB-025637AE8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3EF113-C553-484B-89AB-25C847F57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902442-231E-4D69-BE24-E58EFBE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1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CD46D-27D2-4FED-9014-1A50E4291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F04A5-7AC0-4792-8735-128377723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B58A2F-A264-4E41-A335-14B38D95F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1B648D-59E4-412F-A9AD-49320622F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D8C8E0-47D9-468B-AA12-AE5D9597D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8AF29-7CBE-4584-84A1-DD1132039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26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E62B0-D5CA-493D-BDF2-A5FC7E57D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4F6CB0-81B2-4BAC-9930-D48881FB46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FD613-5F14-46E7-A6FC-B54EB9792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5DA4F4-D53E-4861-B95F-41A6C560F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78BE5A-CC9B-4167-8A93-A5695C831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9608D4-90D0-4429-A3F4-82DA0E500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62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1BCF06-8E28-4083-8ED2-FFFCEBBB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2E1EE-87B9-4429-845C-F8C2C7474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AA0B9-A8CB-4590-852D-32585A53E1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06495-6D6C-49C6-B921-7E50298B5473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32A98-F2DB-4AFC-A704-C4C201AD7A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08178-9456-4CAF-A3AC-97323FFC90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666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oonylabs.org/2015/07/28/memory-encoded-retrieved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2O6mQkFiiw?feature=oembed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search/child" TargetMode="External"/><Relationship Id="rId2" Type="http://schemas.openxmlformats.org/officeDocument/2006/relationships/image" Target="../media/image2.2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lib.umn.edu/intropsyc/chapter/8-1-memories-as-types-and-stages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34E3A294-9690-4172-8689-2CD7B9D9E6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0042" b="14958"/>
          <a:stretch/>
        </p:blipFill>
        <p:spPr>
          <a:xfrm>
            <a:off x="33347" y="10"/>
            <a:ext cx="12191980" cy="6857990"/>
          </a:xfrm>
          <a:prstGeom prst="rect">
            <a:avLst/>
          </a:prstGeom>
        </p:spPr>
      </p:pic>
      <p:sp>
        <p:nvSpPr>
          <p:cNvPr id="16" name="Rectangle 1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9CA166-C207-4C84-A482-1F80E8A5E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odoni MT Black" panose="02070A03080606020203" pitchFamily="18" charset="0"/>
                <a:cs typeface="Angsana New" panose="020B0502040204020203" pitchFamily="18" charset="-34"/>
              </a:rPr>
              <a:t>Memory:  A Powerful Tool</a:t>
            </a:r>
          </a:p>
        </p:txBody>
      </p:sp>
      <p:cxnSp>
        <p:nvCxnSpPr>
          <p:cNvPr id="17" name="Straight Connector 1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4F64C61-164B-49E9-811E-DF67E8445C55}"/>
              </a:ext>
            </a:extLst>
          </p:cNvPr>
          <p:cNvSpPr txBox="1"/>
          <p:nvPr/>
        </p:nvSpPr>
        <p:spPr>
          <a:xfrm>
            <a:off x="9732672" y="6657945"/>
            <a:ext cx="2459328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 dirty="0">
                <a:solidFill>
                  <a:srgbClr val="FFFFFF"/>
                </a:solidFill>
                <a:hlinkClick r:id="rId3" tooltip="https://loonylabs.org/2015/07/28/memory-encoded-retrieved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 dirty="0">
                <a:solidFill>
                  <a:srgbClr val="FFFFFF"/>
                </a:solidFill>
              </a:rPr>
              <a:t> by Unknown Author is licensed under </a:t>
            </a:r>
            <a:r>
              <a:rPr lang="en-US" sz="700" dirty="0">
                <a:solidFill>
                  <a:srgbClr val="FFFFFF"/>
                </a:solidFill>
                <a:hlinkClick r:id="rId4" tooltip="https://creativecommons.org/licenses/by-nc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endParaRPr lang="en-US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610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B14F9B-0735-42B5-A732-79260CBC7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Practicing Retrieval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4038A-2730-41E1-8BFF-75FF5C768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Every time a memory is retrieved, the memory becomes more accessible in the future.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Creating coherent and integrated mental representations of complex concepts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Deep learning creates the abilities to solve new problems and draw new inferences</a:t>
            </a:r>
          </a:p>
        </p:txBody>
      </p:sp>
    </p:spTree>
    <p:extLst>
      <p:ext uri="{BB962C8B-B14F-4D97-AF65-F5344CB8AC3E}">
        <p14:creationId xmlns:p14="http://schemas.microsoft.com/office/powerpoint/2010/main" val="2957677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43574C-95E6-4F79-BC34-571C60FC4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Repeated Retrieval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B2D70-8A9D-4FD4-A638-D37FC6815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Practice in multiple and varied settings – arts learning as integration</a:t>
            </a:r>
          </a:p>
          <a:p>
            <a:r>
              <a:rPr lang="en-US" sz="2400" dirty="0">
                <a:solidFill>
                  <a:schemeClr val="bg1"/>
                </a:solidFill>
              </a:rPr>
              <a:t>Mass retrieval practice – repeating over and over right after the experience is NOT effective.</a:t>
            </a:r>
          </a:p>
          <a:p>
            <a:r>
              <a:rPr lang="en-US" sz="2400" dirty="0">
                <a:solidFill>
                  <a:schemeClr val="bg1"/>
                </a:solidFill>
              </a:rPr>
              <a:t>Spaced retrieval practice – produces long-term results</a:t>
            </a:r>
          </a:p>
        </p:txBody>
      </p:sp>
    </p:spTree>
    <p:extLst>
      <p:ext uri="{BB962C8B-B14F-4D97-AF65-F5344CB8AC3E}">
        <p14:creationId xmlns:p14="http://schemas.microsoft.com/office/powerpoint/2010/main" val="29880330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511899-E633-4096-A24B-AAF0A15D9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Rote Learning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71B36-CB63-45C9-9325-BDA1C9135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Simple memorization based on repetition:  short lived, poorly organized and does not support transfer of knowledge.  </a:t>
            </a:r>
          </a:p>
          <a:p>
            <a:r>
              <a:rPr lang="en-US" sz="2400" dirty="0">
                <a:solidFill>
                  <a:schemeClr val="bg1"/>
                </a:solidFill>
              </a:rPr>
              <a:t>Meaningful Learning:  OPPOSITE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Long-lasting and durable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Coherent and well-organized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Supports transfer, inferencing and 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1332108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46B0FA-9FC8-45DF-A8A7-D36724CFE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Retrieval Practice: 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How to….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AB891-C75B-4868-A83E-4BCA55404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Learn information, put aside and study/practice at intervals actively trying to retrieve the information</a:t>
            </a:r>
          </a:p>
          <a:p>
            <a:r>
              <a:rPr lang="en-US" sz="2400" dirty="0">
                <a:solidFill>
                  <a:schemeClr val="bg1"/>
                </a:solidFill>
              </a:rPr>
              <a:t>Promotes meaningful learning</a:t>
            </a:r>
          </a:p>
          <a:p>
            <a:r>
              <a:rPr lang="en-US" sz="2400" dirty="0">
                <a:solidFill>
                  <a:schemeClr val="bg1"/>
                </a:solidFill>
              </a:rPr>
              <a:t>Works through multiple materials:  multimedia, texts, arts learning</a:t>
            </a:r>
          </a:p>
        </p:txBody>
      </p:sp>
    </p:spTree>
    <p:extLst>
      <p:ext uri="{BB962C8B-B14F-4D97-AF65-F5344CB8AC3E}">
        <p14:creationId xmlns:p14="http://schemas.microsoft.com/office/powerpoint/2010/main" val="15130324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68088EBE-1F27-4198-A0E5-7D7A42443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208" y="857251"/>
            <a:ext cx="4747280" cy="30980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How to Practice Effectively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7880FCB-0A57-4FD9-B287-8F00B521C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249" y="4355585"/>
            <a:ext cx="4475237" cy="164516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4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Learning from artists on effective practice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Online Media 2" title="How to practice effectively...for just about anything - Annie Bosler and Don Greene">
            <a:hlinkClick r:id="" action="ppaction://media"/>
            <a:extLst>
              <a:ext uri="{FF2B5EF4-FFF2-40B4-BE49-F238E27FC236}">
                <a16:creationId xmlns:a16="http://schemas.microsoft.com/office/drawing/2014/main" id="{5A72D115-58A3-49E1-BC58-F4A9CE3CDC9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920559" y="2380395"/>
            <a:ext cx="3737164" cy="2111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62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771522-E054-45D5-ACB9-6E8755DE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Effective Practice Strategies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14AD2-88E8-431D-AF03-49E8A093B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  Focus on practice:  avoid distractions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Working memory limitations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Using visual aids or the arts</a:t>
            </a:r>
          </a:p>
          <a:p>
            <a:pPr marL="457200" lvl="1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58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7EDF8D-C02F-4334-B581-881FA8907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Effective Practice Strategies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4E466-6E54-4D5B-9FDE-69097B809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Start out slowly and build for speed and endurance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Only perfect practice makes perfect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Timed tests must be limited and build for endurance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Strengthen practice through multiple means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929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2DC3C8-B05F-45AA-A9A5-A921B9C57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Effective Practice Strategies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22635-317E-45A6-9ABB-92687DFE8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Employ frequent repetitions with allotted breaks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Teach students then engage them thorough multiple spaced practice sessions.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One and done will never store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Current school schedule does not enforce practice – classes scheduled and never revisited throughout the day.</a:t>
            </a:r>
          </a:p>
        </p:txBody>
      </p:sp>
    </p:spTree>
    <p:extLst>
      <p:ext uri="{BB962C8B-B14F-4D97-AF65-F5344CB8AC3E}">
        <p14:creationId xmlns:p14="http://schemas.microsoft.com/office/powerpoint/2010/main" val="35304384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EE9AC7-9090-4267-9A80-61A6E3512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Effective Practice Strategies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B771C-8363-44CD-8FD0-39F84399E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Practice in the mind:  using imagery assist students in “seeing” success</a:t>
            </a:r>
          </a:p>
          <a:p>
            <a:r>
              <a:rPr lang="en-US" sz="2400" dirty="0">
                <a:solidFill>
                  <a:schemeClr val="bg1"/>
                </a:solidFill>
              </a:rPr>
              <a:t>Emotional and cognitive connections strengthen the memory</a:t>
            </a:r>
          </a:p>
        </p:txBody>
      </p:sp>
    </p:spTree>
    <p:extLst>
      <p:ext uri="{BB962C8B-B14F-4D97-AF65-F5344CB8AC3E}">
        <p14:creationId xmlns:p14="http://schemas.microsoft.com/office/powerpoint/2010/main" val="633206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B42066-2738-4BA9-B15F-75F3094DE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Your Ideas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3D4DC-D092-4693-9318-59E430F4C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Work in teams to discuss specific ways you can promote repeated retrieval in your classroom.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Remember you can use many and varied sources/ways to retrieve materials.  </a:t>
            </a:r>
          </a:p>
        </p:txBody>
      </p:sp>
    </p:spTree>
    <p:extLst>
      <p:ext uri="{BB962C8B-B14F-4D97-AF65-F5344CB8AC3E}">
        <p14:creationId xmlns:p14="http://schemas.microsoft.com/office/powerpoint/2010/main" val="6843907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C6968F-FB89-4D9D-827E-9EAB6DB09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OUCH!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41AD0-DA06-4C73-B77C-5783B5B3C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If you wanted to create an education environment that was directly opposed to what the brain was good at doing, you probably would design something like a classroom.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			Medina (2008)</a:t>
            </a:r>
          </a:p>
        </p:txBody>
      </p:sp>
    </p:spTree>
    <p:extLst>
      <p:ext uri="{BB962C8B-B14F-4D97-AF65-F5344CB8AC3E}">
        <p14:creationId xmlns:p14="http://schemas.microsoft.com/office/powerpoint/2010/main" val="36348401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FB946D7-1CA4-446E-8795-007CACFDE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2416F2-BC84-4D7C-80C6-6296C10C3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95338" y="981075"/>
            <a:ext cx="10601325" cy="4552949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185A7-5953-44A4-8CFD-1A35D752A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097" y="1428750"/>
            <a:ext cx="9117807" cy="210502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What is memory?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AA920-AC4D-4DAA-9358-C061AE549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7097" y="3960557"/>
            <a:ext cx="9117807" cy="109721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3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most important aspect of memory is retrieval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30623A-AB89-4E04-AC9A-2BAFBF85AE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771366"/>
            <a:ext cx="54864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060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3CA692-93D2-41CC-9584-2F44E0D65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Declarative and Non-Declarative Memory Systems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B531E-4576-4B96-B3D0-20187A7FF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Memorizing information that can be declared and experienced in the conscious awareness of students.   (the car is red, the sky is blue)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Memorizing that does not involve conscious awareness. (driving a car and riding a bike or tying a shoe)</a:t>
            </a:r>
          </a:p>
        </p:txBody>
      </p:sp>
    </p:spTree>
    <p:extLst>
      <p:ext uri="{BB962C8B-B14F-4D97-AF65-F5344CB8AC3E}">
        <p14:creationId xmlns:p14="http://schemas.microsoft.com/office/powerpoint/2010/main" val="28408342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3FA7-D9D2-4B96-A4CD-B97E1C31D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How memories are processed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8FA27-D745-4685-A268-CD71E9F95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Inputs (words, texts, pictures) are captured by the senses and sent to the thalamus: the server or center switch</a:t>
            </a:r>
          </a:p>
          <a:p>
            <a:r>
              <a:rPr lang="en-US" sz="2400" dirty="0">
                <a:solidFill>
                  <a:schemeClr val="bg1"/>
                </a:solidFill>
              </a:rPr>
              <a:t>Inputs are routed to other areas for processing in the cerebrum (visual to occipital lobe, language to temporal lobe)</a:t>
            </a:r>
          </a:p>
          <a:p>
            <a:r>
              <a:rPr lang="en-US" sz="2400" dirty="0">
                <a:solidFill>
                  <a:schemeClr val="bg1"/>
                </a:solidFill>
              </a:rPr>
              <a:t>The brain begins to form a rough sensory impression of the information</a:t>
            </a:r>
          </a:p>
          <a:p>
            <a:r>
              <a:rPr lang="en-US" sz="2400" dirty="0">
                <a:solidFill>
                  <a:schemeClr val="bg1"/>
                </a:solidFill>
              </a:rPr>
              <a:t>Amygdala:  if any threats are perceived everything STOPS!!!</a:t>
            </a:r>
          </a:p>
          <a:p>
            <a:r>
              <a:rPr lang="en-US" sz="2400" dirty="0">
                <a:solidFill>
                  <a:schemeClr val="bg1"/>
                </a:solidFill>
              </a:rPr>
              <a:t>Inputs held in the frontal lobe in short term memory about 5-20 seconds</a:t>
            </a:r>
          </a:p>
        </p:txBody>
      </p:sp>
    </p:spTree>
    <p:extLst>
      <p:ext uri="{BB962C8B-B14F-4D97-AF65-F5344CB8AC3E}">
        <p14:creationId xmlns:p14="http://schemas.microsoft.com/office/powerpoint/2010/main" val="35214771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F7C4DF-5090-432F-AB00-80E4E3D3A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How memories are processed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0455A-4FA0-4729-A923-A3D535370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Inputs are filtered for lack of importance or connection or meaning.</a:t>
            </a:r>
          </a:p>
          <a:p>
            <a:r>
              <a:rPr lang="en-US" sz="2400" dirty="0">
                <a:solidFill>
                  <a:schemeClr val="bg1"/>
                </a:solidFill>
              </a:rPr>
              <a:t>Relevant inputs routed to hippocampus where it is indexed (filed) and sent to the cortex for storage.  </a:t>
            </a:r>
          </a:p>
          <a:p>
            <a:r>
              <a:rPr lang="en-US" sz="2400" dirty="0">
                <a:solidFill>
                  <a:schemeClr val="bg1"/>
                </a:solidFill>
              </a:rPr>
              <a:t>Inputs are stored where they were originally sensed or perceived. </a:t>
            </a:r>
          </a:p>
          <a:p>
            <a:r>
              <a:rPr lang="en-US" sz="2400" dirty="0">
                <a:solidFill>
                  <a:schemeClr val="bg1"/>
                </a:solidFill>
              </a:rPr>
              <a:t>New memory is processed over hours, days and weeks.  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FACT:  90 % of that which they learn they forget in 30 days!!!!</a:t>
            </a:r>
          </a:p>
        </p:txBody>
      </p:sp>
    </p:spTree>
    <p:extLst>
      <p:ext uri="{BB962C8B-B14F-4D97-AF65-F5344CB8AC3E}">
        <p14:creationId xmlns:p14="http://schemas.microsoft.com/office/powerpoint/2010/main" val="34072558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E4E24E8-9808-45BD-B84E-F9A8CAC2D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8457"/>
            <a:ext cx="3322317" cy="29758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Fast Fact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4E0BEF8-CF8A-41E1-B0FD-0A9A2B9828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1248" y="3948158"/>
            <a:ext cx="3322316" cy="169206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really do NOT know how the brain keeps track of things. 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Content Placeholder 7" descr="A picture containing person&#10;&#10;Description automatically generated">
            <a:extLst>
              <a:ext uri="{FF2B5EF4-FFF2-40B4-BE49-F238E27FC236}">
                <a16:creationId xmlns:a16="http://schemas.microsoft.com/office/drawing/2014/main" id="{D3947601-B974-4F84-9465-07176F5046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00868" y="566916"/>
            <a:ext cx="5724168" cy="572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1929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B0341-6C06-4B1F-9F13-C2B0892B1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Encode – Storing – Retrieving - Forgetting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FFE60-7A46-4C47-9300-08EB16E93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Elaborate encoding = stronger memory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Present compelling, relevant, information with real world examples and with MEANING – brain has natural predilection for pattern matching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Introduction is the most important part- the more brain structures recruited the better the memory. (cues for memory)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Memories are found where they were initially inputted. REUSE strengthens neural pathways.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Retrieval can be improved by replicating the environment around the initial encoding. </a:t>
            </a:r>
          </a:p>
        </p:txBody>
      </p:sp>
    </p:spTree>
    <p:extLst>
      <p:ext uri="{BB962C8B-B14F-4D97-AF65-F5344CB8AC3E}">
        <p14:creationId xmlns:p14="http://schemas.microsoft.com/office/powerpoint/2010/main" val="32775505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EA1DD415-A56B-4975-9388-BF60D3ED07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3467" y="1452457"/>
            <a:ext cx="10905066" cy="39530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B1928E-AFFC-45F6-AE2E-7D39AA16B25B}"/>
              </a:ext>
            </a:extLst>
          </p:cNvPr>
          <p:cNvSpPr txBox="1"/>
          <p:nvPr/>
        </p:nvSpPr>
        <p:spPr>
          <a:xfrm>
            <a:off x="9108442" y="5205488"/>
            <a:ext cx="2440091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 dirty="0">
                <a:solidFill>
                  <a:srgbClr val="FFFFFF"/>
                </a:solidFill>
                <a:hlinkClick r:id="rId3" tooltip="https://open.lib.umn.edu/intropsyc/chapter/8-1-memories-as-types-and-stages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 dirty="0">
                <a:solidFill>
                  <a:srgbClr val="FFFFFF"/>
                </a:solidFill>
              </a:rPr>
              <a:t> by Unknown Author is licensed under </a:t>
            </a:r>
            <a:r>
              <a:rPr lang="en-US" sz="700" dirty="0">
                <a:solidFill>
                  <a:srgbClr val="FFFFFF"/>
                </a:solidFill>
                <a:hlinkClick r:id="rId4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US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596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766</Words>
  <Application>Microsoft Office PowerPoint</Application>
  <PresentationFormat>Widescreen</PresentationFormat>
  <Paragraphs>84</Paragraphs>
  <Slides>19</Slides>
  <Notes>4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Bodoni MT Black</vt:lpstr>
      <vt:lpstr>Calibri</vt:lpstr>
      <vt:lpstr>Calibri Light</vt:lpstr>
      <vt:lpstr>Tw Cen MT</vt:lpstr>
      <vt:lpstr>Office Theme</vt:lpstr>
      <vt:lpstr>Memory:  A Powerful Tool</vt:lpstr>
      <vt:lpstr>OUCH!</vt:lpstr>
      <vt:lpstr>What is memory?</vt:lpstr>
      <vt:lpstr>Declarative and Non-Declarative Memory Systems</vt:lpstr>
      <vt:lpstr>How memories are processed</vt:lpstr>
      <vt:lpstr>How memories are processed</vt:lpstr>
      <vt:lpstr>Fast Fact</vt:lpstr>
      <vt:lpstr>Encode – Storing – Retrieving - Forgetting</vt:lpstr>
      <vt:lpstr>PowerPoint Presentation</vt:lpstr>
      <vt:lpstr>Practicing Retrieval</vt:lpstr>
      <vt:lpstr>Repeated Retrieval</vt:lpstr>
      <vt:lpstr>Rote Learning</vt:lpstr>
      <vt:lpstr>Retrieval Practice:   How to….</vt:lpstr>
      <vt:lpstr>How to Practice Effectively</vt:lpstr>
      <vt:lpstr>Effective Practice Strategies</vt:lpstr>
      <vt:lpstr>Effective Practice Strategies</vt:lpstr>
      <vt:lpstr>Effective Practice Strategies</vt:lpstr>
      <vt:lpstr>Effective Practice Strategies</vt:lpstr>
      <vt:lpstr>Your Ideas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Memory….A Powerful Tool of the Mind</dc:title>
  <dc:creator>cullen</dc:creator>
  <cp:lastModifiedBy>cullen</cp:lastModifiedBy>
  <cp:revision>9</cp:revision>
  <dcterms:created xsi:type="dcterms:W3CDTF">2021-03-02T15:13:16Z</dcterms:created>
  <dcterms:modified xsi:type="dcterms:W3CDTF">2021-03-02T19:30:35Z</dcterms:modified>
</cp:coreProperties>
</file>