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handoutMasterIdLst>
    <p:handoutMasterId r:id="rId37"/>
  </p:handoutMasterIdLst>
  <p:sldIdLst>
    <p:sldId id="267" r:id="rId2"/>
    <p:sldId id="257" r:id="rId3"/>
    <p:sldId id="258" r:id="rId4"/>
    <p:sldId id="261" r:id="rId5"/>
    <p:sldId id="262" r:id="rId6"/>
    <p:sldId id="263" r:id="rId7"/>
    <p:sldId id="264" r:id="rId8"/>
    <p:sldId id="362" r:id="rId9"/>
    <p:sldId id="276" r:id="rId10"/>
    <p:sldId id="256" r:id="rId11"/>
    <p:sldId id="259" r:id="rId12"/>
    <p:sldId id="421" r:id="rId13"/>
    <p:sldId id="426" r:id="rId14"/>
    <p:sldId id="427" r:id="rId15"/>
    <p:sldId id="283" r:id="rId16"/>
    <p:sldId id="289" r:id="rId17"/>
    <p:sldId id="363" r:id="rId18"/>
    <p:sldId id="428" r:id="rId19"/>
    <p:sldId id="429" r:id="rId20"/>
    <p:sldId id="410" r:id="rId21"/>
    <p:sldId id="420" r:id="rId22"/>
    <p:sldId id="432" r:id="rId23"/>
    <p:sldId id="433" r:id="rId24"/>
    <p:sldId id="285" r:id="rId25"/>
    <p:sldId id="388" r:id="rId26"/>
    <p:sldId id="430" r:id="rId27"/>
    <p:sldId id="422" r:id="rId28"/>
    <p:sldId id="425" r:id="rId29"/>
    <p:sldId id="359" r:id="rId30"/>
    <p:sldId id="431" r:id="rId31"/>
    <p:sldId id="353" r:id="rId32"/>
    <p:sldId id="274" r:id="rId33"/>
    <p:sldId id="343" r:id="rId34"/>
    <p:sldId id="265" r:id="rId35"/>
    <p:sldId id="411" r:id="rId36"/>
  </p:sldIdLst>
  <p:sldSz cx="12192000" cy="6858000"/>
  <p:notesSz cx="6858000" cy="9144000"/>
  <p:embeddedFontLst>
    <p:embeddedFont>
      <p:font typeface="Aller" panose="020B0603020203020204" pitchFamily="34" charset="77"/>
      <p:regular r:id="rId38"/>
    </p:embeddedFont>
    <p:embeddedFont>
      <p:font typeface="Aller Light" panose="020B0403020203020204" pitchFamily="34" charset="77"/>
      <p:regular r:id="rId39"/>
    </p:embeddedFont>
    <p:embeddedFont>
      <p:font typeface="Book Antiqua" panose="02040602050305030304" pitchFamily="18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Gill Sans MT" panose="020B0502020104020203" pitchFamily="34" charset="77"/>
      <p:regular r:id="rId48"/>
      <p:bold r:id="rId49"/>
      <p:italic r:id="rId50"/>
      <p:boldItalic r:id="rId51"/>
    </p:embeddedFont>
    <p:embeddedFont>
      <p:font typeface="Kristen ITC" panose="03050502040202030202" pitchFamily="66" charset="77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C80"/>
    <a:srgbClr val="F99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68"/>
    <p:restoredTop sz="96327"/>
  </p:normalViewPr>
  <p:slideViewPr>
    <p:cSldViewPr snapToGrid="0" snapToObjects="1">
      <p:cViewPr varScale="1">
        <p:scale>
          <a:sx n="115" d="100"/>
          <a:sy n="115" d="100"/>
        </p:scale>
        <p:origin x="88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35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4126E-A84F-5548-96D9-F9CB7AB892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266C3-9A7C-EF48-B421-D527A952DF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AEF85-080C-F740-8DCF-ACEBF6FD84DB}" type="datetimeFigureOut">
              <a:rPr lang="en-US" smtClean="0"/>
              <a:t>2/16/22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B4653-7B61-8C4D-B393-86CFD63050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4E615-5EAE-D24B-991F-6AAF155D38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726B6-83F6-164C-8615-D21CFEFF4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043D-E0A1-B548-A4A3-03558271AA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b="1" i="0" baseline="0">
                <a:solidFill>
                  <a:srgbClr val="F99520"/>
                </a:solidFill>
                <a:latin typeface="Aller" panose="020B0603020203020204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C41B8-D038-864C-91C6-E26243D2ED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461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72D7-5232-1249-BBCC-4FBBA91F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4B8E-8F46-6249-996D-30C9B138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232D5-206A-3F48-9D2C-A7D868032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70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4364-0DB1-2B48-B3D2-183D418C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12B1C-9AAC-0149-855E-0D3A411F1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E1AD4-C83D-294D-9604-226D78C7D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AC7B6-5992-B243-8B61-98E3283E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D390D-0AD5-E048-9084-F4F8A29A2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078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9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7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1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FC92-DB86-9C46-897B-0E667E257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2453C8A-59A2-6B43-A227-3902FF8A8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35431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0665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B50A-E50D-9F4B-AE87-2E06F0FF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425256"/>
            <a:ext cx="10515600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2BF69-809D-E049-8FDF-EDFDCC1F68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293158">
            <a:off x="3181775" y="3462556"/>
            <a:ext cx="9144000" cy="1655762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5255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BC16-5EAB-2248-9637-20838CC0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0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6767"/>
            <a:ext cx="10515600" cy="13255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FEB61C-B56F-8649-891B-BD83C03B4E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4233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4047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968A-EF07-F449-AFEB-7FBA4885E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9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2F03B-1B9F-2E47-807B-46D7D13FC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02321C-4323-674E-A043-FEAFE21F7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64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957B-5E19-E842-B23A-DC2BBA3C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03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393B-A2D4-E44E-9337-B35AC495FC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4318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4423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B9B5-C545-054B-8080-FA3DC23C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3258B-F399-CA41-B2C8-B2064EA56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35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AA4DA-A436-B045-89C6-9BEF8BEC6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68369B4-4870-BE43-86B2-4A31BE09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986ED12-5562-AE4B-8F93-91D23D15F76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091526" y="6267172"/>
            <a:ext cx="1911912" cy="368497"/>
          </a:xfrm>
          <a:prstGeom prst="rect">
            <a:avLst/>
          </a:prstGeom>
          <a:effectLst>
            <a:glow>
              <a:schemeClr val="bg1">
                <a:alpha val="0"/>
              </a:schemeClr>
            </a:glow>
            <a:outerShdw blurRad="50800" dist="25400" dir="54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5510666-1E29-D74C-BA94-B3D9CE41D47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88562" y="6271993"/>
            <a:ext cx="1292772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6" r:id="rId3"/>
    <p:sldLayoutId id="2147483709" r:id="rId4"/>
    <p:sldLayoutId id="2147483708" r:id="rId5"/>
    <p:sldLayoutId id="2147483710" r:id="rId6"/>
    <p:sldLayoutId id="2147483711" r:id="rId7"/>
    <p:sldLayoutId id="2147483707" r:id="rId8"/>
    <p:sldLayoutId id="2147483698" r:id="rId9"/>
    <p:sldLayoutId id="2147483700" r:id="rId10"/>
    <p:sldLayoutId id="214748370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cap="all" baseline="0">
          <a:solidFill>
            <a:srgbClr val="F99520"/>
          </a:solidFill>
          <a:latin typeface="Aller" panose="020B06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gwLR0Bh4FA8?start=182&amp;feature=oembed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biJ3FP8aDjY?feature=oembe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etryfoundation.org/learn/young-peoples-poet-laureate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IwQlR2uyMJg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F44B-3182-43D6-8FBB-B9B175E1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560875" y="1788770"/>
            <a:ext cx="10480505" cy="1978986"/>
          </a:xfrm>
        </p:spPr>
        <p:txBody>
          <a:bodyPr>
            <a:normAutofit/>
          </a:bodyPr>
          <a:lstStyle/>
          <a:p>
            <a:r>
              <a:rPr lang="en-US" sz="4800" dirty="0"/>
              <a:t>Revising + Editing </a:t>
            </a:r>
            <a:br>
              <a:rPr lang="en-US" sz="2000" dirty="0"/>
            </a:br>
            <a:r>
              <a:rPr lang="en-US" sz="20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21E17-CECA-48E6-A61A-5FA96213C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293158">
            <a:off x="3379998" y="3415456"/>
            <a:ext cx="8849694" cy="961330"/>
          </a:xfrm>
        </p:spPr>
        <p:txBody>
          <a:bodyPr>
            <a:normAutofit/>
          </a:bodyPr>
          <a:lstStyle/>
          <a:p>
            <a:r>
              <a:rPr lang="en-US" sz="2400" dirty="0"/>
              <a:t>Lesson 4		4</a:t>
            </a:r>
            <a:r>
              <a:rPr lang="en-US" sz="2400" baseline="30000" dirty="0"/>
              <a:t>th</a:t>
            </a:r>
            <a:r>
              <a:rPr lang="en-US" sz="2400" dirty="0"/>
              <a:t> grade		Mrs. </a:t>
            </a:r>
            <a:r>
              <a:rPr lang="en-US" sz="2400" dirty="0" err="1"/>
              <a:t>Tarone</a:t>
            </a:r>
            <a:r>
              <a:rPr lang="en-US" sz="2400" dirty="0"/>
              <a:t> </a:t>
            </a:r>
            <a:r>
              <a:rPr lang="en-US" sz="2400" dirty="0" err="1"/>
              <a:t>Sefchik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451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2611504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5B435-9A8E-2948-942B-DE352C2FDAB7}"/>
              </a:ext>
            </a:extLst>
          </p:cNvPr>
          <p:cNvSpPr/>
          <p:nvPr/>
        </p:nvSpPr>
        <p:spPr>
          <a:xfrm>
            <a:off x="2396350" y="467826"/>
            <a:ext cx="6767224" cy="1516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n w="3175" cmpd="sng">
                  <a:noFill/>
                </a:ln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Let’s Practice!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93E42-5D22-E546-9E7F-BEA4C8361D2F}"/>
              </a:ext>
            </a:extLst>
          </p:cNvPr>
          <p:cNvSpPr txBox="1"/>
          <p:nvPr/>
        </p:nvSpPr>
        <p:spPr>
          <a:xfrm>
            <a:off x="4790835" y="3198167"/>
            <a:ext cx="727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94C80"/>
                </a:solidFill>
              </a:rPr>
              <a:t>The girl played the piano. (Add descriptive detail.)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2BE83-DEC0-1C4A-9B02-0A9FE0E08724}"/>
              </a:ext>
            </a:extLst>
          </p:cNvPr>
          <p:cNvSpPr txBox="1"/>
          <p:nvPr/>
        </p:nvSpPr>
        <p:spPr>
          <a:xfrm>
            <a:off x="0" y="1574760"/>
            <a:ext cx="7353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94C80"/>
                </a:solidFill>
              </a:rPr>
              <a:t>It is a cold day. (Substitute another word for cold.)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42451-1C39-4D4C-8DF6-8556AD74A20F}"/>
              </a:ext>
            </a:extLst>
          </p:cNvPr>
          <p:cNvSpPr txBox="1"/>
          <p:nvPr/>
        </p:nvSpPr>
        <p:spPr>
          <a:xfrm>
            <a:off x="10047249" y="-2481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highlight>
                  <a:srgbClr val="00FFFF"/>
                </a:highlight>
              </a:rPr>
              <a:t>MORNING CLASS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39DB65-CBB9-C740-B714-7FBDA99F96F8}"/>
              </a:ext>
            </a:extLst>
          </p:cNvPr>
          <p:cNvSpPr txBox="1"/>
          <p:nvPr/>
        </p:nvSpPr>
        <p:spPr>
          <a:xfrm>
            <a:off x="304206" y="1984657"/>
            <a:ext cx="41842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It is icy.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It is freezing.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It is like a refrigerator outside.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It is a snowy day.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It is a chilly day.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It is </a:t>
            </a:r>
            <a:r>
              <a:rPr lang="en-US" sz="2400" dirty="0" err="1">
                <a:solidFill>
                  <a:schemeClr val="accent1"/>
                </a:solidFill>
              </a:rPr>
              <a:t>frio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It is a frigid day.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It is like a freezer outside.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F9DB7-8B86-B84A-B6F3-D24F53B3D4DF}"/>
              </a:ext>
            </a:extLst>
          </p:cNvPr>
          <p:cNvSpPr txBox="1"/>
          <p:nvPr/>
        </p:nvSpPr>
        <p:spPr>
          <a:xfrm>
            <a:off x="4790835" y="3729184"/>
            <a:ext cx="5882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Sarah practiced the piano.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The girl played the piano on the stage.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The girl played the piano amazingly well.</a:t>
            </a:r>
          </a:p>
          <a:p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2205DE-514E-694B-B586-10078930D48B}"/>
              </a:ext>
            </a:extLst>
          </p:cNvPr>
          <p:cNvSpPr/>
          <p:nvPr/>
        </p:nvSpPr>
        <p:spPr>
          <a:xfrm>
            <a:off x="6840952" y="5426184"/>
            <a:ext cx="3248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94C80"/>
                </a:solidFill>
              </a:rPr>
              <a:t>(Completed this as a group.)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5B435-9A8E-2948-942B-DE352C2FDAB7}"/>
              </a:ext>
            </a:extLst>
          </p:cNvPr>
          <p:cNvSpPr/>
          <p:nvPr/>
        </p:nvSpPr>
        <p:spPr>
          <a:xfrm>
            <a:off x="2396350" y="467826"/>
            <a:ext cx="6767224" cy="1516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n w="3175" cmpd="sng">
                  <a:noFill/>
                </a:ln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Let’s Practice!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93E42-5D22-E546-9E7F-BEA4C8361D2F}"/>
              </a:ext>
            </a:extLst>
          </p:cNvPr>
          <p:cNvSpPr txBox="1"/>
          <p:nvPr/>
        </p:nvSpPr>
        <p:spPr>
          <a:xfrm>
            <a:off x="4918983" y="1895449"/>
            <a:ext cx="727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94C80"/>
                </a:solidFill>
              </a:rPr>
              <a:t>The girl played the piano. (Add descriptive detail.)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2BE83-DEC0-1C4A-9B02-0A9FE0E08724}"/>
              </a:ext>
            </a:extLst>
          </p:cNvPr>
          <p:cNvSpPr txBox="1"/>
          <p:nvPr/>
        </p:nvSpPr>
        <p:spPr>
          <a:xfrm>
            <a:off x="0" y="1411397"/>
            <a:ext cx="7353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94C80"/>
                </a:solidFill>
              </a:rPr>
              <a:t>It is a cold day. (Substitute another word for cold.)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42451-1C39-4D4C-8DF6-8556AD74A20F}"/>
              </a:ext>
            </a:extLst>
          </p:cNvPr>
          <p:cNvSpPr txBox="1"/>
          <p:nvPr/>
        </p:nvSpPr>
        <p:spPr>
          <a:xfrm>
            <a:off x="9712712" y="0"/>
            <a:ext cx="26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FF"/>
                </a:highlight>
              </a:rPr>
              <a:t>AFTERNOON CLASS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EB728-89A0-C04D-84BD-C7D5D1C65B6F}"/>
              </a:ext>
            </a:extLst>
          </p:cNvPr>
          <p:cNvSpPr txBox="1"/>
          <p:nvPr/>
        </p:nvSpPr>
        <p:spPr>
          <a:xfrm>
            <a:off x="221144" y="1826356"/>
            <a:ext cx="244348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It is a cool day.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It is a freezing day.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It is a wintry day.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It is a snowy day.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It is a chilly day.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It is a frosty day.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It is a frigid day.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9CE764-8AC6-3949-9C45-A3794E003C2D}"/>
              </a:ext>
            </a:extLst>
          </p:cNvPr>
          <p:cNvSpPr txBox="1"/>
          <p:nvPr/>
        </p:nvSpPr>
        <p:spPr>
          <a:xfrm>
            <a:off x="5436580" y="2255627"/>
            <a:ext cx="5915145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The girls looked pretty while playing the piano.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The happy girl played “Jingle Bells” on the piano.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The blond girl played the piano amazingly.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The teenage girl played “Twinkle, Twinkle” on the piano.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The brown piano broke.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The girl is practicing the piano.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The small </a:t>
            </a:r>
            <a:r>
              <a:rPr lang="en-US" sz="2000" dirty="0" err="1">
                <a:solidFill>
                  <a:schemeClr val="accent1"/>
                </a:solidFill>
              </a:rPr>
              <a:t>girld</a:t>
            </a:r>
            <a:r>
              <a:rPr lang="en-US" sz="2000" dirty="0">
                <a:solidFill>
                  <a:schemeClr val="accent1"/>
                </a:solidFill>
              </a:rPr>
              <a:t> played the piano wonderfully well.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The girl gracefully played the piano.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The piano broke while the girl was playing.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The girl is amazing playing the piano.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The calm girl furiously played the dirty piano</a:t>
            </a:r>
            <a:r>
              <a:rPr lang="en-US" sz="2000" dirty="0"/>
              <a:t>.</a:t>
            </a:r>
          </a:p>
          <a:p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F9EA48-7843-304C-9BAC-E9F2F8B8925D}"/>
              </a:ext>
            </a:extLst>
          </p:cNvPr>
          <p:cNvSpPr/>
          <p:nvPr/>
        </p:nvSpPr>
        <p:spPr>
          <a:xfrm>
            <a:off x="4471901" y="6463012"/>
            <a:ext cx="3248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94C80"/>
                </a:solidFill>
              </a:rPr>
              <a:t>(Completed this as a group.)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4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5B435-9A8E-2948-942B-DE352C2FDAB7}"/>
              </a:ext>
            </a:extLst>
          </p:cNvPr>
          <p:cNvSpPr/>
          <p:nvPr/>
        </p:nvSpPr>
        <p:spPr>
          <a:xfrm>
            <a:off x="5533250" y="130319"/>
            <a:ext cx="6767224" cy="1516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3175" cmpd="sng">
                  <a:noFill/>
                </a:ln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Let’s Practice!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2BE83-DEC0-1C4A-9B02-0A9FE0E08724}"/>
              </a:ext>
            </a:extLst>
          </p:cNvPr>
          <p:cNvSpPr txBox="1"/>
          <p:nvPr/>
        </p:nvSpPr>
        <p:spPr>
          <a:xfrm>
            <a:off x="139700" y="319712"/>
            <a:ext cx="50011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94C80"/>
                </a:solidFill>
                <a:highlight>
                  <a:srgbClr val="00FFFF"/>
                </a:highlight>
              </a:rPr>
              <a:t>Buckley</a:t>
            </a:r>
            <a:r>
              <a:rPr lang="en-US" sz="2000" b="1" dirty="0">
                <a:solidFill>
                  <a:srgbClr val="094C80"/>
                </a:solidFill>
                <a:highlight>
                  <a:srgbClr val="00FFFF"/>
                </a:highlight>
              </a:rPr>
              <a:t> by Mrs. Leas</a:t>
            </a:r>
          </a:p>
          <a:p>
            <a:endParaRPr lang="en-US" sz="2000" b="1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</a:rPr>
              <a:t>A softball tumbling down </a:t>
            </a:r>
          </a:p>
          <a:p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</a:rPr>
              <a:t>stairs to race across the room.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Flash of fluffy, tabby fur.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Teeny-tiny meow.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An energetic show for possible forever home.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My heart opened wide.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His body and personality grew –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softball, soccer ball, beach ball. </a:t>
            </a:r>
          </a:p>
          <a:p>
            <a:endParaRPr lang="en-US" sz="2400" b="1" dirty="0">
              <a:solidFill>
                <a:srgbClr val="094C80"/>
              </a:solidFill>
            </a:endParaRPr>
          </a:p>
          <a:p>
            <a:endParaRPr lang="en-US" sz="2400" b="1" dirty="0">
              <a:solidFill>
                <a:srgbClr val="094C8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42451-1C39-4D4C-8DF6-8556AD74A20F}"/>
              </a:ext>
            </a:extLst>
          </p:cNvPr>
          <p:cNvSpPr txBox="1"/>
          <p:nvPr/>
        </p:nvSpPr>
        <p:spPr>
          <a:xfrm>
            <a:off x="10059580" y="683319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highlight>
                  <a:srgbClr val="00FFFF"/>
                </a:highlight>
              </a:rPr>
              <a:t>MORNING CLASS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E542C3-282C-764F-A333-30E9E7D51942}"/>
              </a:ext>
            </a:extLst>
          </p:cNvPr>
          <p:cNvSpPr/>
          <p:nvPr/>
        </p:nvSpPr>
        <p:spPr>
          <a:xfrm>
            <a:off x="5533250" y="880924"/>
            <a:ext cx="507435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94C80"/>
                </a:solidFill>
              </a:rPr>
              <a:t>Apricot/white striped mane large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like a lion. Always chasing crumbled paper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across tiled floor. Always hiding in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 pile of clean, unfolded clothes. Always loving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 surprise attack on unknowing humans.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Curled on the couch,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tip of tail touching nose,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he purred and purred and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purred. His persistent nudge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of nose on my hand reminded</a:t>
            </a:r>
          </a:p>
          <a:p>
            <a:r>
              <a:rPr lang="en-US" sz="2000" dirty="0">
                <a:solidFill>
                  <a:srgbClr val="094C80"/>
                </a:solidFill>
              </a:rPr>
              <a:t>me to rub his head and tickle his ears.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Huggable, loveable, memorable. Buckley the cat.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8FB5F7-25ED-9F4C-AD1D-B8C7888C3A83}"/>
              </a:ext>
            </a:extLst>
          </p:cNvPr>
          <p:cNvSpPr txBox="1"/>
          <p:nvPr/>
        </p:nvSpPr>
        <p:spPr>
          <a:xfrm>
            <a:off x="139700" y="4270917"/>
            <a:ext cx="3913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Only revised first stanza. Continue on 2-9-22</a:t>
            </a:r>
            <a:r>
              <a:rPr lang="en-US" sz="140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6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5B435-9A8E-2948-942B-DE352C2FDAB7}"/>
              </a:ext>
            </a:extLst>
          </p:cNvPr>
          <p:cNvSpPr/>
          <p:nvPr/>
        </p:nvSpPr>
        <p:spPr>
          <a:xfrm>
            <a:off x="5533250" y="130319"/>
            <a:ext cx="6767224" cy="1516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3175" cmpd="sng">
                  <a:noFill/>
                </a:ln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Let’s Practice!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2BE83-DEC0-1C4A-9B02-0A9FE0E08724}"/>
              </a:ext>
            </a:extLst>
          </p:cNvPr>
          <p:cNvSpPr txBox="1"/>
          <p:nvPr/>
        </p:nvSpPr>
        <p:spPr>
          <a:xfrm>
            <a:off x="226316" y="286436"/>
            <a:ext cx="586968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94C80"/>
                </a:solidFill>
                <a:highlight>
                  <a:srgbClr val="00FFFF"/>
                </a:highlight>
              </a:rPr>
              <a:t>Buckley</a:t>
            </a:r>
            <a:r>
              <a:rPr lang="en-US" sz="2000" b="1" dirty="0">
                <a:solidFill>
                  <a:srgbClr val="094C80"/>
                </a:solidFill>
                <a:highlight>
                  <a:srgbClr val="00FFFF"/>
                </a:highlight>
              </a:rPr>
              <a:t> by Mrs. Leas</a:t>
            </a:r>
          </a:p>
          <a:p>
            <a:endParaRPr lang="en-US" sz="2000" b="1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</a:rPr>
              <a:t>A basketball tumbling down </a:t>
            </a:r>
          </a:p>
          <a:p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</a:rPr>
              <a:t>stair after stair like a Slinky/like Garfield seeing lasagna </a:t>
            </a:r>
          </a:p>
          <a:p>
            <a:r>
              <a:rPr lang="en-US" sz="2000" dirty="0">
                <a:solidFill>
                  <a:srgbClr val="094C80"/>
                </a:solidFill>
                <a:highlight>
                  <a:srgbClr val="00FFFF"/>
                </a:highlight>
              </a:rPr>
              <a:t>to race across the room.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Flash of fluffy, tabby fur.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Teeny-tiny meow.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An energetic show for possible forever home.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My heart opened wide.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His body and personality grew –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softball, soccer ball, beach ball. </a:t>
            </a:r>
          </a:p>
          <a:p>
            <a:endParaRPr lang="en-US" sz="2400" b="1" dirty="0">
              <a:solidFill>
                <a:srgbClr val="094C80"/>
              </a:solidFill>
            </a:endParaRPr>
          </a:p>
          <a:p>
            <a:endParaRPr lang="en-US" sz="2400" b="1" dirty="0">
              <a:solidFill>
                <a:srgbClr val="094C8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42451-1C39-4D4C-8DF6-8556AD74A20F}"/>
              </a:ext>
            </a:extLst>
          </p:cNvPr>
          <p:cNvSpPr txBox="1"/>
          <p:nvPr/>
        </p:nvSpPr>
        <p:spPr>
          <a:xfrm>
            <a:off x="9690464" y="683319"/>
            <a:ext cx="26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FF"/>
                </a:highlight>
              </a:rPr>
              <a:t>AFTERNOON CLASS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E542C3-282C-764F-A333-30E9E7D51942}"/>
              </a:ext>
            </a:extLst>
          </p:cNvPr>
          <p:cNvSpPr/>
          <p:nvPr/>
        </p:nvSpPr>
        <p:spPr>
          <a:xfrm>
            <a:off x="6096000" y="782121"/>
            <a:ext cx="507435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94C80"/>
                </a:solidFill>
              </a:rPr>
              <a:t>Apricot/white striped mane large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like a lion. Always chasing crumbled paper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across tiled floor. Always hiding in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 pile of clean, unfolded clothes. Always loving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 surprise attack on unknowing humans.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Curled on the couch,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tip of tail touching nose,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he purred and purred and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purred. His persistent nudge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of nose on my hand reminded</a:t>
            </a:r>
          </a:p>
          <a:p>
            <a:r>
              <a:rPr lang="en-US" sz="2000" dirty="0">
                <a:solidFill>
                  <a:srgbClr val="094C80"/>
                </a:solidFill>
              </a:rPr>
              <a:t>me to rub his head and tickle his ears.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Huggable, loveable, memorable. Buckley the cat.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0685A5-0979-DA41-B985-303D0105D3F4}"/>
              </a:ext>
            </a:extLst>
          </p:cNvPr>
          <p:cNvSpPr/>
          <p:nvPr/>
        </p:nvSpPr>
        <p:spPr>
          <a:xfrm>
            <a:off x="936702" y="4537875"/>
            <a:ext cx="3921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Only revised first stanza. Continue on 2-9-22.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612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3D5023-2C01-CC43-B4C1-C021686DDE99}"/>
              </a:ext>
            </a:extLst>
          </p:cNvPr>
          <p:cNvSpPr txBox="1"/>
          <p:nvPr/>
        </p:nvSpPr>
        <p:spPr>
          <a:xfrm>
            <a:off x="1306378" y="4399579"/>
            <a:ext cx="10592174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94C80"/>
                </a:solidFill>
                <a:latin typeface="Segoe Print" panose="02000800000000000000" pitchFamily="2" charset="0"/>
                <a:ea typeface="+mj-ea"/>
                <a:cs typeface="+mj-cs"/>
              </a:rPr>
              <a:t>What’s one thing you learned today?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B0EF9-62B4-C84F-A7AA-058BADF87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84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7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776F4-8B5F-4619-BC8C-6F753AD6A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2369" y="1901625"/>
            <a:ext cx="5766792" cy="11606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40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  <a:t>Lesson </a:t>
            </a:r>
            <a:r>
              <a:rPr lang="en-US" sz="4000" b="1" dirty="0">
                <a:solidFill>
                  <a:schemeClr val="accent2"/>
                </a:solidFill>
                <a:latin typeface="Segoe Print" panose="02000800000000000000" pitchFamily="2" charset="0"/>
              </a:rPr>
              <a:t>Four</a:t>
            </a:r>
            <a:br>
              <a:rPr lang="en-US" sz="44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</a:br>
            <a:r>
              <a:rPr lang="en-US" sz="40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  <a:t>Day 2</a:t>
            </a:r>
            <a:br>
              <a:rPr lang="en-US" sz="44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</a:br>
            <a:br>
              <a:rPr lang="en-US" sz="44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</a:br>
            <a: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  <a:t>Review</a:t>
            </a:r>
            <a:b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</a:br>
            <a: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  <a:t>Revising</a:t>
            </a:r>
            <a:b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</a:br>
            <a: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  <a:t>editing</a:t>
            </a:r>
            <a:br>
              <a:rPr lang="en-US" sz="2700" b="1" kern="1200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</a:br>
            <a:endParaRPr lang="en-US" sz="2700" b="1" kern="1200" dirty="0">
              <a:solidFill>
                <a:schemeClr val="accent2"/>
              </a:solidFill>
              <a:highlight>
                <a:srgbClr val="094C80"/>
              </a:highlight>
              <a:latin typeface="Segoe Print" panose="02000800000000000000" pitchFamily="2" charset="0"/>
            </a:endParaRPr>
          </a:p>
        </p:txBody>
      </p:sp>
      <p:pic>
        <p:nvPicPr>
          <p:cNvPr id="9" name="Picture 8" descr="A typewriter on a table&#10;&#10;Description automatically generated">
            <a:extLst>
              <a:ext uri="{FF2B5EF4-FFF2-40B4-BE49-F238E27FC236}">
                <a16:creationId xmlns:a16="http://schemas.microsoft.com/office/drawing/2014/main" id="{F1489224-8EB0-3C4A-BE54-FD644BF97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85" y="0"/>
            <a:ext cx="8066315" cy="53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21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in, metalware, necklet, accessory&#10;&#10;Description automatically generated">
            <a:extLst>
              <a:ext uri="{FF2B5EF4-FFF2-40B4-BE49-F238E27FC236}">
                <a16:creationId xmlns:a16="http://schemas.microsoft.com/office/drawing/2014/main" id="{DAD6A9EB-86D4-964E-9A95-3FCD4CA3E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975" y="0"/>
            <a:ext cx="3202025" cy="2225407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9A2D900-6D04-9C4B-88E1-A1CCA4638171}"/>
              </a:ext>
            </a:extLst>
          </p:cNvPr>
          <p:cNvSpPr txBox="1"/>
          <p:nvPr/>
        </p:nvSpPr>
        <p:spPr>
          <a:xfrm>
            <a:off x="5495942" y="3503828"/>
            <a:ext cx="5293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highlight>
                  <a:srgbClr val="094C80"/>
                </a:highlight>
              </a:rPr>
              <a:t>Revise. To change your writing.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3DC289A-82B6-824D-8044-EB1D72EA7188}"/>
              </a:ext>
            </a:extLst>
          </p:cNvPr>
          <p:cNvSpPr txBox="1"/>
          <p:nvPr/>
        </p:nvSpPr>
        <p:spPr>
          <a:xfrm>
            <a:off x="1997337" y="1814919"/>
            <a:ext cx="222208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solidFill>
                <a:schemeClr val="bg2"/>
              </a:solidFill>
            </a:endParaRPr>
          </a:p>
          <a:p>
            <a:r>
              <a:rPr lang="en-US" sz="4000" b="1" dirty="0">
                <a:solidFill>
                  <a:schemeClr val="accent6"/>
                </a:solidFill>
              </a:rPr>
              <a:t>A</a:t>
            </a:r>
            <a:r>
              <a:rPr lang="en-US" sz="3200" b="1" dirty="0">
                <a:solidFill>
                  <a:srgbClr val="094C80"/>
                </a:solidFill>
              </a:rPr>
              <a:t>dd</a:t>
            </a:r>
          </a:p>
          <a:p>
            <a:r>
              <a:rPr lang="en-US" sz="4000" b="1" dirty="0">
                <a:solidFill>
                  <a:schemeClr val="accent6"/>
                </a:solidFill>
              </a:rPr>
              <a:t>R</a:t>
            </a:r>
            <a:r>
              <a:rPr lang="en-US" sz="3200" b="1" dirty="0">
                <a:solidFill>
                  <a:srgbClr val="094C80"/>
                </a:solidFill>
              </a:rPr>
              <a:t>emove</a:t>
            </a:r>
          </a:p>
          <a:p>
            <a:r>
              <a:rPr lang="en-US" sz="4000" b="1" dirty="0">
                <a:solidFill>
                  <a:schemeClr val="accent6"/>
                </a:solidFill>
              </a:rPr>
              <a:t>M</a:t>
            </a:r>
            <a:r>
              <a:rPr lang="en-US" sz="3200" b="1" dirty="0">
                <a:solidFill>
                  <a:srgbClr val="094C80"/>
                </a:solidFill>
              </a:rPr>
              <a:t>ove</a:t>
            </a:r>
          </a:p>
          <a:p>
            <a:r>
              <a:rPr lang="en-US" sz="4000" b="1" dirty="0">
                <a:solidFill>
                  <a:schemeClr val="accent6"/>
                </a:solidFill>
              </a:rPr>
              <a:t>S</a:t>
            </a:r>
            <a:r>
              <a:rPr lang="en-US" sz="3200" b="1" dirty="0">
                <a:solidFill>
                  <a:srgbClr val="094C80"/>
                </a:solidFill>
              </a:rPr>
              <a:t>ubstitute</a:t>
            </a:r>
            <a:endParaRPr lang="en-US" sz="3200" dirty="0">
              <a:solidFill>
                <a:srgbClr val="094C8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28431-EFBA-C84B-8A1A-99D4E1570D54}"/>
              </a:ext>
            </a:extLst>
          </p:cNvPr>
          <p:cNvSpPr txBox="1"/>
          <p:nvPr/>
        </p:nvSpPr>
        <p:spPr>
          <a:xfrm>
            <a:off x="6049177" y="1814919"/>
            <a:ext cx="3094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highlight>
                  <a:srgbClr val="094C80"/>
                </a:highlight>
                <a:latin typeface="Bradley Hand ITC TT" pitchFamily="2" charset="77"/>
              </a:rPr>
              <a:t>What is Revising?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6C5F2-2357-F144-966D-C33EB297F58F}"/>
              </a:ext>
            </a:extLst>
          </p:cNvPr>
          <p:cNvSpPr txBox="1"/>
          <p:nvPr/>
        </p:nvSpPr>
        <p:spPr>
          <a:xfrm>
            <a:off x="600685" y="799256"/>
            <a:ext cx="4533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94C80"/>
                </a:solidFill>
                <a:highlight>
                  <a:srgbClr val="00FFFF"/>
                </a:highlight>
                <a:latin typeface="Bradley Hand ITC TT" pitchFamily="2" charset="77"/>
              </a:rPr>
              <a:t>Let’s Review!</a:t>
            </a:r>
          </a:p>
        </p:txBody>
      </p:sp>
    </p:spTree>
    <p:extLst>
      <p:ext uri="{BB962C8B-B14F-4D97-AF65-F5344CB8AC3E}">
        <p14:creationId xmlns:p14="http://schemas.microsoft.com/office/powerpoint/2010/main" val="8954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5B435-9A8E-2948-942B-DE352C2FDAB7}"/>
              </a:ext>
            </a:extLst>
          </p:cNvPr>
          <p:cNvSpPr/>
          <p:nvPr/>
        </p:nvSpPr>
        <p:spPr>
          <a:xfrm>
            <a:off x="5533250" y="130319"/>
            <a:ext cx="6767224" cy="1516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3175" cmpd="sng">
                  <a:noFill/>
                </a:ln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Let’s Practice!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2BE83-DEC0-1C4A-9B02-0A9FE0E08724}"/>
              </a:ext>
            </a:extLst>
          </p:cNvPr>
          <p:cNvSpPr txBox="1"/>
          <p:nvPr/>
        </p:nvSpPr>
        <p:spPr>
          <a:xfrm>
            <a:off x="147692" y="130319"/>
            <a:ext cx="360938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94C80"/>
                </a:solidFill>
                <a:highlight>
                  <a:srgbClr val="00FFFF"/>
                </a:highlight>
              </a:rPr>
              <a:t>Buckley</a:t>
            </a:r>
            <a:r>
              <a:rPr lang="en-US" sz="2000" b="1" dirty="0">
                <a:solidFill>
                  <a:srgbClr val="094C80"/>
                </a:solidFill>
                <a:highlight>
                  <a:srgbClr val="00FFFF"/>
                </a:highlight>
              </a:rPr>
              <a:t> by Mrs. Leas</a:t>
            </a:r>
          </a:p>
          <a:p>
            <a:endParaRPr lang="en-US" sz="2000" b="1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A softball tumbling down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stairs to race across the room.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Flash of fluffy, tabby fur.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 kitten’s meow.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My heart opened wide.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His body grew –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an orange,  pom-pom, basketball. </a:t>
            </a:r>
          </a:p>
          <a:p>
            <a:endParaRPr lang="en-US" sz="2400" b="1" dirty="0">
              <a:solidFill>
                <a:srgbClr val="094C80"/>
              </a:solidFill>
            </a:endParaRPr>
          </a:p>
          <a:p>
            <a:endParaRPr lang="en-US" sz="2400" b="1" dirty="0">
              <a:solidFill>
                <a:srgbClr val="094C8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42451-1C39-4D4C-8DF6-8556AD74A20F}"/>
              </a:ext>
            </a:extLst>
          </p:cNvPr>
          <p:cNvSpPr txBox="1"/>
          <p:nvPr/>
        </p:nvSpPr>
        <p:spPr>
          <a:xfrm>
            <a:off x="10059580" y="683319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highlight>
                  <a:srgbClr val="00FFFF"/>
                </a:highlight>
              </a:rPr>
              <a:t>MORNING CLASS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E542C3-282C-764F-A333-30E9E7D51942}"/>
              </a:ext>
            </a:extLst>
          </p:cNvPr>
          <p:cNvSpPr/>
          <p:nvPr/>
        </p:nvSpPr>
        <p:spPr>
          <a:xfrm>
            <a:off x="4250860" y="130319"/>
            <a:ext cx="5074355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94C80"/>
                </a:solidFill>
              </a:rPr>
              <a:t>Mane large like Simba. 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Always chasing crumbled paper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across the tiled floor.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Always hiding in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 pile of clean clothes.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Always loving an energetic attack</a:t>
            </a:r>
          </a:p>
          <a:p>
            <a:r>
              <a:rPr lang="en-US" sz="2000" dirty="0">
                <a:solidFill>
                  <a:srgbClr val="094C80"/>
                </a:solidFill>
              </a:rPr>
              <a:t>on unknowing humans.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Curled on the couch,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tip of tail touching nose,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he purred.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A persistent nudge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of his warm nose small as an eraser. </a:t>
            </a:r>
          </a:p>
          <a:p>
            <a:r>
              <a:rPr lang="en-US" sz="2000" dirty="0">
                <a:solidFill>
                  <a:srgbClr val="094C80"/>
                </a:solidFill>
              </a:rPr>
              <a:t>I rubbed his head and tickled his ears.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r>
              <a:rPr lang="en-US" sz="2000" dirty="0">
                <a:solidFill>
                  <a:srgbClr val="094C80"/>
                </a:solidFill>
              </a:rPr>
              <a:t>Huggable, loveable, adorable.</a:t>
            </a:r>
          </a:p>
          <a:p>
            <a:r>
              <a:rPr lang="en-US" sz="2000" dirty="0">
                <a:solidFill>
                  <a:srgbClr val="094C80"/>
                </a:solidFill>
              </a:rPr>
              <a:t> A wonderful pet. Buckley, a great cat.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77DB7A-3979-C04F-9619-16111566F353}"/>
              </a:ext>
            </a:extLst>
          </p:cNvPr>
          <p:cNvSpPr txBox="1"/>
          <p:nvPr/>
        </p:nvSpPr>
        <p:spPr>
          <a:xfrm>
            <a:off x="147692" y="4085248"/>
            <a:ext cx="2519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Finished revising as a group 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on 2-9-22.</a:t>
            </a:r>
          </a:p>
        </p:txBody>
      </p:sp>
    </p:spTree>
    <p:extLst>
      <p:ext uri="{BB962C8B-B14F-4D97-AF65-F5344CB8AC3E}">
        <p14:creationId xmlns:p14="http://schemas.microsoft.com/office/powerpoint/2010/main" val="425492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5B435-9A8E-2948-942B-DE352C2FDAB7}"/>
              </a:ext>
            </a:extLst>
          </p:cNvPr>
          <p:cNvSpPr/>
          <p:nvPr/>
        </p:nvSpPr>
        <p:spPr>
          <a:xfrm>
            <a:off x="5533250" y="130319"/>
            <a:ext cx="6767224" cy="1516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3175" cmpd="sng">
                  <a:noFill/>
                </a:ln>
                <a:solidFill>
                  <a:schemeClr val="bg1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Let’s Practice!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2BE83-DEC0-1C4A-9B02-0A9FE0E08724}"/>
              </a:ext>
            </a:extLst>
          </p:cNvPr>
          <p:cNvSpPr txBox="1"/>
          <p:nvPr/>
        </p:nvSpPr>
        <p:spPr>
          <a:xfrm>
            <a:off x="95095" y="130319"/>
            <a:ext cx="5306966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94C80"/>
                </a:solidFill>
                <a:highlight>
                  <a:srgbClr val="00FFFF"/>
                </a:highlight>
              </a:rPr>
              <a:t>Buckley</a:t>
            </a:r>
            <a:r>
              <a:rPr lang="en-US" sz="2000" b="1" dirty="0">
                <a:solidFill>
                  <a:srgbClr val="094C80"/>
                </a:solidFill>
                <a:highlight>
                  <a:srgbClr val="00FFFF"/>
                </a:highlight>
              </a:rPr>
              <a:t> by Mrs. Leas</a:t>
            </a:r>
          </a:p>
          <a:p>
            <a:endParaRPr lang="en-US" sz="2000" b="1" dirty="0">
              <a:solidFill>
                <a:srgbClr val="094C80"/>
              </a:solidFill>
            </a:endParaRPr>
          </a:p>
          <a:p>
            <a:r>
              <a:rPr lang="en-US" dirty="0">
                <a:solidFill>
                  <a:srgbClr val="094C80"/>
                </a:solidFill>
              </a:rPr>
              <a:t>A basketball tumbling down </a:t>
            </a:r>
          </a:p>
          <a:p>
            <a:r>
              <a:rPr lang="en-US" dirty="0">
                <a:solidFill>
                  <a:srgbClr val="094C80"/>
                </a:solidFill>
              </a:rPr>
              <a:t>stair after stair like a Slinky/like Garfield seeing lasagna </a:t>
            </a:r>
          </a:p>
          <a:p>
            <a:r>
              <a:rPr lang="en-US" dirty="0">
                <a:solidFill>
                  <a:srgbClr val="094C80"/>
                </a:solidFill>
              </a:rPr>
              <a:t>racing into the room. </a:t>
            </a:r>
          </a:p>
          <a:p>
            <a:endParaRPr lang="en-US" dirty="0">
              <a:solidFill>
                <a:srgbClr val="094C80"/>
              </a:solidFill>
            </a:endParaRPr>
          </a:p>
          <a:p>
            <a:r>
              <a:rPr lang="en-US" dirty="0">
                <a:solidFill>
                  <a:srgbClr val="094C80"/>
                </a:solidFill>
              </a:rPr>
              <a:t>Flash of fluffy orange fur. </a:t>
            </a:r>
          </a:p>
          <a:p>
            <a:r>
              <a:rPr lang="en-US" dirty="0" err="1">
                <a:solidFill>
                  <a:srgbClr val="094C80"/>
                </a:solidFill>
              </a:rPr>
              <a:t>Sqeaky</a:t>
            </a:r>
            <a:r>
              <a:rPr lang="en-US" dirty="0">
                <a:solidFill>
                  <a:srgbClr val="094C80"/>
                </a:solidFill>
              </a:rPr>
              <a:t>, little, loveable, adorable meow. </a:t>
            </a:r>
          </a:p>
          <a:p>
            <a:r>
              <a:rPr lang="en-US" dirty="0">
                <a:solidFill>
                  <a:srgbClr val="094C80"/>
                </a:solidFill>
              </a:rPr>
              <a:t>An energetic show for possible forever home. </a:t>
            </a:r>
          </a:p>
          <a:p>
            <a:endParaRPr lang="en-US" dirty="0">
              <a:solidFill>
                <a:srgbClr val="094C80"/>
              </a:solidFill>
            </a:endParaRPr>
          </a:p>
          <a:p>
            <a:r>
              <a:rPr lang="en-US" dirty="0">
                <a:solidFill>
                  <a:srgbClr val="094C80"/>
                </a:solidFill>
              </a:rPr>
              <a:t>My heart melted like chocolate.</a:t>
            </a:r>
          </a:p>
          <a:p>
            <a:r>
              <a:rPr lang="en-US" dirty="0">
                <a:solidFill>
                  <a:srgbClr val="094C80"/>
                </a:solidFill>
              </a:rPr>
              <a:t>His body and personality grew</a:t>
            </a:r>
          </a:p>
          <a:p>
            <a:r>
              <a:rPr lang="en-US" dirty="0">
                <a:solidFill>
                  <a:srgbClr val="094C80"/>
                </a:solidFill>
              </a:rPr>
              <a:t>cuter and cuter every day.</a:t>
            </a:r>
          </a:p>
          <a:p>
            <a:r>
              <a:rPr lang="en-US" dirty="0">
                <a:solidFill>
                  <a:srgbClr val="094C80"/>
                </a:solidFill>
              </a:rPr>
              <a:t>He was soft and cuddly.</a:t>
            </a:r>
          </a:p>
          <a:p>
            <a:r>
              <a:rPr lang="en-US" dirty="0">
                <a:solidFill>
                  <a:srgbClr val="094C80"/>
                </a:solidFill>
              </a:rPr>
              <a:t>Brushing his hair and giving him a bath</a:t>
            </a:r>
          </a:p>
          <a:p>
            <a:endParaRPr lang="en-US" sz="2400" b="1" dirty="0">
              <a:solidFill>
                <a:srgbClr val="094C80"/>
              </a:solidFill>
            </a:endParaRPr>
          </a:p>
          <a:p>
            <a:endParaRPr lang="en-US" sz="2400" b="1" dirty="0">
              <a:solidFill>
                <a:srgbClr val="094C8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42451-1C39-4D4C-8DF6-8556AD74A20F}"/>
              </a:ext>
            </a:extLst>
          </p:cNvPr>
          <p:cNvSpPr txBox="1"/>
          <p:nvPr/>
        </p:nvSpPr>
        <p:spPr>
          <a:xfrm>
            <a:off x="9690464" y="683319"/>
            <a:ext cx="26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FF"/>
                </a:highlight>
              </a:rPr>
              <a:t>AFTERNOON CLASS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E542C3-282C-764F-A333-30E9E7D51942}"/>
              </a:ext>
            </a:extLst>
          </p:cNvPr>
          <p:cNvSpPr/>
          <p:nvPr/>
        </p:nvSpPr>
        <p:spPr>
          <a:xfrm>
            <a:off x="5533250" y="888734"/>
            <a:ext cx="50743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94C80"/>
                </a:solidFill>
              </a:rPr>
              <a:t>Furry like a lion’s mane. Long like a giraffe’s neck. Fast like a cheetah. Always hunting a ball of yarn or cat toys.  Always hiding in</a:t>
            </a:r>
          </a:p>
          <a:p>
            <a:r>
              <a:rPr lang="en-US" dirty="0">
                <a:solidFill>
                  <a:srgbClr val="094C80"/>
                </a:solidFill>
              </a:rPr>
              <a:t>a pile of clean, unfolded clothes. </a:t>
            </a:r>
          </a:p>
          <a:p>
            <a:r>
              <a:rPr lang="en-US" dirty="0">
                <a:solidFill>
                  <a:srgbClr val="094C80"/>
                </a:solidFill>
              </a:rPr>
              <a:t>Always loving an </a:t>
            </a:r>
            <a:r>
              <a:rPr lang="en-US" dirty="0" err="1">
                <a:solidFill>
                  <a:srgbClr val="094C80"/>
                </a:solidFill>
              </a:rPr>
              <a:t>undodgeable</a:t>
            </a:r>
            <a:r>
              <a:rPr lang="en-US" dirty="0">
                <a:solidFill>
                  <a:srgbClr val="094C80"/>
                </a:solidFill>
              </a:rPr>
              <a:t> attack on his family. </a:t>
            </a:r>
          </a:p>
          <a:p>
            <a:endParaRPr lang="en-US" dirty="0">
              <a:solidFill>
                <a:srgbClr val="094C80"/>
              </a:solidFill>
            </a:endParaRPr>
          </a:p>
          <a:p>
            <a:r>
              <a:rPr lang="en-US" dirty="0">
                <a:solidFill>
                  <a:srgbClr val="094C80"/>
                </a:solidFill>
              </a:rPr>
              <a:t>Curled on the couch, </a:t>
            </a:r>
          </a:p>
          <a:p>
            <a:r>
              <a:rPr lang="en-US" dirty="0">
                <a:solidFill>
                  <a:srgbClr val="094C80"/>
                </a:solidFill>
              </a:rPr>
              <a:t>tip of tail touching nose, </a:t>
            </a:r>
          </a:p>
          <a:p>
            <a:r>
              <a:rPr lang="en-US" dirty="0">
                <a:solidFill>
                  <a:srgbClr val="094C80"/>
                </a:solidFill>
              </a:rPr>
              <a:t>he purred and purred. </a:t>
            </a:r>
          </a:p>
          <a:p>
            <a:r>
              <a:rPr lang="en-US" dirty="0">
                <a:solidFill>
                  <a:srgbClr val="094C80"/>
                </a:solidFill>
              </a:rPr>
              <a:t>His persistent nudge </a:t>
            </a:r>
          </a:p>
          <a:p>
            <a:r>
              <a:rPr lang="en-US" dirty="0">
                <a:solidFill>
                  <a:srgbClr val="094C80"/>
                </a:solidFill>
              </a:rPr>
              <a:t>of nose on my hand reminded</a:t>
            </a:r>
          </a:p>
          <a:p>
            <a:r>
              <a:rPr lang="en-US" dirty="0">
                <a:solidFill>
                  <a:srgbClr val="094C80"/>
                </a:solidFill>
              </a:rPr>
              <a:t>me to rub his head and tickle his ears. </a:t>
            </a:r>
          </a:p>
          <a:p>
            <a:endParaRPr lang="en-US" dirty="0">
              <a:solidFill>
                <a:srgbClr val="094C80"/>
              </a:solidFill>
            </a:endParaRPr>
          </a:p>
          <a:p>
            <a:r>
              <a:rPr lang="en-US" dirty="0">
                <a:solidFill>
                  <a:srgbClr val="094C80"/>
                </a:solidFill>
              </a:rPr>
              <a:t>Huggable, loveable, memorable. Buckley, the one and only. </a:t>
            </a:r>
          </a:p>
          <a:p>
            <a:endParaRPr lang="en-US" sz="2000" dirty="0">
              <a:solidFill>
                <a:srgbClr val="094C80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E1AA3-E2E1-CE4E-8A59-AB2985DF55AF}"/>
              </a:ext>
            </a:extLst>
          </p:cNvPr>
          <p:cNvSpPr txBox="1"/>
          <p:nvPr/>
        </p:nvSpPr>
        <p:spPr>
          <a:xfrm>
            <a:off x="7493618" y="5374462"/>
            <a:ext cx="24644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Finished revising as a group 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on 2-9-22.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4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2931-15A7-324A-A588-BB254253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285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9129F-63CA-3640-BDF5-06E9A494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this lesson</a:t>
            </a:r>
          </a:p>
        </p:txBody>
      </p:sp>
    </p:spTree>
    <p:extLst>
      <p:ext uri="{BB962C8B-B14F-4D97-AF65-F5344CB8AC3E}">
        <p14:creationId xmlns:p14="http://schemas.microsoft.com/office/powerpoint/2010/main" val="1747452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3248920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C34C570-C996-C64B-BE8C-59746CFBB6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968835" y="-36864"/>
            <a:ext cx="3782077" cy="3782077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764DEB-FAF8-B245-84CB-9AF37CDAD79F}"/>
              </a:ext>
            </a:extLst>
          </p:cNvPr>
          <p:cNvSpPr txBox="1"/>
          <p:nvPr/>
        </p:nvSpPr>
        <p:spPr>
          <a:xfrm>
            <a:off x="4112905" y="667552"/>
            <a:ext cx="409439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highlight>
                  <a:srgbClr val="00FFFF"/>
                </a:highlight>
                <a:latin typeface="Segoe Print" panose="02000800000000000000" pitchFamily="2" charset="0"/>
              </a:rPr>
              <a:t>Revising Time!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B89F6-E1D0-5045-A6A4-5986CE80BFCC}"/>
              </a:ext>
            </a:extLst>
          </p:cNvPr>
          <p:cNvSpPr txBox="1"/>
          <p:nvPr/>
        </p:nvSpPr>
        <p:spPr>
          <a:xfrm>
            <a:off x="5094785" y="2377393"/>
            <a:ext cx="6195286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  <a:highlight>
                  <a:srgbClr val="094C80"/>
                </a:highlight>
              </a:rPr>
              <a:t>Revise your I AM poem.</a:t>
            </a:r>
            <a:br>
              <a:rPr lang="en-US" sz="3600" dirty="0">
                <a:solidFill>
                  <a:schemeClr val="accent6"/>
                </a:solidFill>
                <a:highlight>
                  <a:srgbClr val="094C80"/>
                </a:highlight>
              </a:rPr>
            </a:br>
            <a:r>
              <a:rPr lang="en-US" sz="3200" dirty="0">
                <a:solidFill>
                  <a:srgbClr val="094C80"/>
                </a:solidFill>
                <a:highlight>
                  <a:srgbClr val="00FFFF"/>
                </a:highlight>
              </a:rPr>
              <a:t>1. ADD a word or descriptive detail.</a:t>
            </a:r>
          </a:p>
          <a:p>
            <a:r>
              <a:rPr lang="en-US" sz="3200" dirty="0">
                <a:solidFill>
                  <a:srgbClr val="094C80"/>
                </a:solidFill>
                <a:highlight>
                  <a:srgbClr val="00FFFF"/>
                </a:highlight>
              </a:rPr>
              <a:t>2. REMOVE a word, line, sentence.</a:t>
            </a:r>
          </a:p>
          <a:p>
            <a:r>
              <a:rPr lang="en-US" sz="3200" dirty="0">
                <a:solidFill>
                  <a:srgbClr val="094C80"/>
                </a:solidFill>
                <a:highlight>
                  <a:srgbClr val="00FFFF"/>
                </a:highlight>
              </a:rPr>
              <a:t>3. MOVE one phrase or sentence.</a:t>
            </a:r>
          </a:p>
          <a:p>
            <a:r>
              <a:rPr lang="en-US" sz="3200" dirty="0">
                <a:solidFill>
                  <a:srgbClr val="094C80"/>
                </a:solidFill>
                <a:highlight>
                  <a:srgbClr val="00FFFF"/>
                </a:highlight>
              </a:rPr>
              <a:t>4. SUBSTITUTE a synonym.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B7FAA-47D0-5A49-9DE1-98A1DFA49D95}"/>
              </a:ext>
            </a:extLst>
          </p:cNvPr>
          <p:cNvSpPr txBox="1"/>
          <p:nvPr/>
        </p:nvSpPr>
        <p:spPr>
          <a:xfrm>
            <a:off x="148267" y="2377393"/>
            <a:ext cx="24112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A</a:t>
            </a:r>
            <a:r>
              <a:rPr lang="en-US" sz="3600" b="1" dirty="0">
                <a:solidFill>
                  <a:srgbClr val="094C80"/>
                </a:solidFill>
              </a:rPr>
              <a:t>dd</a:t>
            </a:r>
          </a:p>
          <a:p>
            <a:r>
              <a:rPr lang="en-US" sz="3600" b="1" dirty="0">
                <a:solidFill>
                  <a:schemeClr val="accent6"/>
                </a:solidFill>
              </a:rPr>
              <a:t>R</a:t>
            </a:r>
            <a:r>
              <a:rPr lang="en-US" sz="3600" b="1" dirty="0">
                <a:solidFill>
                  <a:srgbClr val="094C80"/>
                </a:solidFill>
              </a:rPr>
              <a:t>emove</a:t>
            </a:r>
          </a:p>
          <a:p>
            <a:r>
              <a:rPr lang="en-US" sz="3600" b="1" dirty="0">
                <a:solidFill>
                  <a:schemeClr val="accent6"/>
                </a:solidFill>
              </a:rPr>
              <a:t>M</a:t>
            </a:r>
            <a:r>
              <a:rPr lang="en-US" sz="3600" b="1" dirty="0">
                <a:solidFill>
                  <a:srgbClr val="094C80"/>
                </a:solidFill>
              </a:rPr>
              <a:t>ove</a:t>
            </a:r>
          </a:p>
          <a:p>
            <a:r>
              <a:rPr lang="en-US" sz="3600" b="1" dirty="0">
                <a:solidFill>
                  <a:schemeClr val="accent6"/>
                </a:solidFill>
              </a:rPr>
              <a:t>S</a:t>
            </a:r>
            <a:r>
              <a:rPr lang="en-US" sz="3600" b="1" dirty="0">
                <a:solidFill>
                  <a:srgbClr val="094C80"/>
                </a:solidFill>
              </a:rPr>
              <a:t>ubstitute</a:t>
            </a:r>
            <a:endParaRPr lang="en-US" sz="3600" dirty="0">
              <a:solidFill>
                <a:srgbClr val="094C8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9241AF-1FD2-A048-8EA9-9C0395EB9E35}"/>
              </a:ext>
            </a:extLst>
          </p:cNvPr>
          <p:cNvSpPr txBox="1"/>
          <p:nvPr/>
        </p:nvSpPr>
        <p:spPr>
          <a:xfrm>
            <a:off x="7894982" y="1553249"/>
            <a:ext cx="3995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highlight>
                  <a:srgbClr val="094C80"/>
                </a:highlight>
              </a:rPr>
              <a:t>Revise. To change your writing.</a:t>
            </a:r>
          </a:p>
        </p:txBody>
      </p:sp>
    </p:spTree>
    <p:extLst>
      <p:ext uri="{BB962C8B-B14F-4D97-AF65-F5344CB8AC3E}">
        <p14:creationId xmlns:p14="http://schemas.microsoft.com/office/powerpoint/2010/main" val="349984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776F4-8B5F-4619-BC8C-6F753AD6A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2369" y="1901625"/>
            <a:ext cx="5766792" cy="11606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40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  <a:t>Lesson </a:t>
            </a:r>
            <a:r>
              <a:rPr lang="en-US" sz="4000" b="1" dirty="0">
                <a:solidFill>
                  <a:schemeClr val="accent2"/>
                </a:solidFill>
                <a:latin typeface="Segoe Print" panose="02000800000000000000" pitchFamily="2" charset="0"/>
              </a:rPr>
              <a:t>Four</a:t>
            </a:r>
            <a:br>
              <a:rPr lang="en-US" sz="44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</a:br>
            <a:r>
              <a:rPr lang="en-US" sz="40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  <a:t>Day 3</a:t>
            </a:r>
            <a:br>
              <a:rPr lang="en-US" sz="4400" b="1" kern="1200" dirty="0">
                <a:solidFill>
                  <a:schemeClr val="accent2"/>
                </a:solidFill>
                <a:latin typeface="Segoe Print" panose="02000800000000000000" pitchFamily="2" charset="0"/>
              </a:rPr>
            </a:br>
            <a:b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</a:br>
            <a:b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</a:br>
            <a: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  <a:t>Poem Sharing</a:t>
            </a:r>
            <a:b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</a:br>
            <a:r>
              <a:rPr lang="en-US" sz="2700" b="1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  <a:t>Editing</a:t>
            </a:r>
            <a:br>
              <a:rPr lang="en-US" sz="2700" b="1" kern="1200" dirty="0">
                <a:solidFill>
                  <a:schemeClr val="accent2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</a:br>
            <a:endParaRPr lang="en-US" sz="2700" b="1" kern="1200" dirty="0">
              <a:solidFill>
                <a:schemeClr val="accent2"/>
              </a:solidFill>
              <a:highlight>
                <a:srgbClr val="094C80"/>
              </a:highlight>
              <a:latin typeface="Segoe Print" panose="02000800000000000000" pitchFamily="2" charset="0"/>
            </a:endParaRPr>
          </a:p>
        </p:txBody>
      </p:sp>
      <p:pic>
        <p:nvPicPr>
          <p:cNvPr id="9" name="Picture 8" descr="A typewriter on a table&#10;&#10;Description automatically generated">
            <a:extLst>
              <a:ext uri="{FF2B5EF4-FFF2-40B4-BE49-F238E27FC236}">
                <a16:creationId xmlns:a16="http://schemas.microsoft.com/office/drawing/2014/main" id="{F1489224-8EB0-3C4A-BE54-FD644BF97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85" y="0"/>
            <a:ext cx="8066315" cy="53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28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/>
              <a:t>Poem Sharing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452568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4E848B-3CDF-E84A-93F7-9F9DC8C9C537}"/>
              </a:ext>
            </a:extLst>
          </p:cNvPr>
          <p:cNvSpPr txBox="1"/>
          <p:nvPr/>
        </p:nvSpPr>
        <p:spPr>
          <a:xfrm>
            <a:off x="1217003" y="96605"/>
            <a:ext cx="9757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94C80"/>
                </a:solidFill>
              </a:rPr>
              <a:t>Naomi Shihab Nye </a:t>
            </a:r>
            <a:r>
              <a:rPr lang="en-US" dirty="0">
                <a:solidFill>
                  <a:srgbClr val="094C80"/>
                </a:solidFill>
                <a:latin typeface="Segoe Print" panose="02000800000000000000" pitchFamily="2" charset="0"/>
              </a:rPr>
              <a:t>– Young People’s Poet Laureate – The Art of Revising</a:t>
            </a:r>
          </a:p>
        </p:txBody>
      </p:sp>
      <p:pic>
        <p:nvPicPr>
          <p:cNvPr id="3" name="Online Media 2" descr="Naomi Shihab Nye on The Art of Revision">
            <a:hlinkClick r:id="" action="ppaction://media"/>
            <a:extLst>
              <a:ext uri="{FF2B5EF4-FFF2-40B4-BE49-F238E27FC236}">
                <a16:creationId xmlns:a16="http://schemas.microsoft.com/office/drawing/2014/main" id="{AE6C6901-5FB2-9145-83B2-190FCE2E4B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79433" y="707640"/>
            <a:ext cx="9633133" cy="54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7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5B435-9A8E-2948-942B-DE352C2FDAB7}"/>
              </a:ext>
            </a:extLst>
          </p:cNvPr>
          <p:cNvSpPr/>
          <p:nvPr/>
        </p:nvSpPr>
        <p:spPr>
          <a:xfrm>
            <a:off x="1438404" y="-2324061"/>
            <a:ext cx="8219601" cy="3589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5400" b="1" cap="all" dirty="0">
                <a:ln w="3175" cmpd="sng">
                  <a:noFill/>
                </a:ln>
                <a:solidFill>
                  <a:schemeClr val="accent1"/>
                </a:solidFill>
                <a:highlight>
                  <a:srgbClr val="00FFFF"/>
                </a:highlight>
                <a:latin typeface="Segoe Print" panose="02000800000000000000" pitchFamily="2" charset="0"/>
                <a:ea typeface="+mj-ea"/>
                <a:cs typeface="+mj-cs"/>
              </a:rPr>
              <a:t>What is </a:t>
            </a:r>
            <a:r>
              <a:rPr lang="en-US" sz="5400" b="1" cap="all" dirty="0">
                <a:ln w="3175" cmpd="sng">
                  <a:noFill/>
                </a:ln>
                <a:solidFill>
                  <a:schemeClr val="accent6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editing?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0F852-4248-3F4F-9F8E-1B482D9DD4FC}"/>
              </a:ext>
            </a:extLst>
          </p:cNvPr>
          <p:cNvSpPr txBox="1"/>
          <p:nvPr/>
        </p:nvSpPr>
        <p:spPr>
          <a:xfrm>
            <a:off x="10484335" y="1716622"/>
            <a:ext cx="1239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94C80"/>
                </a:solidFill>
              </a:rPr>
              <a:t>Read. </a:t>
            </a:r>
          </a:p>
          <a:p>
            <a:r>
              <a:rPr lang="en-US" sz="2400" dirty="0">
                <a:solidFill>
                  <a:srgbClr val="094C80"/>
                </a:solidFill>
              </a:rPr>
              <a:t>Write. </a:t>
            </a:r>
          </a:p>
          <a:p>
            <a:r>
              <a:rPr lang="en-US" sz="2400" b="1" dirty="0">
                <a:solidFill>
                  <a:schemeClr val="accent6"/>
                </a:solidFill>
                <a:highlight>
                  <a:srgbClr val="094C80"/>
                </a:highlight>
              </a:rPr>
              <a:t>Revise. </a:t>
            </a:r>
          </a:p>
          <a:p>
            <a:r>
              <a:rPr lang="en-US" sz="2400" b="1" dirty="0">
                <a:solidFill>
                  <a:srgbClr val="094C80"/>
                </a:solidFill>
                <a:highlight>
                  <a:srgbClr val="00FFFF"/>
                </a:highlight>
              </a:rPr>
              <a:t>EDIT.</a:t>
            </a:r>
          </a:p>
          <a:p>
            <a:r>
              <a:rPr lang="en-US" sz="2400" dirty="0">
                <a:solidFill>
                  <a:srgbClr val="094C80"/>
                </a:solidFill>
              </a:rPr>
              <a:t>Repeat.</a:t>
            </a:r>
            <a:r>
              <a:rPr lang="en-US" sz="24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4CDDF7-0611-F648-9B1B-CEF19DC3A878}"/>
              </a:ext>
            </a:extLst>
          </p:cNvPr>
          <p:cNvSpPr txBox="1"/>
          <p:nvPr/>
        </p:nvSpPr>
        <p:spPr>
          <a:xfrm>
            <a:off x="468351" y="1455012"/>
            <a:ext cx="4353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highlight>
                  <a:srgbClr val="094C80"/>
                </a:highlight>
              </a:rPr>
              <a:t>Edit. To FIX your writing.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B1654C-9748-D246-9218-171481F57DF9}"/>
              </a:ext>
            </a:extLst>
          </p:cNvPr>
          <p:cNvSpPr txBox="1"/>
          <p:nvPr/>
        </p:nvSpPr>
        <p:spPr>
          <a:xfrm>
            <a:off x="1116268" y="2140558"/>
            <a:ext cx="3951723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94C80"/>
                </a:solidFill>
              </a:rPr>
              <a:t>(Remember </a:t>
            </a:r>
            <a:r>
              <a:rPr lang="en-US" sz="3200" b="1" dirty="0">
                <a:solidFill>
                  <a:schemeClr val="accent6"/>
                </a:solidFill>
              </a:rPr>
              <a:t>CUPS</a:t>
            </a:r>
            <a:r>
              <a:rPr lang="en-US" sz="3200" b="1" dirty="0">
                <a:solidFill>
                  <a:srgbClr val="094C80"/>
                </a:solidFill>
              </a:rPr>
              <a:t>)</a:t>
            </a:r>
          </a:p>
          <a:p>
            <a:endParaRPr lang="en-US" sz="1200" b="1" dirty="0">
              <a:solidFill>
                <a:srgbClr val="094C80"/>
              </a:solidFill>
            </a:endParaRPr>
          </a:p>
          <a:p>
            <a:r>
              <a:rPr lang="en-US" sz="3200" b="1" dirty="0">
                <a:solidFill>
                  <a:schemeClr val="accent6"/>
                </a:solidFill>
              </a:rPr>
              <a:t>C</a:t>
            </a:r>
            <a:r>
              <a:rPr lang="en-US" sz="3200" b="1" dirty="0">
                <a:solidFill>
                  <a:srgbClr val="094C80"/>
                </a:solidFill>
              </a:rPr>
              <a:t>apitalization</a:t>
            </a:r>
          </a:p>
          <a:p>
            <a:r>
              <a:rPr lang="en-US" sz="3200" b="1" dirty="0">
                <a:solidFill>
                  <a:schemeClr val="accent6"/>
                </a:solidFill>
              </a:rPr>
              <a:t>U</a:t>
            </a:r>
            <a:r>
              <a:rPr lang="en-US" sz="3200" b="1" dirty="0">
                <a:solidFill>
                  <a:srgbClr val="094C80"/>
                </a:solidFill>
              </a:rPr>
              <a:t>sage</a:t>
            </a:r>
          </a:p>
          <a:p>
            <a:r>
              <a:rPr lang="en-US" sz="3200" b="1" dirty="0">
                <a:solidFill>
                  <a:schemeClr val="accent6"/>
                </a:solidFill>
              </a:rPr>
              <a:t>P</a:t>
            </a:r>
            <a:r>
              <a:rPr lang="en-US" sz="3200" b="1" dirty="0">
                <a:solidFill>
                  <a:srgbClr val="094C80"/>
                </a:solidFill>
              </a:rPr>
              <a:t>unctuation</a:t>
            </a:r>
          </a:p>
          <a:p>
            <a:r>
              <a:rPr lang="en-US" sz="3200" b="1" dirty="0">
                <a:solidFill>
                  <a:schemeClr val="accent6"/>
                </a:solidFill>
              </a:rPr>
              <a:t>S</a:t>
            </a:r>
            <a:r>
              <a:rPr lang="en-US" sz="3200" b="1" dirty="0">
                <a:solidFill>
                  <a:srgbClr val="094C80"/>
                </a:solidFill>
              </a:rPr>
              <a:t>pelling</a:t>
            </a:r>
            <a:endParaRPr lang="en-US" sz="3200" dirty="0">
              <a:solidFill>
                <a:srgbClr val="094C80"/>
              </a:solidFill>
            </a:endParaRPr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9108A6A-C8CC-CC40-8111-88C36947E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7343904" y="2574493"/>
            <a:ext cx="3782077" cy="3782077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38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901164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CB1EDE-A786-F74D-920A-4A9F58CD0964}"/>
              </a:ext>
            </a:extLst>
          </p:cNvPr>
          <p:cNvSpPr txBox="1"/>
          <p:nvPr/>
        </p:nvSpPr>
        <p:spPr>
          <a:xfrm>
            <a:off x="-126365" y="228794"/>
            <a:ext cx="3833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  <a:t>Group Editing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9EF74-227B-1541-8974-6F9298871229}"/>
              </a:ext>
            </a:extLst>
          </p:cNvPr>
          <p:cNvSpPr txBox="1"/>
          <p:nvPr/>
        </p:nvSpPr>
        <p:spPr>
          <a:xfrm>
            <a:off x="-126365" y="824773"/>
            <a:ext cx="1989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highlight>
                  <a:srgbClr val="00FFFF"/>
                </a:highlight>
              </a:rPr>
              <a:t>MORNING CLASS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85214-4C56-5845-AD4E-89B0F77FA98E}"/>
              </a:ext>
            </a:extLst>
          </p:cNvPr>
          <p:cNvSpPr txBox="1"/>
          <p:nvPr/>
        </p:nvSpPr>
        <p:spPr>
          <a:xfrm>
            <a:off x="50806" y="1269214"/>
            <a:ext cx="43590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94C80"/>
                </a:solidFill>
              </a:rPr>
              <a:t>How to Write a Poem</a:t>
            </a:r>
            <a:endParaRPr lang="en-US" sz="2400" dirty="0">
              <a:solidFill>
                <a:srgbClr val="094C80"/>
              </a:solidFill>
            </a:endParaRPr>
          </a:p>
          <a:p>
            <a:r>
              <a:rPr lang="en-US" sz="2400" b="1" dirty="0">
                <a:solidFill>
                  <a:srgbClr val="094C80"/>
                </a:solidFill>
              </a:rPr>
              <a:t>By Mrs. Leas</a:t>
            </a:r>
            <a:endParaRPr lang="en-US" sz="2400" dirty="0">
              <a:solidFill>
                <a:srgbClr val="094C80"/>
              </a:solidFill>
            </a:endParaRPr>
          </a:p>
          <a:p>
            <a:r>
              <a:rPr lang="en-US" sz="2400" dirty="0">
                <a:solidFill>
                  <a:srgbClr val="094C80"/>
                </a:solidFill>
              </a:rPr>
              <a:t> </a:t>
            </a:r>
          </a:p>
          <a:p>
            <a:r>
              <a:rPr lang="en-US" sz="2400" dirty="0">
                <a:solidFill>
                  <a:srgbClr val="094C80"/>
                </a:solidFill>
              </a:rPr>
              <a:t>Open all the windows and doors </a:t>
            </a:r>
          </a:p>
          <a:p>
            <a:r>
              <a:rPr lang="en-US" sz="2400" dirty="0">
                <a:solidFill>
                  <a:srgbClr val="094C80"/>
                </a:solidFill>
              </a:rPr>
              <a:t>of your imagination.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3C407-ADD7-8140-8577-BCF101A5735E}"/>
              </a:ext>
            </a:extLst>
          </p:cNvPr>
          <p:cNvSpPr txBox="1"/>
          <p:nvPr/>
        </p:nvSpPr>
        <p:spPr>
          <a:xfrm>
            <a:off x="9657652" y="582737"/>
            <a:ext cx="253434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C</a:t>
            </a:r>
            <a:r>
              <a:rPr lang="en-US" sz="2800" b="1" dirty="0">
                <a:solidFill>
                  <a:schemeClr val="accent1"/>
                </a:solidFill>
              </a:rPr>
              <a:t>apitalization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U</a:t>
            </a:r>
            <a:r>
              <a:rPr lang="en-US" sz="2800" b="1" dirty="0">
                <a:solidFill>
                  <a:schemeClr val="accent1"/>
                </a:solidFill>
              </a:rPr>
              <a:t>sage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P</a:t>
            </a:r>
            <a:r>
              <a:rPr lang="en-US" sz="2800" b="1" dirty="0">
                <a:solidFill>
                  <a:schemeClr val="accent1"/>
                </a:solidFill>
              </a:rPr>
              <a:t>unctuation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S</a:t>
            </a:r>
            <a:r>
              <a:rPr lang="en-US" sz="2800" b="1" dirty="0">
                <a:solidFill>
                  <a:schemeClr val="accent1"/>
                </a:solidFill>
              </a:rPr>
              <a:t>pelling</a:t>
            </a:r>
            <a:endParaRPr lang="en-US" sz="28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104601-7D7A-E744-9B68-7E8258547DBA}"/>
              </a:ext>
            </a:extLst>
          </p:cNvPr>
          <p:cNvSpPr txBox="1"/>
          <p:nvPr/>
        </p:nvSpPr>
        <p:spPr>
          <a:xfrm>
            <a:off x="8705966" y="121072"/>
            <a:ext cx="3563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94C80"/>
                </a:solidFill>
                <a:highlight>
                  <a:srgbClr val="00FFFF"/>
                </a:highlight>
              </a:rPr>
              <a:t>Edit. To fix your writing.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3A70E-52E1-7645-910B-DDCD74232807}"/>
              </a:ext>
            </a:extLst>
          </p:cNvPr>
          <p:cNvSpPr/>
          <p:nvPr/>
        </p:nvSpPr>
        <p:spPr>
          <a:xfrm>
            <a:off x="5387114" y="1471104"/>
            <a:ext cx="4055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94C80"/>
                </a:solidFill>
              </a:rPr>
              <a:t>Then piece your 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words</a:t>
            </a:r>
            <a:r>
              <a:rPr lang="en-US" sz="2400" dirty="0">
                <a:solidFill>
                  <a:srgbClr val="094C80"/>
                </a:solidFill>
              </a:rPr>
              <a:t> together </a:t>
            </a:r>
          </a:p>
          <a:p>
            <a:r>
              <a:rPr lang="en-US" sz="2400" dirty="0">
                <a:solidFill>
                  <a:srgbClr val="094C80"/>
                </a:solidFill>
              </a:rPr>
              <a:t>like a 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puzzle.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5C38F8-72B8-D345-BC73-F61F00D39165}"/>
              </a:ext>
            </a:extLst>
          </p:cNvPr>
          <p:cNvSpPr/>
          <p:nvPr/>
        </p:nvSpPr>
        <p:spPr>
          <a:xfrm>
            <a:off x="50806" y="3208206"/>
            <a:ext cx="51791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94C80"/>
                </a:solidFill>
              </a:rPr>
              <a:t>Scatter the ideas that 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fall from </a:t>
            </a:r>
            <a:r>
              <a:rPr lang="en-US" sz="2400" dirty="0">
                <a:solidFill>
                  <a:srgbClr val="094C80"/>
                </a:solidFill>
              </a:rPr>
              <a:t>the sky</a:t>
            </a:r>
          </a:p>
          <a:p>
            <a:r>
              <a:rPr lang="en-US" sz="2400" dirty="0">
                <a:solidFill>
                  <a:srgbClr val="094C80"/>
                </a:solidFill>
              </a:rPr>
              <a:t>on your paper.</a:t>
            </a:r>
          </a:p>
          <a:p>
            <a:r>
              <a:rPr lang="en-US" sz="2400" dirty="0">
                <a:solidFill>
                  <a:srgbClr val="094C80"/>
                </a:solidFill>
              </a:rPr>
              <a:t> </a:t>
            </a:r>
          </a:p>
          <a:p>
            <a:r>
              <a:rPr lang="en-US" sz="2400" dirty="0">
                <a:solidFill>
                  <a:srgbClr val="094C80"/>
                </a:solidFill>
              </a:rPr>
              <a:t>Don’t be afraid. 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L</a:t>
            </a:r>
            <a:r>
              <a:rPr lang="en-US" sz="2400" dirty="0">
                <a:solidFill>
                  <a:srgbClr val="094C80"/>
                </a:solidFill>
              </a:rPr>
              <a:t>et your pencil run </a:t>
            </a:r>
          </a:p>
          <a:p>
            <a:r>
              <a:rPr lang="en-US" sz="2400" dirty="0">
                <a:solidFill>
                  <a:srgbClr val="094C80"/>
                </a:solidFill>
              </a:rPr>
              <a:t>free across the page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28D84A-8BBA-2C43-9AD2-4217D13F608F}"/>
              </a:ext>
            </a:extLst>
          </p:cNvPr>
          <p:cNvSpPr/>
          <p:nvPr/>
        </p:nvSpPr>
        <p:spPr>
          <a:xfrm>
            <a:off x="5387114" y="283887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Use</a:t>
            </a:r>
            <a:r>
              <a:rPr lang="en-US" sz="2400" dirty="0">
                <a:solidFill>
                  <a:srgbClr val="094C80"/>
                </a:solidFill>
              </a:rPr>
              <a:t> a simile. Adjectives. Onomatopoeia.</a:t>
            </a:r>
          </a:p>
          <a:p>
            <a:r>
              <a:rPr lang="en-US" sz="2400" dirty="0">
                <a:solidFill>
                  <a:srgbClr val="094C80"/>
                </a:solidFill>
              </a:rPr>
              <a:t>Maybe some personification. </a:t>
            </a:r>
          </a:p>
          <a:p>
            <a:r>
              <a:rPr lang="en-US" sz="2400" dirty="0">
                <a:solidFill>
                  <a:srgbClr val="094C80"/>
                </a:solidFill>
              </a:rPr>
              <a:t> </a:t>
            </a:r>
          </a:p>
          <a:p>
            <a:r>
              <a:rPr lang="en-US" sz="2400" dirty="0">
                <a:solidFill>
                  <a:srgbClr val="094C80"/>
                </a:solidFill>
              </a:rPr>
              <a:t>Line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 by line</a:t>
            </a:r>
            <a:r>
              <a:rPr lang="en-US" sz="2400" dirty="0">
                <a:solidFill>
                  <a:srgbClr val="094C80"/>
                </a:solidFill>
              </a:rPr>
              <a:t>,</a:t>
            </a:r>
          </a:p>
          <a:p>
            <a:r>
              <a:rPr lang="en-US" sz="2400" dirty="0">
                <a:solidFill>
                  <a:srgbClr val="094C80"/>
                </a:solidFill>
              </a:rPr>
              <a:t>stanza by stanza,</a:t>
            </a:r>
          </a:p>
          <a:p>
            <a:r>
              <a:rPr lang="en-US" sz="2400" dirty="0">
                <a:solidFill>
                  <a:srgbClr val="094C80"/>
                </a:solidFill>
              </a:rPr>
              <a:t>watch your poem 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come </a:t>
            </a:r>
            <a:r>
              <a:rPr lang="en-US" sz="2400" dirty="0">
                <a:solidFill>
                  <a:srgbClr val="094C80"/>
                </a:solidFill>
              </a:rPr>
              <a:t>alive!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72022-1579-D344-8601-210E6A5E6DF9}"/>
              </a:ext>
            </a:extLst>
          </p:cNvPr>
          <p:cNvSpPr txBox="1"/>
          <p:nvPr/>
        </p:nvSpPr>
        <p:spPr>
          <a:xfrm>
            <a:off x="50806" y="5588786"/>
            <a:ext cx="6136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C80"/>
                </a:solidFill>
              </a:rPr>
              <a:t>Highlighted text was corrected/edited by students during whole-group discussion.</a:t>
            </a:r>
          </a:p>
        </p:txBody>
      </p:sp>
    </p:spTree>
    <p:extLst>
      <p:ext uri="{BB962C8B-B14F-4D97-AF65-F5344CB8AC3E}">
        <p14:creationId xmlns:p14="http://schemas.microsoft.com/office/powerpoint/2010/main" val="360637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CB1EDE-A786-F74D-920A-4A9F58CD0964}"/>
              </a:ext>
            </a:extLst>
          </p:cNvPr>
          <p:cNvSpPr txBox="1"/>
          <p:nvPr/>
        </p:nvSpPr>
        <p:spPr>
          <a:xfrm>
            <a:off x="-126365" y="228794"/>
            <a:ext cx="3833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  <a:t>Group Editing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9EF74-227B-1541-8974-6F9298871229}"/>
              </a:ext>
            </a:extLst>
          </p:cNvPr>
          <p:cNvSpPr txBox="1"/>
          <p:nvPr/>
        </p:nvSpPr>
        <p:spPr>
          <a:xfrm>
            <a:off x="-126365" y="824773"/>
            <a:ext cx="2289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00FF"/>
                </a:highlight>
              </a:rPr>
              <a:t>AFTERNOON CLASS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85214-4C56-5845-AD4E-89B0F77FA98E}"/>
              </a:ext>
            </a:extLst>
          </p:cNvPr>
          <p:cNvSpPr txBox="1"/>
          <p:nvPr/>
        </p:nvSpPr>
        <p:spPr>
          <a:xfrm>
            <a:off x="50806" y="1126247"/>
            <a:ext cx="43590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94C80"/>
                </a:solidFill>
              </a:rPr>
              <a:t>how to write a poem</a:t>
            </a:r>
            <a:endParaRPr lang="en-US" sz="2400" dirty="0">
              <a:solidFill>
                <a:srgbClr val="094C80"/>
              </a:solidFill>
            </a:endParaRPr>
          </a:p>
          <a:p>
            <a:r>
              <a:rPr lang="en-US" sz="2400" b="1" dirty="0">
                <a:solidFill>
                  <a:srgbClr val="094C80"/>
                </a:solidFill>
              </a:rPr>
              <a:t>By Mrs. Leas</a:t>
            </a:r>
            <a:endParaRPr lang="en-US" sz="2400" dirty="0">
              <a:solidFill>
                <a:srgbClr val="094C80"/>
              </a:solidFill>
            </a:endParaRPr>
          </a:p>
          <a:p>
            <a:r>
              <a:rPr lang="en-US" sz="2400" dirty="0">
                <a:solidFill>
                  <a:srgbClr val="094C80"/>
                </a:solidFill>
              </a:rPr>
              <a:t> </a:t>
            </a:r>
          </a:p>
          <a:p>
            <a:r>
              <a:rPr lang="en-US" sz="2400" dirty="0">
                <a:solidFill>
                  <a:srgbClr val="094C80"/>
                </a:solidFill>
              </a:rPr>
              <a:t>Open all the windows and doors </a:t>
            </a:r>
          </a:p>
          <a:p>
            <a:r>
              <a:rPr lang="en-US" sz="2400" dirty="0">
                <a:solidFill>
                  <a:srgbClr val="094C80"/>
                </a:solidFill>
              </a:rPr>
              <a:t>of your imagination.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3C407-ADD7-8140-8577-BCF101A5735E}"/>
              </a:ext>
            </a:extLst>
          </p:cNvPr>
          <p:cNvSpPr txBox="1"/>
          <p:nvPr/>
        </p:nvSpPr>
        <p:spPr>
          <a:xfrm>
            <a:off x="9809504" y="582737"/>
            <a:ext cx="219502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C</a:t>
            </a:r>
            <a:r>
              <a:rPr lang="en-US" sz="2400" b="1" dirty="0">
                <a:solidFill>
                  <a:schemeClr val="accent1"/>
                </a:solidFill>
              </a:rPr>
              <a:t>apitalization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U</a:t>
            </a:r>
            <a:r>
              <a:rPr lang="en-US" sz="2400" b="1" dirty="0">
                <a:solidFill>
                  <a:schemeClr val="accent1"/>
                </a:solidFill>
              </a:rPr>
              <a:t>sage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P</a:t>
            </a:r>
            <a:r>
              <a:rPr lang="en-US" sz="2400" b="1" dirty="0">
                <a:solidFill>
                  <a:schemeClr val="accent1"/>
                </a:solidFill>
              </a:rPr>
              <a:t>unctuation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S</a:t>
            </a:r>
            <a:r>
              <a:rPr lang="en-US" sz="2400" b="1" dirty="0">
                <a:solidFill>
                  <a:schemeClr val="accent1"/>
                </a:solidFill>
              </a:rPr>
              <a:t>pelling</a:t>
            </a:r>
            <a:endParaRPr lang="en-US" sz="24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104601-7D7A-E744-9B68-7E8258547DBA}"/>
              </a:ext>
            </a:extLst>
          </p:cNvPr>
          <p:cNvSpPr txBox="1"/>
          <p:nvPr/>
        </p:nvSpPr>
        <p:spPr>
          <a:xfrm>
            <a:off x="8705966" y="121072"/>
            <a:ext cx="3563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94C80"/>
                </a:solidFill>
                <a:highlight>
                  <a:srgbClr val="00FFFF"/>
                </a:highlight>
              </a:rPr>
              <a:t>Edit. To fix your writing.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3A70E-52E1-7645-910B-DDCD74232807}"/>
              </a:ext>
            </a:extLst>
          </p:cNvPr>
          <p:cNvSpPr/>
          <p:nvPr/>
        </p:nvSpPr>
        <p:spPr>
          <a:xfrm>
            <a:off x="5387114" y="1471104"/>
            <a:ext cx="4055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94C80"/>
                </a:solidFill>
              </a:rPr>
              <a:t>Then piece your 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words</a:t>
            </a:r>
            <a:r>
              <a:rPr lang="en-US" sz="2400" dirty="0">
                <a:solidFill>
                  <a:srgbClr val="094C80"/>
                </a:solidFill>
              </a:rPr>
              <a:t> together </a:t>
            </a:r>
          </a:p>
          <a:p>
            <a:r>
              <a:rPr lang="en-US" sz="2400" dirty="0">
                <a:solidFill>
                  <a:srgbClr val="094C80"/>
                </a:solidFill>
              </a:rPr>
              <a:t>like a 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puzzle</a:t>
            </a:r>
            <a:r>
              <a:rPr lang="en-US" sz="2400" dirty="0">
                <a:solidFill>
                  <a:srgbClr val="094C80"/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5C38F8-72B8-D345-BC73-F61F00D39165}"/>
              </a:ext>
            </a:extLst>
          </p:cNvPr>
          <p:cNvSpPr/>
          <p:nvPr/>
        </p:nvSpPr>
        <p:spPr>
          <a:xfrm>
            <a:off x="59995" y="3125404"/>
            <a:ext cx="4838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94C80"/>
                </a:solidFill>
              </a:rPr>
              <a:t>Scatter the ideas that 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fall from </a:t>
            </a:r>
            <a:r>
              <a:rPr lang="en-US" sz="2400" dirty="0">
                <a:solidFill>
                  <a:srgbClr val="094C80"/>
                </a:solidFill>
              </a:rPr>
              <a:t>the sky</a:t>
            </a:r>
          </a:p>
          <a:p>
            <a:r>
              <a:rPr lang="en-US" sz="2400" dirty="0">
                <a:solidFill>
                  <a:srgbClr val="094C80"/>
                </a:solidFill>
              </a:rPr>
              <a:t>on your paper.</a:t>
            </a:r>
          </a:p>
          <a:p>
            <a:r>
              <a:rPr lang="en-US" sz="2400" dirty="0">
                <a:solidFill>
                  <a:srgbClr val="094C80"/>
                </a:solidFill>
              </a:rPr>
              <a:t> </a:t>
            </a:r>
          </a:p>
          <a:p>
            <a:r>
              <a:rPr lang="en-US" sz="2400" dirty="0">
                <a:solidFill>
                  <a:srgbClr val="094C80"/>
                </a:solidFill>
              </a:rPr>
              <a:t>Don’t be afraid. 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Let</a:t>
            </a:r>
            <a:r>
              <a:rPr lang="en-US" sz="2400" dirty="0">
                <a:solidFill>
                  <a:srgbClr val="094C80"/>
                </a:solidFill>
              </a:rPr>
              <a:t> your pencil run </a:t>
            </a:r>
          </a:p>
          <a:p>
            <a:r>
              <a:rPr lang="en-US" sz="2400" dirty="0">
                <a:solidFill>
                  <a:srgbClr val="094C80"/>
                </a:solidFill>
              </a:rPr>
              <a:t>free across the page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28D84A-8BBA-2C43-9AD2-4217D13F608F}"/>
              </a:ext>
            </a:extLst>
          </p:cNvPr>
          <p:cNvSpPr/>
          <p:nvPr/>
        </p:nvSpPr>
        <p:spPr>
          <a:xfrm>
            <a:off x="5387114" y="283887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Use </a:t>
            </a:r>
            <a:r>
              <a:rPr lang="en-US" sz="2400" dirty="0">
                <a:solidFill>
                  <a:srgbClr val="094C80"/>
                </a:solidFill>
              </a:rPr>
              <a:t>a simile.  Adjectives. Onomatopoeia.</a:t>
            </a:r>
          </a:p>
          <a:p>
            <a:r>
              <a:rPr lang="en-US" sz="2400" dirty="0">
                <a:solidFill>
                  <a:srgbClr val="094C80"/>
                </a:solidFill>
              </a:rPr>
              <a:t>Maybe some personification. </a:t>
            </a:r>
          </a:p>
          <a:p>
            <a:r>
              <a:rPr lang="en-US" sz="2400" dirty="0">
                <a:solidFill>
                  <a:srgbClr val="094C80"/>
                </a:solidFill>
              </a:rPr>
              <a:t> </a:t>
            </a:r>
          </a:p>
          <a:p>
            <a:r>
              <a:rPr lang="en-US" sz="2400" dirty="0">
                <a:solidFill>
                  <a:srgbClr val="094C80"/>
                </a:solidFill>
              </a:rPr>
              <a:t>Line 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by line</a:t>
            </a:r>
            <a:r>
              <a:rPr lang="en-US" sz="2400" dirty="0">
                <a:solidFill>
                  <a:srgbClr val="094C80"/>
                </a:solidFill>
              </a:rPr>
              <a:t>,</a:t>
            </a:r>
          </a:p>
          <a:p>
            <a:r>
              <a:rPr lang="en-US" sz="2400" dirty="0">
                <a:solidFill>
                  <a:srgbClr val="094C80"/>
                </a:solidFill>
              </a:rPr>
              <a:t>stanza by stanza,</a:t>
            </a:r>
          </a:p>
          <a:p>
            <a:r>
              <a:rPr lang="en-US" sz="2400" dirty="0">
                <a:solidFill>
                  <a:srgbClr val="094C80"/>
                </a:solidFill>
              </a:rPr>
              <a:t>watch your poem </a:t>
            </a:r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come</a:t>
            </a:r>
            <a:r>
              <a:rPr lang="en-US" sz="2400" dirty="0">
                <a:solidFill>
                  <a:srgbClr val="094C80"/>
                </a:solidFill>
              </a:rPr>
              <a:t> alive!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CDD3FB-EAF3-A341-AE87-11FCC23B3641}"/>
              </a:ext>
            </a:extLst>
          </p:cNvPr>
          <p:cNvSpPr/>
          <p:nvPr/>
        </p:nvSpPr>
        <p:spPr>
          <a:xfrm>
            <a:off x="3048000" y="642915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94C80"/>
                </a:solidFill>
              </a:rPr>
              <a:t>Highlighted text was corrected/edited by students during whole-group discussion.</a:t>
            </a:r>
          </a:p>
        </p:txBody>
      </p:sp>
    </p:spTree>
    <p:extLst>
      <p:ext uri="{BB962C8B-B14F-4D97-AF65-F5344CB8AC3E}">
        <p14:creationId xmlns:p14="http://schemas.microsoft.com/office/powerpoint/2010/main" val="38981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5B435-9A8E-2948-942B-DE352C2FDAB7}"/>
              </a:ext>
            </a:extLst>
          </p:cNvPr>
          <p:cNvSpPr/>
          <p:nvPr/>
        </p:nvSpPr>
        <p:spPr>
          <a:xfrm>
            <a:off x="5522997" y="184795"/>
            <a:ext cx="6767224" cy="1516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ln w="3175" cmpd="sng">
                  <a:noFill/>
                </a:ln>
                <a:solidFill>
                  <a:schemeClr val="tx2"/>
                </a:solidFill>
                <a:highlight>
                  <a:srgbClr val="00FFFF"/>
                </a:highlight>
                <a:latin typeface="Segoe Print" panose="02000800000000000000" pitchFamily="2" charset="0"/>
                <a:ea typeface="+mj-ea"/>
                <a:cs typeface="+mj-cs"/>
              </a:rPr>
              <a:t>Individual Editing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93E42-5D22-E546-9E7F-BEA4C8361D2F}"/>
              </a:ext>
            </a:extLst>
          </p:cNvPr>
          <p:cNvSpPr txBox="1"/>
          <p:nvPr/>
        </p:nvSpPr>
        <p:spPr>
          <a:xfrm>
            <a:off x="3906860" y="2042433"/>
            <a:ext cx="786984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highlight>
                  <a:srgbClr val="094C80"/>
                </a:highlight>
              </a:rPr>
              <a:t>Keeping CUPS in mind, EDIT your I AM poem.</a:t>
            </a:r>
          </a:p>
          <a:p>
            <a:endParaRPr lang="en-US" dirty="0">
              <a:solidFill>
                <a:schemeClr val="bg1"/>
              </a:solidFill>
              <a:highlight>
                <a:srgbClr val="094C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highlight>
                  <a:srgbClr val="094C80"/>
                </a:highlight>
              </a:rPr>
              <a:t>Are there words that need to be capitalized?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highlight>
                  <a:srgbClr val="094C80"/>
                </a:highlight>
              </a:rPr>
              <a:t>Usage: do the subject and verb agree?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highlight>
                  <a:srgbClr val="094C80"/>
                </a:highlight>
              </a:rPr>
              <a:t>Are there punctuation issues to fix?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highlight>
                  <a:srgbClr val="094C80"/>
                </a:highlight>
              </a:rPr>
              <a:t>Are there any misspelled words?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0FED2-9677-7B41-9B53-133A5CCCB03D}"/>
              </a:ext>
            </a:extLst>
          </p:cNvPr>
          <p:cNvSpPr txBox="1"/>
          <p:nvPr/>
        </p:nvSpPr>
        <p:spPr>
          <a:xfrm>
            <a:off x="3007623" y="-12263"/>
            <a:ext cx="22445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highlight>
                  <a:srgbClr val="00FFFF"/>
                </a:highlight>
              </a:rPr>
              <a:t>MORNING CLASS</a:t>
            </a:r>
          </a:p>
        </p:txBody>
      </p:sp>
      <p:pic>
        <p:nvPicPr>
          <p:cNvPr id="12" name="Picture 1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3ED67AF-BC19-E84D-9FE1-D48F74835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r="8591"/>
          <a:stretch/>
        </p:blipFill>
        <p:spPr>
          <a:xfrm>
            <a:off x="0" y="0"/>
            <a:ext cx="3128350" cy="46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materials</a:t>
            </a:r>
          </a:p>
        </p:txBody>
      </p:sp>
      <p:pic>
        <p:nvPicPr>
          <p:cNvPr id="6" name="Content Placeholder 5" descr="A wooden cutting board&#10;&#10;Description automatically generated">
            <a:extLst>
              <a:ext uri="{FF2B5EF4-FFF2-40B4-BE49-F238E27FC236}">
                <a16:creationId xmlns:a16="http://schemas.microsoft.com/office/drawing/2014/main" id="{3F7E7A2F-9015-2A43-81D8-56F92B676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0" b="4128"/>
          <a:stretch/>
        </p:blipFill>
        <p:spPr>
          <a:xfrm>
            <a:off x="838200" y="1422846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3006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5B435-9A8E-2948-942B-DE352C2FDAB7}"/>
              </a:ext>
            </a:extLst>
          </p:cNvPr>
          <p:cNvSpPr/>
          <p:nvPr/>
        </p:nvSpPr>
        <p:spPr>
          <a:xfrm>
            <a:off x="5522997" y="184795"/>
            <a:ext cx="6767224" cy="1516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ln w="3175" cmpd="sng">
                  <a:noFill/>
                </a:ln>
                <a:solidFill>
                  <a:schemeClr val="tx2"/>
                </a:solidFill>
                <a:highlight>
                  <a:srgbClr val="00FFFF"/>
                </a:highlight>
                <a:latin typeface="Segoe Print" panose="02000800000000000000" pitchFamily="2" charset="0"/>
                <a:ea typeface="+mj-ea"/>
                <a:cs typeface="+mj-cs"/>
              </a:rPr>
              <a:t>Individual Editing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93E42-5D22-E546-9E7F-BEA4C8361D2F}"/>
              </a:ext>
            </a:extLst>
          </p:cNvPr>
          <p:cNvSpPr txBox="1"/>
          <p:nvPr/>
        </p:nvSpPr>
        <p:spPr>
          <a:xfrm>
            <a:off x="3957742" y="1052458"/>
            <a:ext cx="6909584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94C80"/>
                </a:highlight>
              </a:rPr>
              <a:t>Keeping CUPS in mind, EDIT your I AM poem.</a:t>
            </a:r>
          </a:p>
          <a:p>
            <a:endParaRPr lang="en-US" dirty="0">
              <a:solidFill>
                <a:schemeClr val="bg1"/>
              </a:solidFill>
              <a:highlight>
                <a:srgbClr val="094C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Are there words that need to be capitalized?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Usage: do the subject and verb agree?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Are there punctuation issues to fix?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highlight>
                  <a:srgbClr val="094C80"/>
                </a:highlight>
              </a:rPr>
              <a:t>Are there any misspelled words?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D9E80F-2B1F-AF45-9539-0B86AB7D5A65}"/>
              </a:ext>
            </a:extLst>
          </p:cNvPr>
          <p:cNvSpPr txBox="1"/>
          <p:nvPr/>
        </p:nvSpPr>
        <p:spPr>
          <a:xfrm>
            <a:off x="3500542" y="3743439"/>
            <a:ext cx="74626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</a:rPr>
              <a:t>Mrs. leas loves the ocean. She is sad she hasn’t seen it in a long time.  She dream of her next beach vacation. The first thing she will do is </a:t>
            </a:r>
            <a:r>
              <a:rPr lang="en-US" sz="3200" dirty="0" err="1">
                <a:highlight>
                  <a:srgbClr val="00FFFF"/>
                </a:highlight>
              </a:rPr>
              <a:t>swimm</a:t>
            </a:r>
            <a:r>
              <a:rPr lang="en-US" sz="3200" dirty="0">
                <a:highlight>
                  <a:srgbClr val="00FFFF"/>
                </a:highlight>
              </a:rPr>
              <a:t>. Do you like the ocean.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0FED2-9677-7B41-9B53-133A5CCCB03D}"/>
              </a:ext>
            </a:extLst>
          </p:cNvPr>
          <p:cNvSpPr txBox="1"/>
          <p:nvPr/>
        </p:nvSpPr>
        <p:spPr>
          <a:xfrm>
            <a:off x="3007623" y="-12263"/>
            <a:ext cx="261001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FF"/>
                </a:highlight>
              </a:rPr>
              <a:t>AFTERNOON CLASS</a:t>
            </a:r>
          </a:p>
        </p:txBody>
      </p:sp>
      <p:pic>
        <p:nvPicPr>
          <p:cNvPr id="12" name="Picture 1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3ED67AF-BC19-E84D-9FE1-D48F74835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r="8591"/>
          <a:stretch/>
        </p:blipFill>
        <p:spPr>
          <a:xfrm>
            <a:off x="0" y="0"/>
            <a:ext cx="3128350" cy="46277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87B5A2-AAFA-C34C-98C0-64A2B9B01A44}"/>
              </a:ext>
            </a:extLst>
          </p:cNvPr>
          <p:cNvSpPr txBox="1"/>
          <p:nvPr/>
        </p:nvSpPr>
        <p:spPr>
          <a:xfrm>
            <a:off x="3578601" y="5902648"/>
            <a:ext cx="627614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ighlight>
                  <a:srgbClr val="094C80"/>
                </a:highlight>
              </a:rPr>
              <a:t>If time, edit the paragraph in small groups.</a:t>
            </a:r>
          </a:p>
        </p:txBody>
      </p:sp>
    </p:spTree>
    <p:extLst>
      <p:ext uri="{BB962C8B-B14F-4D97-AF65-F5344CB8AC3E}">
        <p14:creationId xmlns:p14="http://schemas.microsoft.com/office/powerpoint/2010/main" val="47958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Poetry Everywhere: &quot;One Boy Told Me&quot; by Naomi Shihab Nye">
            <a:hlinkClick r:id="" action="ppaction://media"/>
            <a:extLst>
              <a:ext uri="{FF2B5EF4-FFF2-40B4-BE49-F238E27FC236}">
                <a16:creationId xmlns:a16="http://schemas.microsoft.com/office/drawing/2014/main" id="{DF933F9B-DE26-FC4A-8E5A-8998FB521C1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8774" y="502817"/>
            <a:ext cx="10094452" cy="5703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76A75A-858B-CB48-BD74-BC5AA15CD6F9}"/>
              </a:ext>
            </a:extLst>
          </p:cNvPr>
          <p:cNvSpPr txBox="1"/>
          <p:nvPr/>
        </p:nvSpPr>
        <p:spPr>
          <a:xfrm>
            <a:off x="2538954" y="41152"/>
            <a:ext cx="600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Segoe Print" panose="02000800000000000000" pitchFamily="2" charset="0"/>
              </a:rPr>
              <a:t>“One Boy Told Me” </a:t>
            </a:r>
            <a:r>
              <a:rPr lang="en-US" sz="2400" dirty="0">
                <a:solidFill>
                  <a:srgbClr val="094C80"/>
                </a:solidFill>
              </a:rPr>
              <a:t>by Naomi Shihab Nye</a:t>
            </a:r>
          </a:p>
        </p:txBody>
      </p:sp>
    </p:spTree>
    <p:extLst>
      <p:ext uri="{BB962C8B-B14F-4D97-AF65-F5344CB8AC3E}">
        <p14:creationId xmlns:p14="http://schemas.microsoft.com/office/powerpoint/2010/main" val="244714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14192-5883-48A1-B3B8-870686B0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902200"/>
            <a:ext cx="10572000" cy="6948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1900" b="1" dirty="0"/>
            </a:br>
            <a:endParaRPr lang="en-US" sz="19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83BA0-77E6-B244-8627-AE0FC2E4D493}"/>
              </a:ext>
            </a:extLst>
          </p:cNvPr>
          <p:cNvSpPr txBox="1"/>
          <p:nvPr/>
        </p:nvSpPr>
        <p:spPr>
          <a:xfrm>
            <a:off x="600680" y="553052"/>
            <a:ext cx="1209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accent6"/>
                </a:solidFill>
                <a:highlight>
                  <a:srgbClr val="094C80"/>
                </a:highlight>
                <a:latin typeface="Segoe Print" panose="02000800000000000000" pitchFamily="2" charset="0"/>
              </a:rPr>
              <a:t>Name one thing you learned in this lesson.</a:t>
            </a:r>
          </a:p>
        </p:txBody>
      </p:sp>
    </p:spTree>
    <p:extLst>
      <p:ext uri="{BB962C8B-B14F-4D97-AF65-F5344CB8AC3E}">
        <p14:creationId xmlns:p14="http://schemas.microsoft.com/office/powerpoint/2010/main" val="3311050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pencil&#10;&#10;Description automatically generated with low confidence">
            <a:extLst>
              <a:ext uri="{FF2B5EF4-FFF2-40B4-BE49-F238E27FC236}">
                <a16:creationId xmlns:a16="http://schemas.microsoft.com/office/drawing/2014/main" id="{C692C524-6AC9-BC49-9534-EC974631F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730"/>
          <a:stretch/>
        </p:blipFill>
        <p:spPr>
          <a:xfrm>
            <a:off x="0" y="-111945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55FA1B-051A-954B-91DC-DCC52BF25CFF}"/>
              </a:ext>
            </a:extLst>
          </p:cNvPr>
          <p:cNvSpPr txBox="1"/>
          <p:nvPr/>
        </p:nvSpPr>
        <p:spPr>
          <a:xfrm>
            <a:off x="1037569" y="-958364"/>
            <a:ext cx="8505152" cy="24214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n w="3175" cmpd="sng">
                  <a:noFill/>
                </a:ln>
                <a:solidFill>
                  <a:schemeClr val="accent1"/>
                </a:solidFill>
                <a:highlight>
                  <a:srgbClr val="00FFFF"/>
                </a:highlight>
                <a:latin typeface="Segoe Print" panose="02000800000000000000" pitchFamily="2" charset="0"/>
                <a:ea typeface="+mj-ea"/>
                <a:cs typeface="+mj-cs"/>
              </a:rPr>
              <a:t>Extension</a:t>
            </a:r>
            <a:r>
              <a:rPr lang="en-US" sz="4800" b="1" cap="all" dirty="0">
                <a:ln w="3175" cmpd="sng">
                  <a:noFill/>
                </a:ln>
                <a:latin typeface="Segoe Print" panose="02000800000000000000" pitchFamily="2" charset="0"/>
                <a:ea typeface="+mj-ea"/>
                <a:cs typeface="+mj-cs"/>
              </a:rPr>
              <a:t> </a:t>
            </a:r>
            <a:r>
              <a:rPr lang="en-US" sz="4800" b="1" cap="all" dirty="0">
                <a:ln w="3175" cmpd="sng">
                  <a:noFill/>
                </a:ln>
                <a:solidFill>
                  <a:schemeClr val="accent6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Activities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543D2-7220-EE48-BC90-168F718EE812}"/>
              </a:ext>
            </a:extLst>
          </p:cNvPr>
          <p:cNvSpPr txBox="1"/>
          <p:nvPr/>
        </p:nvSpPr>
        <p:spPr>
          <a:xfrm>
            <a:off x="194009" y="1767006"/>
            <a:ext cx="6517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highlight>
                  <a:srgbClr val="094C80"/>
                </a:highlight>
              </a:rPr>
              <a:t>Pick a paragraph you’ve written with Mrs. </a:t>
            </a:r>
            <a:r>
              <a:rPr lang="en-US" sz="2400" dirty="0" err="1">
                <a:solidFill>
                  <a:schemeClr val="accent6"/>
                </a:solidFill>
                <a:highlight>
                  <a:srgbClr val="094C80"/>
                </a:highlight>
              </a:rPr>
              <a:t>Sefchik</a:t>
            </a:r>
            <a:r>
              <a:rPr lang="en-US" sz="2400" dirty="0">
                <a:solidFill>
                  <a:schemeClr val="accent6"/>
                </a:solidFill>
                <a:highlight>
                  <a:srgbClr val="094C80"/>
                </a:highlight>
              </a:rPr>
              <a:t> </a:t>
            </a:r>
          </a:p>
          <a:p>
            <a:r>
              <a:rPr lang="en-US" sz="2400" dirty="0">
                <a:solidFill>
                  <a:schemeClr val="accent6"/>
                </a:solidFill>
                <a:highlight>
                  <a:srgbClr val="094C80"/>
                </a:highlight>
              </a:rPr>
              <a:t>and revise it using ARMS. Then use CUPS to edit it.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1FAF2C-0ADD-A948-A61B-136589E29B51}"/>
              </a:ext>
            </a:extLst>
          </p:cNvPr>
          <p:cNvSpPr txBox="1"/>
          <p:nvPr/>
        </p:nvSpPr>
        <p:spPr>
          <a:xfrm>
            <a:off x="5290145" y="2855385"/>
            <a:ext cx="713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94C80"/>
                </a:solidFill>
                <a:highlight>
                  <a:srgbClr val="00FFFF"/>
                </a:highlight>
              </a:rPr>
              <a:t>Teach a sibling or friend about ARMS and CUPS.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8FEA4-472A-CD4B-8E10-AC2B2C68B969}"/>
              </a:ext>
            </a:extLst>
          </p:cNvPr>
          <p:cNvSpPr txBox="1"/>
          <p:nvPr/>
        </p:nvSpPr>
        <p:spPr>
          <a:xfrm>
            <a:off x="194009" y="3540951"/>
            <a:ext cx="7730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highlight>
                  <a:srgbClr val="094C80"/>
                </a:highlight>
              </a:rPr>
              <a:t>Use ARMS and CUPS to revise and edit your acrostic poem.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5217FB-CE3A-8348-9FC8-6D99D31E00FC}"/>
              </a:ext>
            </a:extLst>
          </p:cNvPr>
          <p:cNvSpPr/>
          <p:nvPr/>
        </p:nvSpPr>
        <p:spPr>
          <a:xfrm>
            <a:off x="4059169" y="4525869"/>
            <a:ext cx="7131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</a:rPr>
              <a:t>Learn about and hear more from Naomi Shihab Nye, Youth Poet Laureate:</a:t>
            </a:r>
          </a:p>
          <a:p>
            <a:r>
              <a:rPr lang="en-US" dirty="0">
                <a:solidFill>
                  <a:srgbClr val="094C80"/>
                </a:solidFill>
                <a:highlight>
                  <a:srgbClr val="00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https://www.poetryfoundation.org/learn/young-peoples-poet-laureate</a:t>
            </a:r>
            <a:endParaRPr lang="en-US" dirty="0">
              <a:solidFill>
                <a:srgbClr val="094C80"/>
              </a:solidFill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2433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14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35289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66B109C-E20A-E64E-B6DF-BEAFEF709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D851B-3454-DA4C-986B-1D81425C011F}"/>
              </a:ext>
            </a:extLst>
          </p:cNvPr>
          <p:cNvSpPr txBox="1"/>
          <p:nvPr/>
        </p:nvSpPr>
        <p:spPr>
          <a:xfrm>
            <a:off x="6846560" y="-14746"/>
            <a:ext cx="4301275" cy="1456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u="sng" cap="all" dirty="0">
                <a:ln w="3175" cmpd="sng">
                  <a:noFill/>
                </a:ln>
                <a:solidFill>
                  <a:srgbClr val="094C80"/>
                </a:solidFill>
                <a:highlight>
                  <a:srgbClr val="00FFFF"/>
                </a:highlight>
                <a:latin typeface="Segoe Print" panose="02000800000000000000" pitchFamily="2" charset="0"/>
                <a:ea typeface="+mj-ea"/>
                <a:cs typeface="+mj-cs"/>
              </a:rPr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A7619B-3299-8248-803E-7CAE35B2E019}"/>
              </a:ext>
            </a:extLst>
          </p:cNvPr>
          <p:cNvSpPr txBox="1"/>
          <p:nvPr/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F74EB-B9EB-EC4C-A2A5-71628B7BE7E4}"/>
              </a:ext>
            </a:extLst>
          </p:cNvPr>
          <p:cNvSpPr txBox="1"/>
          <p:nvPr/>
        </p:nvSpPr>
        <p:spPr>
          <a:xfrm>
            <a:off x="813560" y="1986478"/>
            <a:ext cx="4067908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highlight>
                  <a:srgbClr val="094C80"/>
                </a:highlight>
              </a:rPr>
              <a:t>All videos courtesy of YouTube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1160C-6C05-B742-9517-0184A211D653}"/>
              </a:ext>
            </a:extLst>
          </p:cNvPr>
          <p:cNvSpPr txBox="1"/>
          <p:nvPr/>
        </p:nvSpPr>
        <p:spPr>
          <a:xfrm>
            <a:off x="349587" y="1216289"/>
            <a:ext cx="499585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highlight>
                  <a:srgbClr val="00FFFF"/>
                </a:highlight>
              </a:rPr>
              <a:t>Images courtesy of </a:t>
            </a:r>
            <a:r>
              <a:rPr lang="en-US" sz="2400" dirty="0" err="1">
                <a:solidFill>
                  <a:schemeClr val="accent1"/>
                </a:solidFill>
                <a:highlight>
                  <a:srgbClr val="00FFFF"/>
                </a:highlight>
              </a:rPr>
              <a:t>Pexels</a:t>
            </a:r>
            <a:r>
              <a:rPr lang="en-US" sz="2400" dirty="0">
                <a:solidFill>
                  <a:schemeClr val="accent1"/>
                </a:solidFill>
                <a:highlight>
                  <a:srgbClr val="00FFFF"/>
                </a:highlight>
              </a:rPr>
              <a:t> and </a:t>
            </a:r>
            <a:r>
              <a:rPr lang="en-US" sz="2400" dirty="0" err="1">
                <a:solidFill>
                  <a:schemeClr val="accent1"/>
                </a:solidFill>
                <a:highlight>
                  <a:srgbClr val="00FFFF"/>
                </a:highlight>
              </a:rPr>
              <a:t>Pixabay</a:t>
            </a:r>
            <a:r>
              <a:rPr lang="en-US" sz="2400" dirty="0">
                <a:solidFill>
                  <a:schemeClr val="accent1"/>
                </a:solidFill>
                <a:highlight>
                  <a:srgbClr val="00FFFF"/>
                </a:highlight>
              </a:rPr>
              <a:t> 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A4E39-2D41-1B4C-8E52-C9ED988D40B7}"/>
              </a:ext>
            </a:extLst>
          </p:cNvPr>
          <p:cNvSpPr txBox="1"/>
          <p:nvPr/>
        </p:nvSpPr>
        <p:spPr>
          <a:xfrm>
            <a:off x="1374774" y="3776122"/>
            <a:ext cx="3522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highlight>
                  <a:srgbClr val="094C80"/>
                </a:highlight>
              </a:rPr>
              <a:t>Music from: </a:t>
            </a:r>
            <a:r>
              <a:rPr lang="en-US" sz="2400" dirty="0" err="1">
                <a:solidFill>
                  <a:schemeClr val="accent6"/>
                </a:solidFill>
                <a:highlight>
                  <a:srgbClr val="094C80"/>
                </a:highlight>
              </a:rPr>
              <a:t>bensound.com</a:t>
            </a:r>
            <a:endParaRPr lang="en-US" sz="2400" dirty="0">
              <a:solidFill>
                <a:schemeClr val="accent6"/>
              </a:solidFill>
              <a:highlight>
                <a:srgbClr val="094C80"/>
              </a:highlight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A0F21-95F2-0B4B-8DC9-A28DD223B5D6}"/>
              </a:ext>
            </a:extLst>
          </p:cNvPr>
          <p:cNvSpPr txBox="1"/>
          <p:nvPr/>
        </p:nvSpPr>
        <p:spPr>
          <a:xfrm>
            <a:off x="153606" y="2727935"/>
            <a:ext cx="5964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highlight>
                  <a:srgbClr val="00FFFF"/>
                </a:highlight>
              </a:rPr>
              <a:t>ARMS and CUPS acronyms </a:t>
            </a:r>
          </a:p>
          <a:p>
            <a:r>
              <a:rPr lang="en-US" sz="2000" b="1" dirty="0">
                <a:solidFill>
                  <a:schemeClr val="accent1"/>
                </a:solidFill>
                <a:highlight>
                  <a:srgbClr val="00FFFF"/>
                </a:highlight>
              </a:rPr>
              <a:t>courtesy of Revising + Editing 101 YouTube video</a:t>
            </a:r>
            <a:endParaRPr lang="en-US" sz="2000" dirty="0">
              <a:solidFill>
                <a:srgbClr val="094C80"/>
              </a:solidFill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21051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2931-15A7-324A-A588-BB254253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285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objectives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9129F-63CA-3640-BDF5-06E9A494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of this lesson</a:t>
            </a:r>
          </a:p>
        </p:txBody>
      </p:sp>
    </p:spTree>
    <p:extLst>
      <p:ext uri="{BB962C8B-B14F-4D97-AF65-F5344CB8AC3E}">
        <p14:creationId xmlns:p14="http://schemas.microsoft.com/office/powerpoint/2010/main" val="94618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700" y="1266825"/>
            <a:ext cx="10515600" cy="1325563"/>
          </a:xfrm>
        </p:spPr>
        <p:txBody>
          <a:bodyPr/>
          <a:lstStyle/>
          <a:p>
            <a:r>
              <a:rPr lang="en-US" dirty="0">
                <a:highlight>
                  <a:srgbClr val="094C80"/>
                </a:highlight>
              </a:rPr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7D7E-5FCC-694A-A064-ABA69DD99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2688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F99520"/>
                </a:highlight>
              </a:rPr>
              <a:t>To discuss what it means to revise and edit and to practice those skills by revising and editing I AM poems.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3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3623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EF04-CC1C-584A-AC86-8B6FE759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515" y="220411"/>
            <a:ext cx="10515600" cy="1325563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pic>
        <p:nvPicPr>
          <p:cNvPr id="4" name="Picture 3" descr="A picture containing stationary, table, computer, desk&#10;&#10;Description automatically generated">
            <a:extLst>
              <a:ext uri="{FF2B5EF4-FFF2-40B4-BE49-F238E27FC236}">
                <a16:creationId xmlns:a16="http://schemas.microsoft.com/office/drawing/2014/main" id="{BA98BA7A-435D-2449-AAC5-384014D00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56" y="1371600"/>
            <a:ext cx="8033658" cy="5355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5DE1B8-75B3-864F-9737-1FAF08FF2FA6}"/>
              </a:ext>
            </a:extLst>
          </p:cNvPr>
          <p:cNvSpPr/>
          <p:nvPr/>
        </p:nvSpPr>
        <p:spPr>
          <a:xfrm rot="19034298">
            <a:off x="3191951" y="2476863"/>
            <a:ext cx="325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Bradley Hand ITC TT" pitchFamily="2" charset="77"/>
                <a:cs typeface="Gautami" panose="020B0502040204020203" pitchFamily="34" charset="0"/>
              </a:rPr>
              <a:t>Revising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327AD-66ED-0C4C-9CCE-BC6B6A95B0B9}"/>
              </a:ext>
            </a:extLst>
          </p:cNvPr>
          <p:cNvSpPr/>
          <p:nvPr/>
        </p:nvSpPr>
        <p:spPr>
          <a:xfrm>
            <a:off x="5878285" y="2800028"/>
            <a:ext cx="2459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Book Antiqua" panose="02040602050305030304" pitchFamily="18" charset="0"/>
              </a:rPr>
              <a:t>Punctuation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3ABD48-8100-574B-969F-63D37154447A}"/>
              </a:ext>
            </a:extLst>
          </p:cNvPr>
          <p:cNvSpPr/>
          <p:nvPr/>
        </p:nvSpPr>
        <p:spPr>
          <a:xfrm>
            <a:off x="5620168" y="3845454"/>
            <a:ext cx="2956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accent1"/>
                </a:solidFill>
                <a:latin typeface="Gill Sans MT" panose="020B0502020104020203" pitchFamily="34" charset="77"/>
              </a:rPr>
              <a:t>Typographical errors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8BA9B7-BE38-6E4A-8757-C12CFE5A4B67}"/>
              </a:ext>
            </a:extLst>
          </p:cNvPr>
          <p:cNvSpPr/>
          <p:nvPr/>
        </p:nvSpPr>
        <p:spPr>
          <a:xfrm>
            <a:off x="4871438" y="4709513"/>
            <a:ext cx="1749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Kristen ITC" panose="03050502040202030202" pitchFamily="66" charset="77"/>
                <a:cs typeface="Gautami" panose="020B0502040204020203" pitchFamily="34" charset="0"/>
              </a:rPr>
              <a:t>Editing </a:t>
            </a:r>
          </a:p>
        </p:txBody>
      </p:sp>
    </p:spTree>
    <p:extLst>
      <p:ext uri="{BB962C8B-B14F-4D97-AF65-F5344CB8AC3E}">
        <p14:creationId xmlns:p14="http://schemas.microsoft.com/office/powerpoint/2010/main" val="3313402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5B435-9A8E-2948-942B-DE352C2FDAB7}"/>
              </a:ext>
            </a:extLst>
          </p:cNvPr>
          <p:cNvSpPr/>
          <p:nvPr/>
        </p:nvSpPr>
        <p:spPr>
          <a:xfrm>
            <a:off x="1314124" y="-2333016"/>
            <a:ext cx="8219601" cy="3589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5400" b="1" cap="all" dirty="0">
                <a:ln w="3175" cmpd="sng">
                  <a:noFill/>
                </a:ln>
                <a:solidFill>
                  <a:schemeClr val="accent1"/>
                </a:solidFill>
                <a:highlight>
                  <a:srgbClr val="00FFFF"/>
                </a:highlight>
                <a:latin typeface="Segoe Print" panose="02000800000000000000" pitchFamily="2" charset="0"/>
                <a:ea typeface="+mj-ea"/>
                <a:cs typeface="+mj-cs"/>
              </a:rPr>
              <a:t>Writing </a:t>
            </a:r>
            <a:r>
              <a:rPr lang="en-US" sz="5400" b="1" cap="all" dirty="0">
                <a:ln w="3175" cmpd="sng">
                  <a:noFill/>
                </a:ln>
                <a:solidFill>
                  <a:schemeClr val="accent6"/>
                </a:solidFill>
                <a:highlight>
                  <a:srgbClr val="094C80"/>
                </a:highlight>
                <a:latin typeface="Segoe Print" panose="02000800000000000000" pitchFamily="2" charset="0"/>
                <a:ea typeface="+mj-ea"/>
                <a:cs typeface="+mj-cs"/>
              </a:rPr>
              <a:t>Process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0F852-4248-3F4F-9F8E-1B482D9DD4FC}"/>
              </a:ext>
            </a:extLst>
          </p:cNvPr>
          <p:cNvSpPr txBox="1"/>
          <p:nvPr/>
        </p:nvSpPr>
        <p:spPr>
          <a:xfrm>
            <a:off x="10445576" y="1613118"/>
            <a:ext cx="15552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94C80"/>
                </a:solidFill>
              </a:rPr>
              <a:t>Read. </a:t>
            </a:r>
          </a:p>
          <a:p>
            <a:r>
              <a:rPr lang="en-US" sz="2800" dirty="0">
                <a:solidFill>
                  <a:srgbClr val="094C80"/>
                </a:solidFill>
              </a:rPr>
              <a:t>Write. </a:t>
            </a:r>
          </a:p>
          <a:p>
            <a:r>
              <a:rPr lang="en-US" sz="2800" b="1" dirty="0">
                <a:solidFill>
                  <a:schemeClr val="accent6"/>
                </a:solidFill>
                <a:highlight>
                  <a:srgbClr val="094C80"/>
                </a:highlight>
              </a:rPr>
              <a:t>Revise.  </a:t>
            </a:r>
          </a:p>
          <a:p>
            <a:r>
              <a:rPr lang="en-US" sz="2800" dirty="0">
                <a:solidFill>
                  <a:srgbClr val="094C80"/>
                </a:solidFill>
              </a:rPr>
              <a:t>Repeat.</a:t>
            </a:r>
            <a:r>
              <a:rPr lang="en-US" sz="24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4CDDF7-0611-F648-9B1B-CEF19DC3A878}"/>
              </a:ext>
            </a:extLst>
          </p:cNvPr>
          <p:cNvSpPr txBox="1"/>
          <p:nvPr/>
        </p:nvSpPr>
        <p:spPr>
          <a:xfrm>
            <a:off x="191190" y="1613118"/>
            <a:ext cx="5293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highlight>
                  <a:srgbClr val="094C80"/>
                </a:highlight>
              </a:rPr>
              <a:t>Revise. To change your writing.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B1654C-9748-D246-9218-171481F57DF9}"/>
              </a:ext>
            </a:extLst>
          </p:cNvPr>
          <p:cNvSpPr txBox="1"/>
          <p:nvPr/>
        </p:nvSpPr>
        <p:spPr>
          <a:xfrm>
            <a:off x="1077170" y="2136338"/>
            <a:ext cx="3949094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94C80"/>
                </a:solidFill>
              </a:rPr>
              <a:t>(Remember </a:t>
            </a:r>
            <a:r>
              <a:rPr lang="en-US" sz="3200" b="1" dirty="0">
                <a:solidFill>
                  <a:schemeClr val="accent6"/>
                </a:solidFill>
              </a:rPr>
              <a:t>ARMS</a:t>
            </a:r>
            <a:r>
              <a:rPr lang="en-US" sz="3200" b="1" dirty="0">
                <a:solidFill>
                  <a:srgbClr val="094C80"/>
                </a:solidFill>
              </a:rPr>
              <a:t>)</a:t>
            </a:r>
          </a:p>
          <a:p>
            <a:endParaRPr lang="en-US" sz="1200" b="1" dirty="0">
              <a:solidFill>
                <a:srgbClr val="094C80"/>
              </a:solidFill>
            </a:endParaRPr>
          </a:p>
          <a:p>
            <a:r>
              <a:rPr lang="en-US" sz="3200" b="1" dirty="0">
                <a:solidFill>
                  <a:schemeClr val="accent6"/>
                </a:solidFill>
              </a:rPr>
              <a:t>A</a:t>
            </a:r>
            <a:r>
              <a:rPr lang="en-US" sz="3200" b="1" dirty="0">
                <a:solidFill>
                  <a:srgbClr val="094C80"/>
                </a:solidFill>
              </a:rPr>
              <a:t>dd</a:t>
            </a:r>
          </a:p>
          <a:p>
            <a:r>
              <a:rPr lang="en-US" sz="3200" b="1" dirty="0">
                <a:solidFill>
                  <a:schemeClr val="accent6"/>
                </a:solidFill>
              </a:rPr>
              <a:t>R</a:t>
            </a:r>
            <a:r>
              <a:rPr lang="en-US" sz="3200" b="1" dirty="0">
                <a:solidFill>
                  <a:srgbClr val="094C80"/>
                </a:solidFill>
              </a:rPr>
              <a:t>emove</a:t>
            </a:r>
          </a:p>
          <a:p>
            <a:r>
              <a:rPr lang="en-US" sz="3200" b="1" dirty="0">
                <a:solidFill>
                  <a:schemeClr val="accent6"/>
                </a:solidFill>
              </a:rPr>
              <a:t>M</a:t>
            </a:r>
            <a:r>
              <a:rPr lang="en-US" sz="3200" b="1" dirty="0">
                <a:solidFill>
                  <a:srgbClr val="094C80"/>
                </a:solidFill>
              </a:rPr>
              <a:t>ove</a:t>
            </a:r>
          </a:p>
          <a:p>
            <a:r>
              <a:rPr lang="en-US" sz="3200" b="1" dirty="0">
                <a:solidFill>
                  <a:schemeClr val="accent6"/>
                </a:solidFill>
              </a:rPr>
              <a:t>S</a:t>
            </a:r>
            <a:r>
              <a:rPr lang="en-US" sz="3200" b="1" dirty="0">
                <a:solidFill>
                  <a:srgbClr val="094C80"/>
                </a:solidFill>
              </a:rPr>
              <a:t>ubstitute</a:t>
            </a:r>
            <a:endParaRPr lang="en-US" sz="3200" dirty="0">
              <a:solidFill>
                <a:srgbClr val="094C80"/>
              </a:solidFill>
            </a:endParaRPr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C3C91AF-50CC-C34D-8AA0-81202AA72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7332753" y="2498170"/>
            <a:ext cx="3782077" cy="3782077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8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00D459-E173-1740-9555-26BAFC1B102B}"/>
              </a:ext>
            </a:extLst>
          </p:cNvPr>
          <p:cNvSpPr txBox="1"/>
          <p:nvPr/>
        </p:nvSpPr>
        <p:spPr>
          <a:xfrm>
            <a:off x="4189065" y="20318"/>
            <a:ext cx="381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94C80"/>
                </a:solidFill>
                <a:latin typeface="Segoe Print" panose="02000800000000000000" pitchFamily="2" charset="0"/>
              </a:rPr>
              <a:t>Descriptive Detail</a:t>
            </a:r>
          </a:p>
        </p:txBody>
      </p:sp>
      <p:pic>
        <p:nvPicPr>
          <p:cNvPr id="4" name="Online Media 3" descr="Descriptive Language">
            <a:hlinkClick r:id="" action="ppaction://media"/>
            <a:extLst>
              <a:ext uri="{FF2B5EF4-FFF2-40B4-BE49-F238E27FC236}">
                <a16:creationId xmlns:a16="http://schemas.microsoft.com/office/drawing/2014/main" id="{B96C263F-1299-DA4B-A399-765DF4A95B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7932" y="605093"/>
            <a:ext cx="9996129" cy="56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47BCEA"/>
      </a:hlink>
      <a:folHlink>
        <a:srgbClr val="0A7CD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slinkTemplate" id="{72FDC4DF-A588-E44F-8478-FED49315AC0A}" vid="{7DB7FE65-3826-AE40-8732-BD005EB35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43025</TotalTime>
  <Words>1640</Words>
  <Application>Microsoft Macintosh PowerPoint</Application>
  <PresentationFormat>Widescreen</PresentationFormat>
  <Paragraphs>314</Paragraphs>
  <Slides>35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Kristen ITC</vt:lpstr>
      <vt:lpstr>Segoe Print</vt:lpstr>
      <vt:lpstr>Aller</vt:lpstr>
      <vt:lpstr>Book Antiqua</vt:lpstr>
      <vt:lpstr>Gill Sans MT</vt:lpstr>
      <vt:lpstr>Aller Light</vt:lpstr>
      <vt:lpstr>Calibri</vt:lpstr>
      <vt:lpstr>Bradley Hand ITC TT</vt:lpstr>
      <vt:lpstr>Theme2</vt:lpstr>
      <vt:lpstr>Revising + Editing   </vt:lpstr>
      <vt:lpstr>materials</vt:lpstr>
      <vt:lpstr>materials</vt:lpstr>
      <vt:lpstr>objectives</vt:lpstr>
      <vt:lpstr>objectives</vt:lpstr>
      <vt:lpstr>vocabulary</vt:lpstr>
      <vt:lpstr>vocabulary</vt:lpstr>
      <vt:lpstr>PowerPoint Presentation</vt:lpstr>
      <vt:lpstr>PowerPoint Presentation</vt:lpstr>
      <vt:lpstr>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Four Day 2  Review Revising editing </vt:lpstr>
      <vt:lpstr>PowerPoint Presentation</vt:lpstr>
      <vt:lpstr>PowerPoint Presentation</vt:lpstr>
      <vt:lpstr>PowerPoint Presentation</vt:lpstr>
      <vt:lpstr>instructions</vt:lpstr>
      <vt:lpstr>PowerPoint Presentation</vt:lpstr>
      <vt:lpstr>Lesson Four Day 3   Poem Sharing Editing </vt:lpstr>
      <vt:lpstr>Poem Sharing</vt:lpstr>
      <vt:lpstr>PowerPoint Presentation</vt:lpstr>
      <vt:lpstr>PowerPoint Presentation</vt:lpstr>
      <vt:lpstr>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</dc:title>
  <dc:creator>Posture 2</dc:creator>
  <cp:lastModifiedBy>Dawn Leas</cp:lastModifiedBy>
  <cp:revision>102</cp:revision>
  <dcterms:created xsi:type="dcterms:W3CDTF">2021-09-01T16:05:59Z</dcterms:created>
  <dcterms:modified xsi:type="dcterms:W3CDTF">2022-02-17T01:07:26Z</dcterms:modified>
</cp:coreProperties>
</file>