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47"/>
  </p:handoutMasterIdLst>
  <p:sldIdLst>
    <p:sldId id="267" r:id="rId2"/>
    <p:sldId id="257" r:id="rId3"/>
    <p:sldId id="258" r:id="rId4"/>
    <p:sldId id="261" r:id="rId5"/>
    <p:sldId id="262" r:id="rId6"/>
    <p:sldId id="400" r:id="rId7"/>
    <p:sldId id="398" r:id="rId8"/>
    <p:sldId id="382" r:id="rId9"/>
    <p:sldId id="414" r:id="rId10"/>
    <p:sldId id="310" r:id="rId11"/>
    <p:sldId id="401" r:id="rId12"/>
    <p:sldId id="353" r:id="rId13"/>
    <p:sldId id="350" r:id="rId14"/>
    <p:sldId id="390" r:id="rId15"/>
    <p:sldId id="392" r:id="rId16"/>
    <p:sldId id="359" r:id="rId17"/>
    <p:sldId id="263" r:id="rId18"/>
    <p:sldId id="264" r:id="rId19"/>
    <p:sldId id="391" r:id="rId20"/>
    <p:sldId id="357" r:id="rId21"/>
    <p:sldId id="417" r:id="rId22"/>
    <p:sldId id="413" r:id="rId23"/>
    <p:sldId id="386" r:id="rId24"/>
    <p:sldId id="354" r:id="rId25"/>
    <p:sldId id="358" r:id="rId26"/>
    <p:sldId id="418" r:id="rId27"/>
    <p:sldId id="410" r:id="rId28"/>
    <p:sldId id="412" r:id="rId29"/>
    <p:sldId id="419" r:id="rId30"/>
    <p:sldId id="373" r:id="rId31"/>
    <p:sldId id="420" r:id="rId32"/>
    <p:sldId id="421" r:id="rId33"/>
    <p:sldId id="424" r:id="rId34"/>
    <p:sldId id="395" r:id="rId35"/>
    <p:sldId id="425" r:id="rId36"/>
    <p:sldId id="426" r:id="rId37"/>
    <p:sldId id="407" r:id="rId38"/>
    <p:sldId id="355" r:id="rId39"/>
    <p:sldId id="403" r:id="rId40"/>
    <p:sldId id="402" r:id="rId41"/>
    <p:sldId id="265" r:id="rId42"/>
    <p:sldId id="266" r:id="rId43"/>
    <p:sldId id="423" r:id="rId44"/>
    <p:sldId id="422" r:id="rId45"/>
    <p:sldId id="406" r:id="rId46"/>
  </p:sldIdLst>
  <p:sldSz cx="12192000" cy="6858000"/>
  <p:notesSz cx="6858000" cy="9144000"/>
  <p:embeddedFontLst>
    <p:embeddedFont>
      <p:font typeface="Aller" panose="020B0603020203020204" pitchFamily="34" charset="77"/>
      <p:regular r:id="rId48"/>
    </p:embeddedFont>
    <p:embeddedFont>
      <p:font typeface="Aller Light" panose="020B0403020203020204" pitchFamily="34" charset="77"/>
      <p:regular r:id="rId49"/>
    </p:embeddedFont>
    <p:embeddedFont>
      <p:font typeface="Arial Nova" panose="020B0504020202020204" pitchFamily="34" charset="0"/>
      <p:regular r:id="rId50"/>
      <p:bold r:id="rId51"/>
      <p:italic r:id="rId52"/>
      <p:boldItalic r:id="rId53"/>
    </p:embeddedFont>
    <p:embeddedFont>
      <p:font typeface="Book Antiqua" panose="02040602050305030304" pitchFamily="18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Gill Sans MT" panose="020B0502020104020203" pitchFamily="34" charset="77"/>
      <p:regular r:id="rId62"/>
      <p:bold r:id="rId63"/>
      <p:italic r:id="rId64"/>
      <p:boldItalic r:id="rId65"/>
    </p:embeddedFont>
    <p:embeddedFont>
      <p:font typeface="Kristen ITC" panose="03050502040202030202" pitchFamily="66" charset="77"/>
      <p:regular r:id="rId66"/>
    </p:embeddedFont>
    <p:embeddedFont>
      <p:font typeface="Wingdings 2" pitchFamily="2" charset="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Leas" initials="DL" lastIdx="1" clrIdx="0">
    <p:extLst>
      <p:ext uri="{19B8F6BF-5375-455C-9EA6-DF929625EA0E}">
        <p15:presenceInfo xmlns:p15="http://schemas.microsoft.com/office/powerpoint/2012/main" userId="S::dawn.leas@wilkes.edu::0a7a4481-b61b-4347-8d97-a317b7f7ff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1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9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0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6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dPxHvGB1Xo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94M-mcOJY4?feature=oembed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9RKJleFdBU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amuseum.org/booklets/12_71_143_0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hilamuseum.org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moop.com/" TargetMode="External"/><Relationship Id="rId2" Type="http://schemas.openxmlformats.org/officeDocument/2006/relationships/hyperlink" Target="https://www.philamuseum.org/booklets/12_71_143_0.html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sf2qwa-nXM?start=1&amp;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148285" y="1822223"/>
            <a:ext cx="10480505" cy="1978986"/>
          </a:xfrm>
        </p:spPr>
        <p:txBody>
          <a:bodyPr>
            <a:normAutofit/>
          </a:bodyPr>
          <a:lstStyle/>
          <a:p>
            <a:r>
              <a:rPr lang="en-US" sz="4800" dirty="0"/>
              <a:t>Ekphrastic </a:t>
            </a:r>
            <a:r>
              <a:rPr lang="en-US" sz="4800" dirty="0" err="1"/>
              <a:t>POeTry</a:t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3398755" y="3512951"/>
            <a:ext cx="8324191" cy="961330"/>
          </a:xfrm>
        </p:spPr>
        <p:txBody>
          <a:bodyPr>
            <a:normAutofit/>
          </a:bodyPr>
          <a:lstStyle/>
          <a:p>
            <a:r>
              <a:rPr lang="en-US" sz="2400" dirty="0"/>
              <a:t>Lesson 4		5</a:t>
            </a:r>
            <a:r>
              <a:rPr lang="en-US" sz="2400" baseline="30000" dirty="0"/>
              <a:t>th</a:t>
            </a:r>
            <a:r>
              <a:rPr lang="en-US" sz="2400" dirty="0"/>
              <a:t> grade		Mrs. </a:t>
            </a:r>
            <a:r>
              <a:rPr lang="en-US" sz="2400" dirty="0" err="1"/>
              <a:t>Smutny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60694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4978504" y="-13030"/>
            <a:ext cx="6794396" cy="1194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solidFill>
                  <a:schemeClr val="accent2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“Tar Beach” </a:t>
            </a:r>
            <a:r>
              <a:rPr lang="en-US" sz="2800" b="1" cap="all" dirty="0">
                <a:solidFill>
                  <a:srgbClr val="F99520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2800" b="1" dirty="0">
                <a:solidFill>
                  <a:srgbClr val="F99520"/>
                </a:solidFill>
                <a:latin typeface="+mj-lt"/>
                <a:ea typeface="+mj-ea"/>
                <a:cs typeface="+mj-cs"/>
              </a:rPr>
              <a:t>y Faith Ringgold</a:t>
            </a:r>
            <a:endParaRPr lang="en-US" sz="2800" b="1" cap="all" dirty="0">
              <a:solidFill>
                <a:srgbClr val="F9952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035B0824-0F4C-5E4A-AF05-C46B67E47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0" y="0"/>
            <a:ext cx="4857880" cy="6848476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23DBB2-3BC3-784C-AABB-FE50D1F42097}"/>
              </a:ext>
            </a:extLst>
          </p:cNvPr>
          <p:cNvSpPr txBox="1"/>
          <p:nvPr/>
        </p:nvSpPr>
        <p:spPr>
          <a:xfrm>
            <a:off x="6200078" y="1330265"/>
            <a:ext cx="547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Philadelphia Museum of Art 10X2 Exercise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E504D-2863-6646-A644-BC7E482F0AD2}"/>
              </a:ext>
            </a:extLst>
          </p:cNvPr>
          <p:cNvSpPr txBox="1"/>
          <p:nvPr/>
        </p:nvSpPr>
        <p:spPr>
          <a:xfrm>
            <a:off x="5541065" y="2317502"/>
            <a:ext cx="6794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94C80"/>
                </a:solidFill>
                <a:highlight>
                  <a:srgbClr val="00FFFF"/>
                </a:highlight>
              </a:rPr>
              <a:t>List 10 things you see, hear,  smell, taste.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DCE667-8352-DD4A-B325-CDE44B28DC99}"/>
              </a:ext>
            </a:extLst>
          </p:cNvPr>
          <p:cNvSpPr txBox="1"/>
          <p:nvPr/>
        </p:nvSpPr>
        <p:spPr>
          <a:xfrm>
            <a:off x="6433571" y="3205028"/>
            <a:ext cx="425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094C80"/>
                </a:highlight>
              </a:rPr>
              <a:t>List another10 things.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1A1520F-E180-E647-AB27-C72D5F27563C}"/>
              </a:ext>
            </a:extLst>
          </p:cNvPr>
          <p:cNvSpPr txBox="1"/>
          <p:nvPr/>
        </p:nvSpPr>
        <p:spPr>
          <a:xfrm>
            <a:off x="6433571" y="4220944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C80"/>
                </a:solidFill>
                <a:highlight>
                  <a:srgbClr val="00FFFF"/>
                </a:highlight>
              </a:rPr>
              <a:t>What is going on?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640023-71B6-094A-9AF6-3ED140B1E7FD}"/>
              </a:ext>
            </a:extLst>
          </p:cNvPr>
          <p:cNvSpPr txBox="1"/>
          <p:nvPr/>
        </p:nvSpPr>
        <p:spPr>
          <a:xfrm>
            <a:off x="6426261" y="5228322"/>
            <a:ext cx="5727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094C80"/>
                </a:highlight>
              </a:rPr>
              <a:t>What do you wonder about? </a:t>
            </a:r>
          </a:p>
        </p:txBody>
      </p:sp>
    </p:spTree>
    <p:extLst>
      <p:ext uri="{BB962C8B-B14F-4D97-AF65-F5344CB8AC3E}">
        <p14:creationId xmlns:p14="http://schemas.microsoft.com/office/powerpoint/2010/main" val="2453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2" grpId="0"/>
      <p:bldP spid="103" grpId="0"/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387C2F09-ADE1-4145-BD99-89A1B004F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692236" y="0"/>
            <a:ext cx="10807527" cy="6079235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4AA1DF-0354-BF43-B7F1-E9092D619F16}"/>
              </a:ext>
            </a:extLst>
          </p:cNvPr>
          <p:cNvSpPr/>
          <p:nvPr/>
        </p:nvSpPr>
        <p:spPr>
          <a:xfrm>
            <a:off x="1810964" y="5213670"/>
            <a:ext cx="9014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highlight>
                  <a:srgbClr val="094C80"/>
                </a:highlight>
                <a:latin typeface="Arial Nova" panose="020B0504020202020204" pitchFamily="34" charset="0"/>
              </a:rPr>
              <a:t>What’s one thing you learned today? </a:t>
            </a:r>
            <a:endParaRPr lang="en-US" sz="4000" dirty="0">
              <a:highlight>
                <a:srgbClr val="094C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7693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1680633" y="3938415"/>
            <a:ext cx="8830733" cy="122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0" b="1" cap="all" dirty="0">
                <a:solidFill>
                  <a:schemeClr val="accent6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Lesson 4 – Ekphrastic </a:t>
            </a:r>
            <a:r>
              <a:rPr lang="en-US" sz="10000" b="1" cap="all" dirty="0" err="1">
                <a:solidFill>
                  <a:schemeClr val="accent6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POetry</a:t>
            </a:r>
            <a:endParaRPr lang="en-US" sz="8600" b="1" cap="all" dirty="0">
              <a:solidFill>
                <a:schemeClr val="accent6"/>
              </a:solidFill>
              <a:highlight>
                <a:srgbClr val="094C80"/>
              </a:highlight>
              <a:latin typeface="Bradley Hand ITC TT" pitchFamily="2" charset="77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b="1" cap="all" dirty="0">
                <a:solidFill>
                  <a:schemeClr val="accent6"/>
                </a:solidFill>
                <a:highlight>
                  <a:srgbClr val="094C80"/>
                </a:highlight>
                <a:latin typeface="Arial Nova" panose="020B0504020202020204" pitchFamily="34" charset="0"/>
                <a:ea typeface="+mj-ea"/>
                <a:cs typeface="+mj-cs"/>
              </a:rPr>
              <a:t>Day 2</a:t>
            </a:r>
          </a:p>
        </p:txBody>
      </p:sp>
      <p:pic>
        <p:nvPicPr>
          <p:cNvPr id="9" name="Picture 8" descr="A picture containing indoor, sliced&#10;&#10;Description automatically generated">
            <a:extLst>
              <a:ext uri="{FF2B5EF4-FFF2-40B4-BE49-F238E27FC236}">
                <a16:creationId xmlns:a16="http://schemas.microsoft.com/office/drawing/2014/main" id="{EA906612-7F0E-DA4D-95AA-4B545BA3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69" b="25872"/>
          <a:stretch/>
        </p:blipFill>
        <p:spPr>
          <a:xfrm>
            <a:off x="0" y="0"/>
            <a:ext cx="12192000" cy="405866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5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387C2F09-ADE1-4145-BD99-89A1B004F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4AA1DF-0354-BF43-B7F1-E9092D619F16}"/>
              </a:ext>
            </a:extLst>
          </p:cNvPr>
          <p:cNvSpPr/>
          <p:nvPr/>
        </p:nvSpPr>
        <p:spPr>
          <a:xfrm>
            <a:off x="1572318" y="6150104"/>
            <a:ext cx="9014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highlight>
                  <a:srgbClr val="094C80"/>
                </a:highlight>
                <a:latin typeface="Arial Nova" panose="020B0504020202020204" pitchFamily="34" charset="0"/>
              </a:rPr>
              <a:t>What did we do last week in class? </a:t>
            </a:r>
            <a:endParaRPr lang="en-US" sz="4000" dirty="0">
              <a:highlight>
                <a:srgbClr val="094C8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AB9B3-084F-6F42-BD0A-57A8AB1A8B38}"/>
              </a:ext>
            </a:extLst>
          </p:cNvPr>
          <p:cNvSpPr txBox="1"/>
          <p:nvPr/>
        </p:nvSpPr>
        <p:spPr>
          <a:xfrm>
            <a:off x="-69419" y="-4424"/>
            <a:ext cx="2504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59537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1275573" y="175800"/>
            <a:ext cx="877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4C80"/>
                </a:solidFill>
                <a:latin typeface="Arial Nova" panose="020B0504020202020204" pitchFamily="34" charset="0"/>
              </a:rPr>
              <a:t>Faith Ringgold</a:t>
            </a:r>
            <a:endParaRPr lang="en-US" sz="2400" b="1" dirty="0">
              <a:solidFill>
                <a:srgbClr val="094C80"/>
              </a:solidFill>
              <a:latin typeface="Bradley Hand ITC TT" pitchFamily="2" charset="77"/>
            </a:endParaRPr>
          </a:p>
        </p:txBody>
      </p:sp>
      <p:pic>
        <p:nvPicPr>
          <p:cNvPr id="3" name="Online Media 2" descr="Artist Faith Ringgold talks about her writing process and Tar Beach">
            <a:hlinkClick r:id="" action="ppaction://media"/>
            <a:extLst>
              <a:ext uri="{FF2B5EF4-FFF2-40B4-BE49-F238E27FC236}">
                <a16:creationId xmlns:a16="http://schemas.microsoft.com/office/drawing/2014/main" id="{4F6DBC24-C5C8-A043-B621-052E93296F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5573" y="705458"/>
            <a:ext cx="9640854" cy="54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6E4FF-EC96-5E45-B361-8EEBD973B2AD}"/>
              </a:ext>
            </a:extLst>
          </p:cNvPr>
          <p:cNvSpPr txBox="1"/>
          <p:nvPr/>
        </p:nvSpPr>
        <p:spPr>
          <a:xfrm>
            <a:off x="5042828" y="712570"/>
            <a:ext cx="6683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What do you know about theme?</a:t>
            </a:r>
          </a:p>
        </p:txBody>
      </p:sp>
      <p:pic>
        <p:nvPicPr>
          <p:cNvPr id="6" name="Picture 5" descr="A white shirt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97BB03C8-74B0-514F-8C63-35A775B8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90" y="44335"/>
            <a:ext cx="4036741" cy="6047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A2A62-EECF-D34B-97B2-D43F0684736A}"/>
              </a:ext>
            </a:extLst>
          </p:cNvPr>
          <p:cNvSpPr txBox="1"/>
          <p:nvPr/>
        </p:nvSpPr>
        <p:spPr>
          <a:xfrm>
            <a:off x="5592915" y="2066925"/>
            <a:ext cx="593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94C80"/>
                </a:solidFill>
              </a:rPr>
              <a:t>Theme is the message the writer wants </a:t>
            </a:r>
          </a:p>
          <a:p>
            <a:pPr algn="ctr"/>
            <a:r>
              <a:rPr lang="en-US" sz="2400" b="1" dirty="0">
                <a:solidFill>
                  <a:srgbClr val="094C80"/>
                </a:solidFill>
              </a:rPr>
              <a:t>to give to the reader.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73CCA-C3C1-7B4E-AB4B-B0FED0486E02}"/>
              </a:ext>
            </a:extLst>
          </p:cNvPr>
          <p:cNvSpPr txBox="1"/>
          <p:nvPr/>
        </p:nvSpPr>
        <p:spPr>
          <a:xfrm>
            <a:off x="5989401" y="3428999"/>
            <a:ext cx="479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What are some themes?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37E77-721A-E448-AB16-8B880BE385C8}"/>
              </a:ext>
            </a:extLst>
          </p:cNvPr>
          <p:cNvSpPr txBox="1"/>
          <p:nvPr/>
        </p:nvSpPr>
        <p:spPr>
          <a:xfrm>
            <a:off x="6533773" y="4460188"/>
            <a:ext cx="1840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4C80"/>
                </a:solidFill>
              </a:rPr>
              <a:t>Love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Loss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Nature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Dreams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Forgiveness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3A8551A-52EB-074A-A559-B006AE3FB8E4}"/>
              </a:ext>
            </a:extLst>
          </p:cNvPr>
          <p:cNvSpPr txBox="1"/>
          <p:nvPr/>
        </p:nvSpPr>
        <p:spPr>
          <a:xfrm>
            <a:off x="8769742" y="4460188"/>
            <a:ext cx="1466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4C80"/>
                </a:solidFill>
              </a:rPr>
              <a:t>Good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Evil</a:t>
            </a:r>
          </a:p>
          <a:p>
            <a:r>
              <a:rPr lang="en-US" sz="2000" b="1" dirty="0">
                <a:solidFill>
                  <a:srgbClr val="094C80"/>
                </a:solidFill>
              </a:rPr>
              <a:t>Growing Up</a:t>
            </a:r>
          </a:p>
        </p:txBody>
      </p:sp>
    </p:spTree>
    <p:extLst>
      <p:ext uri="{BB962C8B-B14F-4D97-AF65-F5344CB8AC3E}">
        <p14:creationId xmlns:p14="http://schemas.microsoft.com/office/powerpoint/2010/main" val="1078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0" grpId="0"/>
      <p:bldP spid="12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515" y="22041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egoe Print" panose="02000800000000000000" pitchFamily="2" charset="0"/>
              </a:rPr>
              <a:t>vocabulary</a:t>
            </a:r>
          </a:p>
        </p:txBody>
      </p:sp>
      <p:pic>
        <p:nvPicPr>
          <p:cNvPr id="4" name="Picture 3" descr="A picture containing stationary, table, computer, desk&#10;&#10;Description automatically generated">
            <a:extLst>
              <a:ext uri="{FF2B5EF4-FFF2-40B4-BE49-F238E27FC236}">
                <a16:creationId xmlns:a16="http://schemas.microsoft.com/office/drawing/2014/main" id="{BA98BA7A-435D-2449-AAC5-384014D0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6" y="1371600"/>
            <a:ext cx="8033658" cy="5355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5DE1B8-75B3-864F-9737-1FAF08FF2FA6}"/>
              </a:ext>
            </a:extLst>
          </p:cNvPr>
          <p:cNvSpPr/>
          <p:nvPr/>
        </p:nvSpPr>
        <p:spPr>
          <a:xfrm rot="19034298">
            <a:off x="3004162" y="2831697"/>
            <a:ext cx="325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Bradley Hand ITC TT" pitchFamily="2" charset="77"/>
                <a:cs typeface="Gautami" panose="020B0502040204020203" pitchFamily="34" charset="0"/>
              </a:rPr>
              <a:t>Ekphrastic Poetry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27AD-66ED-0C4C-9CCE-BC6B6A95B0B9}"/>
              </a:ext>
            </a:extLst>
          </p:cNvPr>
          <p:cNvSpPr/>
          <p:nvPr/>
        </p:nvSpPr>
        <p:spPr>
          <a:xfrm>
            <a:off x="6547243" y="24162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b="1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FD918-BD30-1E41-9767-D92E2DB48DB6}"/>
              </a:ext>
            </a:extLst>
          </p:cNvPr>
          <p:cNvSpPr/>
          <p:nvPr/>
        </p:nvSpPr>
        <p:spPr>
          <a:xfrm>
            <a:off x="6639608" y="2789041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BA9B7-BE38-6E4A-8757-C12CFE5A4B67}"/>
              </a:ext>
            </a:extLst>
          </p:cNvPr>
          <p:cNvSpPr/>
          <p:nvPr/>
        </p:nvSpPr>
        <p:spPr>
          <a:xfrm>
            <a:off x="5985353" y="3833490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Kristen ITC" panose="03050502040202030202" pitchFamily="66" charset="77"/>
                <a:cs typeface="Gautami" panose="020B0502040204020203" pitchFamily="34" charset="0"/>
              </a:rPr>
              <a:t>Line Breaks</a:t>
            </a:r>
            <a:r>
              <a:rPr lang="en-US" sz="3200" b="1" dirty="0">
                <a:solidFill>
                  <a:schemeClr val="accent1"/>
                </a:solidFill>
                <a:latin typeface="Kristen ITC" panose="03050502040202030202" pitchFamily="66" charset="77"/>
                <a:cs typeface="Gautami" panose="020B05020402040202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D5372-5461-FF49-8594-4EFC4981B2AE}"/>
              </a:ext>
            </a:extLst>
          </p:cNvPr>
          <p:cNvSpPr txBox="1"/>
          <p:nvPr/>
        </p:nvSpPr>
        <p:spPr>
          <a:xfrm>
            <a:off x="6096000" y="4883436"/>
            <a:ext cx="159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Damascus" pitchFamily="2" charset="-78"/>
              </a:rPr>
              <a:t>Metaphor</a:t>
            </a:r>
          </a:p>
        </p:txBody>
      </p:sp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5394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this lesson</a:t>
            </a:r>
          </a:p>
        </p:txBody>
      </p:sp>
    </p:spTree>
    <p:extLst>
      <p:ext uri="{BB962C8B-B14F-4D97-AF65-F5344CB8AC3E}">
        <p14:creationId xmlns:p14="http://schemas.microsoft.com/office/powerpoint/2010/main" val="174745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5794-74D6-E942-849A-360E63DD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9008"/>
            <a:ext cx="10064622" cy="14785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Individual </a:t>
            </a:r>
            <a:br>
              <a:rPr lang="en-US" sz="5400" b="1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</a:br>
            <a:r>
              <a:rPr lang="en-US" sz="5400" b="1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Writing Time!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81A8D2F-B69A-7B44-8C05-899CEC1966F1}"/>
              </a:ext>
            </a:extLst>
          </p:cNvPr>
          <p:cNvSpPr txBox="1"/>
          <p:nvPr/>
        </p:nvSpPr>
        <p:spPr>
          <a:xfrm>
            <a:off x="6190452" y="2599758"/>
            <a:ext cx="56498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94C80"/>
                </a:solidFill>
              </a:rPr>
              <a:t>Use your 10X2 list…</a:t>
            </a:r>
          </a:p>
          <a:p>
            <a:endParaRPr lang="en-US" sz="3200" b="1" dirty="0">
              <a:solidFill>
                <a:srgbClr val="094C80"/>
              </a:solidFill>
            </a:endParaRPr>
          </a:p>
          <a:p>
            <a:r>
              <a:rPr lang="en-US" sz="3200" b="1" dirty="0">
                <a:solidFill>
                  <a:srgbClr val="094C80"/>
                </a:solidFill>
                <a:highlight>
                  <a:srgbClr val="00FFFF"/>
                </a:highlight>
              </a:rPr>
              <a:t>Write a poem inspired by</a:t>
            </a:r>
          </a:p>
          <a:p>
            <a:r>
              <a:rPr lang="en-US" sz="3200" b="1" dirty="0">
                <a:solidFill>
                  <a:srgbClr val="094C80"/>
                </a:solidFill>
                <a:highlight>
                  <a:srgbClr val="00FFFF"/>
                </a:highlight>
              </a:rPr>
              <a:t>Faith Ringgold’s “Tar Beach”</a:t>
            </a:r>
            <a:endParaRPr lang="en-US" sz="3200" dirty="0">
              <a:solidFill>
                <a:srgbClr val="094C80"/>
              </a:solidFill>
              <a:highlight>
                <a:srgbClr val="00FFFF"/>
              </a:highlight>
            </a:endParaRPr>
          </a:p>
        </p:txBody>
      </p:sp>
      <p:pic>
        <p:nvPicPr>
          <p:cNvPr id="85" name="Picture 84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94C96127-7692-2A4F-94D4-FB93A2524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925551" y="0"/>
            <a:ext cx="4215161" cy="59423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8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07726325-1CB9-CA47-A465-2B05183DC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3211551" y="0"/>
            <a:ext cx="5408342" cy="762449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62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46D7A-1CD1-874C-8F53-12BEB8EC6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9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88572-28FC-E846-BDA0-128CFD7750CE}"/>
              </a:ext>
            </a:extLst>
          </p:cNvPr>
          <p:cNvSpPr txBox="1"/>
          <p:nvPr/>
        </p:nvSpPr>
        <p:spPr>
          <a:xfrm>
            <a:off x="203161" y="274250"/>
            <a:ext cx="6059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  <a:latin typeface="Bradley Hand ITC TT" pitchFamily="2" charset="77"/>
              </a:rPr>
              <a:t>Do you want to share your poem?</a:t>
            </a:r>
          </a:p>
          <a:p>
            <a:r>
              <a:rPr lang="en-US" sz="2800" dirty="0">
                <a:solidFill>
                  <a:srgbClr val="094C80"/>
                </a:solidFill>
                <a:latin typeface="Bradley Hand ITC TT" pitchFamily="2" charset="77"/>
              </a:rPr>
              <a:t>Your thoughts on the writing process?</a:t>
            </a:r>
          </a:p>
        </p:txBody>
      </p:sp>
    </p:spTree>
    <p:extLst>
      <p:ext uri="{BB962C8B-B14F-4D97-AF65-F5344CB8AC3E}">
        <p14:creationId xmlns:p14="http://schemas.microsoft.com/office/powerpoint/2010/main" val="577831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1680633" y="3938417"/>
            <a:ext cx="8830733" cy="122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0" b="1" cap="all" dirty="0">
                <a:solidFill>
                  <a:schemeClr val="accent6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Lesson 4 – Ekphrastic Poetry </a:t>
            </a:r>
            <a:endParaRPr lang="en-US" sz="8600" b="1" cap="all" dirty="0">
              <a:solidFill>
                <a:schemeClr val="accent6"/>
              </a:solidFill>
              <a:highlight>
                <a:srgbClr val="094C80"/>
              </a:highlight>
              <a:latin typeface="Bradley Hand ITC TT" pitchFamily="2" charset="77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b="1" cap="all" dirty="0">
                <a:solidFill>
                  <a:schemeClr val="accent6"/>
                </a:solidFill>
                <a:highlight>
                  <a:srgbClr val="094C80"/>
                </a:highlight>
                <a:latin typeface="Arial Nova" panose="020B0504020202020204" pitchFamily="34" charset="0"/>
                <a:ea typeface="+mj-ea"/>
                <a:cs typeface="+mj-cs"/>
              </a:rPr>
              <a:t>Day 3</a:t>
            </a:r>
          </a:p>
        </p:txBody>
      </p:sp>
      <p:pic>
        <p:nvPicPr>
          <p:cNvPr id="9" name="Picture 8" descr="A picture containing indoor, sliced&#10;&#10;Description automatically generated">
            <a:extLst>
              <a:ext uri="{FF2B5EF4-FFF2-40B4-BE49-F238E27FC236}">
                <a16:creationId xmlns:a16="http://schemas.microsoft.com/office/drawing/2014/main" id="{EA906612-7F0E-DA4D-95AA-4B545BA3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69" b="25872"/>
          <a:stretch/>
        </p:blipFill>
        <p:spPr>
          <a:xfrm>
            <a:off x="0" y="0"/>
            <a:ext cx="12192000" cy="405866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111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387C2F09-ADE1-4145-BD99-89A1B004F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-16659" y="16680"/>
            <a:ext cx="12191980" cy="6857990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4AA1DF-0354-BF43-B7F1-E9092D619F16}"/>
              </a:ext>
            </a:extLst>
          </p:cNvPr>
          <p:cNvSpPr/>
          <p:nvPr/>
        </p:nvSpPr>
        <p:spPr>
          <a:xfrm>
            <a:off x="1572318" y="6150104"/>
            <a:ext cx="9014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highlight>
                  <a:srgbClr val="094C80"/>
                </a:highlight>
                <a:latin typeface="Arial Nova" panose="020B0504020202020204" pitchFamily="34" charset="0"/>
              </a:rPr>
              <a:t>What did we do last week in class? </a:t>
            </a:r>
            <a:endParaRPr lang="en-US" sz="4000" dirty="0">
              <a:highlight>
                <a:srgbClr val="094C8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AB9B3-084F-6F42-BD0A-57A8AB1A8B38}"/>
              </a:ext>
            </a:extLst>
          </p:cNvPr>
          <p:cNvSpPr txBox="1"/>
          <p:nvPr/>
        </p:nvSpPr>
        <p:spPr>
          <a:xfrm>
            <a:off x="-69419" y="-4424"/>
            <a:ext cx="2504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42422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rtist Faith Ringgold talks about the process of creating the Tar Beach story quilt">
            <a:hlinkClick r:id="" action="ppaction://media"/>
            <a:extLst>
              <a:ext uri="{FF2B5EF4-FFF2-40B4-BE49-F238E27FC236}">
                <a16:creationId xmlns:a16="http://schemas.microsoft.com/office/drawing/2014/main" id="{40CD189D-F502-E449-9D2E-EAB672C049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27887" y="645478"/>
            <a:ext cx="9729025" cy="5496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D57D62-28C9-C144-8FB0-4CEFA5B82EF1}"/>
              </a:ext>
            </a:extLst>
          </p:cNvPr>
          <p:cNvSpPr txBox="1"/>
          <p:nvPr/>
        </p:nvSpPr>
        <p:spPr>
          <a:xfrm>
            <a:off x="503237" y="80407"/>
            <a:ext cx="532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Faith Ringgold speaks about creating “Tar Beach” </a:t>
            </a:r>
          </a:p>
        </p:txBody>
      </p:sp>
    </p:spTree>
    <p:extLst>
      <p:ext uri="{BB962C8B-B14F-4D97-AF65-F5344CB8AC3E}">
        <p14:creationId xmlns:p14="http://schemas.microsoft.com/office/powerpoint/2010/main" val="7642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64DEB-FAF8-B245-84CB-9AF37CDAD79F}"/>
              </a:ext>
            </a:extLst>
          </p:cNvPr>
          <p:cNvSpPr txBox="1"/>
          <p:nvPr/>
        </p:nvSpPr>
        <p:spPr>
          <a:xfrm>
            <a:off x="8991551" y="0"/>
            <a:ext cx="3464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highlight>
                  <a:srgbClr val="094C80"/>
                </a:highlight>
                <a:latin typeface="Bradley Hand ITC TT" pitchFamily="2" charset="77"/>
              </a:rPr>
              <a:t>Let’s Write!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014F4-C11A-FC4B-8D36-66BA77E919E0}"/>
              </a:ext>
            </a:extLst>
          </p:cNvPr>
          <p:cNvSpPr txBox="1"/>
          <p:nvPr/>
        </p:nvSpPr>
        <p:spPr>
          <a:xfrm>
            <a:off x="3461506" y="303692"/>
            <a:ext cx="419803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I see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a party </a:t>
            </a:r>
          </a:p>
          <a:p>
            <a:r>
              <a:rPr lang="en-US" dirty="0">
                <a:solidFill>
                  <a:srgbClr val="094C80"/>
                </a:solidFill>
              </a:rPr>
              <a:t> and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night sky</a:t>
            </a:r>
            <a:r>
              <a:rPr lang="en-US" dirty="0">
                <a:solidFill>
                  <a:srgbClr val="094C80"/>
                </a:solidFill>
              </a:rPr>
              <a:t>.</a:t>
            </a:r>
            <a:br>
              <a:rPr lang="en-US" dirty="0">
                <a:solidFill>
                  <a:srgbClr val="094C80"/>
                </a:solidFill>
              </a:rPr>
            </a:br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I imagine the watermelon tastes </a:t>
            </a:r>
          </a:p>
          <a:p>
            <a:r>
              <a:rPr lang="en-US" dirty="0">
                <a:solidFill>
                  <a:srgbClr val="094C80"/>
                </a:solidFill>
              </a:rPr>
              <a:t>like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cotton candy.</a:t>
            </a:r>
            <a:br>
              <a:rPr lang="en-US" dirty="0">
                <a:solidFill>
                  <a:srgbClr val="094C80"/>
                </a:solidFill>
              </a:rPr>
            </a:br>
            <a:r>
              <a:rPr lang="en-US" dirty="0">
                <a:solidFill>
                  <a:srgbClr val="094C80"/>
                </a:solidFill>
              </a:rPr>
              <a:t>and the clothes on the line smell</a:t>
            </a:r>
          </a:p>
          <a:p>
            <a:r>
              <a:rPr lang="en-US" dirty="0">
                <a:solidFill>
                  <a:srgbClr val="094C80"/>
                </a:solidFill>
              </a:rPr>
              <a:t>like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fresh rain.</a:t>
            </a:r>
            <a:br>
              <a:rPr lang="en-US" dirty="0">
                <a:solidFill>
                  <a:srgbClr val="094C80"/>
                </a:solidFill>
              </a:rPr>
            </a:br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	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/>
              <a:t> </a:t>
            </a:r>
          </a:p>
          <a:p>
            <a:endParaRPr lang="en-US" sz="2800" dirty="0">
              <a:solidFill>
                <a:srgbClr val="094C8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C8CDD-3822-244A-85B6-C9EA7B71B8D8}"/>
              </a:ext>
            </a:extLst>
          </p:cNvPr>
          <p:cNvSpPr txBox="1"/>
          <p:nvPr/>
        </p:nvSpPr>
        <p:spPr>
          <a:xfrm>
            <a:off x="-57101" y="-29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09676-570B-474A-9215-231F53D76024}"/>
              </a:ext>
            </a:extLst>
          </p:cNvPr>
          <p:cNvSpPr txBox="1"/>
          <p:nvPr/>
        </p:nvSpPr>
        <p:spPr>
          <a:xfrm>
            <a:off x="757512" y="2119574"/>
            <a:ext cx="19497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94C80"/>
                </a:solidFill>
              </a:rPr>
              <a:t> </a:t>
            </a:r>
            <a:endParaRPr lang="en-US" dirty="0">
              <a:solidFill>
                <a:srgbClr val="094C80"/>
              </a:solidFill>
            </a:endParaRPr>
          </a:p>
          <a:p>
            <a:r>
              <a:rPr lang="en-US" b="1" dirty="0">
                <a:solidFill>
                  <a:srgbClr val="094C80"/>
                </a:solidFill>
              </a:rPr>
              <a:t>Summer Dream</a:t>
            </a:r>
          </a:p>
          <a:p>
            <a:r>
              <a:rPr lang="en-US" dirty="0">
                <a:solidFill>
                  <a:srgbClr val="094C80"/>
                </a:solidFill>
              </a:rPr>
              <a:t>After “Tar Beach” </a:t>
            </a:r>
          </a:p>
          <a:p>
            <a:r>
              <a:rPr lang="en-US" dirty="0">
                <a:solidFill>
                  <a:srgbClr val="094C80"/>
                </a:solidFill>
              </a:rPr>
              <a:t>by Faith Ringgold</a:t>
            </a:r>
          </a:p>
          <a:p>
            <a:endParaRPr lang="en-US" b="1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EC9DF-02AE-D741-828A-0C0C387EE445}"/>
              </a:ext>
            </a:extLst>
          </p:cNvPr>
          <p:cNvSpPr/>
          <p:nvPr/>
        </p:nvSpPr>
        <p:spPr>
          <a:xfrm>
            <a:off x="3461506" y="2996737"/>
            <a:ext cx="39787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I hear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cards shuffling</a:t>
            </a:r>
          </a:p>
          <a:p>
            <a:r>
              <a:rPr lang="en-US" dirty="0">
                <a:solidFill>
                  <a:srgbClr val="094C80"/>
                </a:solidFill>
              </a:rPr>
              <a:t>and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wind whooshing</a:t>
            </a:r>
            <a:r>
              <a:rPr lang="en-US" dirty="0">
                <a:solidFill>
                  <a:srgbClr val="094C80"/>
                </a:solidFill>
              </a:rPr>
              <a:t>.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I wonder if the children feel</a:t>
            </a:r>
          </a:p>
          <a:p>
            <a:r>
              <a:rPr lang="en-US" dirty="0">
                <a:solidFill>
                  <a:srgbClr val="094C80"/>
                </a:solidFill>
              </a:rPr>
              <a:t>happy as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fish swimming in the ocean</a:t>
            </a:r>
          </a:p>
          <a:p>
            <a:r>
              <a:rPr lang="en-US" dirty="0">
                <a:solidFill>
                  <a:srgbClr val="094C80"/>
                </a:solidFill>
              </a:rPr>
              <a:t>and if the adults know </a:t>
            </a:r>
          </a:p>
          <a:p>
            <a:r>
              <a:rPr lang="en-US" dirty="0">
                <a:solidFill>
                  <a:srgbClr val="094C80"/>
                </a:solidFill>
              </a:rPr>
              <a:t>they can </a:t>
            </a:r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fly</a:t>
            </a:r>
            <a:r>
              <a:rPr lang="en-US" dirty="0">
                <a:solidFill>
                  <a:srgbClr val="094C80"/>
                </a:solidFill>
              </a:rPr>
              <a:t>.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34009-ACDC-0C45-8D16-5CF390B53387}"/>
              </a:ext>
            </a:extLst>
          </p:cNvPr>
          <p:cNvSpPr/>
          <p:nvPr/>
        </p:nvSpPr>
        <p:spPr>
          <a:xfrm>
            <a:off x="8429926" y="561148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br>
              <a:rPr lang="en-US" sz="2000" b="1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Silver stars	                   Children whispering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Tall buildings	Grown-up laughing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Dark windows	Cards shuffling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clothes line 	Cars honking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night sky	                   Wind whooshing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Red		Water flowing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party		TV blaring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wicker basket	First day of April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Words		Last day of school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Yellow		Fish swimming in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Big flowers		                   ocean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Blue		Squirrels gathering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Honey			nuts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Cotton candy	Birthday party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Sweet tea		Balloon floating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Summer		                   toward sky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Winter air                      Fly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Spring		Dream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Flowers		Be still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Fresh rain                     Sing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Tell stories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Imagine the impossible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    </a:t>
            </a: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4A2A13-39FB-FC48-9514-601C0D2A423B}"/>
              </a:ext>
            </a:extLst>
          </p:cNvPr>
          <p:cNvSpPr/>
          <p:nvPr/>
        </p:nvSpPr>
        <p:spPr>
          <a:xfrm>
            <a:off x="1403196" y="727745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44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6054220-B45A-D846-9159-8D1E2267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62" y="91115"/>
            <a:ext cx="2667926" cy="5773217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90A261-2B60-8740-94A2-65CAB36E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40" y="886785"/>
            <a:ext cx="2870200" cy="5880100"/>
          </a:xfrm>
          <a:prstGeom prst="rect">
            <a:avLst/>
          </a:prstGeom>
        </p:spPr>
      </p:pic>
      <p:pic>
        <p:nvPicPr>
          <p:cNvPr id="62" name="Picture 61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999FA984-2A88-C343-B675-B08A553AE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6" r="745"/>
          <a:stretch/>
        </p:blipFill>
        <p:spPr>
          <a:xfrm>
            <a:off x="7985692" y="198120"/>
            <a:ext cx="4019284" cy="566621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4DDA37-BF7E-E949-8043-BD8B8BCE38E1}"/>
              </a:ext>
            </a:extLst>
          </p:cNvPr>
          <p:cNvSpPr txBox="1"/>
          <p:nvPr/>
        </p:nvSpPr>
        <p:spPr>
          <a:xfrm>
            <a:off x="3551426" y="198120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After ”Tar Beach” by Faith Ringgold</a:t>
            </a:r>
          </a:p>
        </p:txBody>
      </p:sp>
    </p:spTree>
    <p:extLst>
      <p:ext uri="{BB962C8B-B14F-4D97-AF65-F5344CB8AC3E}">
        <p14:creationId xmlns:p14="http://schemas.microsoft.com/office/powerpoint/2010/main" val="661151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5039ED78-808E-2C44-9FB2-3AF5CABBF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646" y="5058806"/>
            <a:ext cx="322738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After ”Tar Beach”</a:t>
            </a:r>
            <a:b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</a:br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 by Faith Ringgold</a:t>
            </a:r>
          </a:p>
        </p:txBody>
      </p:sp>
      <p:pic>
        <p:nvPicPr>
          <p:cNvPr id="65" name="Picture 64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D555F0F9-32B6-9C46-8AFB-986C976D1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8068031" y="297059"/>
            <a:ext cx="3462930" cy="488188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03EFB9B-4261-114B-86A5-E105AB4C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7" y="148889"/>
            <a:ext cx="3147113" cy="517822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15887A-FDF2-FD4B-BDB1-65FB4995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27" y="5058806"/>
            <a:ext cx="2277948" cy="1738193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985BFDF-66B7-A948-A15C-C18EC42B7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970" y="61001"/>
            <a:ext cx="3456431" cy="50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0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6E4FF-EC96-5E45-B361-8EEBD973B2AD}"/>
              </a:ext>
            </a:extLst>
          </p:cNvPr>
          <p:cNvSpPr txBox="1"/>
          <p:nvPr/>
        </p:nvSpPr>
        <p:spPr>
          <a:xfrm>
            <a:off x="-78059" y="-1"/>
            <a:ext cx="4511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What are line breaks?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51704-1CB7-4543-9860-E48E7C73634E}"/>
              </a:ext>
            </a:extLst>
          </p:cNvPr>
          <p:cNvSpPr txBox="1"/>
          <p:nvPr/>
        </p:nvSpPr>
        <p:spPr>
          <a:xfrm>
            <a:off x="493679" y="1309287"/>
            <a:ext cx="303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Breaks = Ending points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B0B7D8-5FC0-EE47-818D-665208558F76}"/>
              </a:ext>
            </a:extLst>
          </p:cNvPr>
          <p:cNvSpPr txBox="1"/>
          <p:nvPr/>
        </p:nvSpPr>
        <p:spPr>
          <a:xfrm>
            <a:off x="493679" y="2433909"/>
            <a:ext cx="316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Add to rhythm of poem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CA824B-3B7C-1A44-99BF-964BC5274BC9}"/>
              </a:ext>
            </a:extLst>
          </p:cNvPr>
          <p:cNvSpPr txBox="1"/>
          <p:nvPr/>
        </p:nvSpPr>
        <p:spPr>
          <a:xfrm>
            <a:off x="9178079" y="1309287"/>
            <a:ext cx="2520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Sometimes include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 punctuation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 but not always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0D42C4-ECE4-964D-A595-AD15BAC42061}"/>
              </a:ext>
            </a:extLst>
          </p:cNvPr>
          <p:cNvSpPr txBox="1"/>
          <p:nvPr/>
        </p:nvSpPr>
        <p:spPr>
          <a:xfrm>
            <a:off x="9178079" y="3123932"/>
            <a:ext cx="2806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End on nouns, verbs,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adjectives;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not articles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or prepositions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F863D8-6DCC-BB4E-8580-1D0F7A25D4D2}"/>
              </a:ext>
            </a:extLst>
          </p:cNvPr>
          <p:cNvSpPr txBox="1"/>
          <p:nvPr/>
        </p:nvSpPr>
        <p:spPr>
          <a:xfrm>
            <a:off x="4259799" y="523668"/>
            <a:ext cx="45813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Write a Poem by Mrs. Leas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all the windows and doors 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your imagination. Scatter the ideas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fall from the sky on your paper.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be afraid. Let your pencil run 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across the page. Then puzzle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words together.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 simile, adjectives, onomatopoeia.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some personification? Line by line,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stanza by stanza, watch your poem come alive!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6EA22-B089-5246-925A-C4DFA1D98A5A}"/>
              </a:ext>
            </a:extLst>
          </p:cNvPr>
          <p:cNvSpPr txBox="1"/>
          <p:nvPr/>
        </p:nvSpPr>
        <p:spPr>
          <a:xfrm>
            <a:off x="10337180" y="-46168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38AE0-F12D-BC4A-AADD-234BB75F04C0}"/>
              </a:ext>
            </a:extLst>
          </p:cNvPr>
          <p:cNvSpPr txBox="1"/>
          <p:nvPr/>
        </p:nvSpPr>
        <p:spPr>
          <a:xfrm>
            <a:off x="4737038" y="4572879"/>
            <a:ext cx="297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94C80"/>
                </a:solidFill>
              </a:rPr>
              <a:t>We changed stanza and line breaks as a group. </a:t>
            </a:r>
          </a:p>
          <a:p>
            <a:pPr algn="ctr"/>
            <a:r>
              <a:rPr lang="en-US" sz="1200" i="1" dirty="0">
                <a:solidFill>
                  <a:srgbClr val="094C80"/>
                </a:solidFill>
              </a:rPr>
              <a:t>This is the final result.</a:t>
            </a:r>
          </a:p>
        </p:txBody>
      </p:sp>
    </p:spTree>
    <p:extLst>
      <p:ext uri="{BB962C8B-B14F-4D97-AF65-F5344CB8AC3E}">
        <p14:creationId xmlns:p14="http://schemas.microsoft.com/office/powerpoint/2010/main" val="3163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" grpId="0"/>
      <p:bldP spid="83" grpId="0"/>
      <p:bldP spid="84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materials</a:t>
            </a:r>
          </a:p>
        </p:txBody>
      </p:sp>
      <p:pic>
        <p:nvPicPr>
          <p:cNvPr id="6" name="Content Placeholder 5" descr="A wooden cutting board&#10;&#10;Description automatically generated">
            <a:extLst>
              <a:ext uri="{FF2B5EF4-FFF2-40B4-BE49-F238E27FC236}">
                <a16:creationId xmlns:a16="http://schemas.microsoft.com/office/drawing/2014/main" id="{3F7E7A2F-9015-2A43-81D8-56F92B67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0" b="4128"/>
          <a:stretch/>
        </p:blipFill>
        <p:spPr>
          <a:xfrm>
            <a:off x="838200" y="1422846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5039ED78-808E-2C44-9FB2-3AF5CABBF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8662" y="-415249"/>
            <a:ext cx="5779066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Individual Writing!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474FF80-5FDD-6B41-A978-CFC34E0548B2}"/>
              </a:ext>
            </a:extLst>
          </p:cNvPr>
          <p:cNvSpPr txBox="1"/>
          <p:nvPr/>
        </p:nvSpPr>
        <p:spPr>
          <a:xfrm>
            <a:off x="1013794" y="1934398"/>
            <a:ext cx="5322484" cy="14785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Add line breaks or change line breaks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Try adding a metaphor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Use ARMS</a:t>
            </a:r>
          </a:p>
        </p:txBody>
      </p:sp>
      <p:pic>
        <p:nvPicPr>
          <p:cNvPr id="65" name="Picture 64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D555F0F9-32B6-9C46-8AFB-986C976D1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7074443" y="0"/>
            <a:ext cx="4310969" cy="6077416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4BE0C9FD-B353-304C-8DD6-FDBDC3A9F345}"/>
              </a:ext>
            </a:extLst>
          </p:cNvPr>
          <p:cNvSpPr txBox="1"/>
          <p:nvPr/>
        </p:nvSpPr>
        <p:spPr>
          <a:xfrm>
            <a:off x="1013794" y="892447"/>
            <a:ext cx="463819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94C80"/>
                </a:solidFill>
              </a:rPr>
              <a:t>Finish revising the ekphrastic poem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94C80"/>
                </a:solidFill>
              </a:rPr>
              <a:t>you wrote last week.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D888D-1491-4640-8E2B-29A477D152FB}"/>
              </a:ext>
            </a:extLst>
          </p:cNvPr>
          <p:cNvSpPr txBox="1"/>
          <p:nvPr/>
        </p:nvSpPr>
        <p:spPr>
          <a:xfrm>
            <a:off x="4831951" y="-4529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MORNING CLASS</a:t>
            </a:r>
          </a:p>
        </p:txBody>
      </p:sp>
    </p:spTree>
    <p:extLst>
      <p:ext uri="{BB962C8B-B14F-4D97-AF65-F5344CB8AC3E}">
        <p14:creationId xmlns:p14="http://schemas.microsoft.com/office/powerpoint/2010/main" val="41226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1680633" y="3938417"/>
            <a:ext cx="8830733" cy="122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0" b="1" cap="all" dirty="0">
                <a:solidFill>
                  <a:schemeClr val="accent6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Lesson 4 – Ekphrastic Poetry </a:t>
            </a:r>
            <a:endParaRPr lang="en-US" sz="8600" b="1" cap="all" dirty="0">
              <a:solidFill>
                <a:schemeClr val="accent6"/>
              </a:solidFill>
              <a:highlight>
                <a:srgbClr val="094C80"/>
              </a:highlight>
              <a:latin typeface="Bradley Hand ITC TT" pitchFamily="2" charset="77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b="1" cap="all" dirty="0">
                <a:solidFill>
                  <a:schemeClr val="accent6"/>
                </a:solidFill>
                <a:highlight>
                  <a:srgbClr val="094C80"/>
                </a:highlight>
                <a:latin typeface="Arial Nova" panose="020B0504020202020204" pitchFamily="34" charset="0"/>
                <a:ea typeface="+mj-ea"/>
                <a:cs typeface="+mj-cs"/>
              </a:rPr>
              <a:t>Day 4</a:t>
            </a:r>
          </a:p>
        </p:txBody>
      </p:sp>
      <p:pic>
        <p:nvPicPr>
          <p:cNvPr id="9" name="Picture 8" descr="A picture containing indoor, sliced&#10;&#10;Description automatically generated">
            <a:extLst>
              <a:ext uri="{FF2B5EF4-FFF2-40B4-BE49-F238E27FC236}">
                <a16:creationId xmlns:a16="http://schemas.microsoft.com/office/drawing/2014/main" id="{EA906612-7F0E-DA4D-95AA-4B545BA3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69" b="25872"/>
          <a:stretch/>
        </p:blipFill>
        <p:spPr>
          <a:xfrm>
            <a:off x="0" y="0"/>
            <a:ext cx="12192000" cy="405866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37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387C2F09-ADE1-4145-BD99-89A1B004F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-16659" y="16680"/>
            <a:ext cx="12191980" cy="6857990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4AA1DF-0354-BF43-B7F1-E9092D619F16}"/>
              </a:ext>
            </a:extLst>
          </p:cNvPr>
          <p:cNvSpPr/>
          <p:nvPr/>
        </p:nvSpPr>
        <p:spPr>
          <a:xfrm>
            <a:off x="1572318" y="6150104"/>
            <a:ext cx="9014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highlight>
                  <a:srgbClr val="094C80"/>
                </a:highlight>
                <a:latin typeface="Arial Nova" panose="020B0504020202020204" pitchFamily="34" charset="0"/>
              </a:rPr>
              <a:t>What did we do last week in class? </a:t>
            </a:r>
            <a:endParaRPr lang="en-US" sz="4000" dirty="0">
              <a:highlight>
                <a:srgbClr val="094C8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AB9B3-084F-6F42-BD0A-57A8AB1A8B38}"/>
              </a:ext>
            </a:extLst>
          </p:cNvPr>
          <p:cNvSpPr txBox="1"/>
          <p:nvPr/>
        </p:nvSpPr>
        <p:spPr>
          <a:xfrm>
            <a:off x="-69419" y="-4424"/>
            <a:ext cx="2504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484151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64DEB-FAF8-B245-84CB-9AF37CDAD79F}"/>
              </a:ext>
            </a:extLst>
          </p:cNvPr>
          <p:cNvSpPr txBox="1"/>
          <p:nvPr/>
        </p:nvSpPr>
        <p:spPr>
          <a:xfrm>
            <a:off x="6963733" y="-20322"/>
            <a:ext cx="55082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highlight>
                  <a:srgbClr val="094C80"/>
                </a:highlight>
                <a:latin typeface="Bradley Hand ITC TT" pitchFamily="2" charset="77"/>
              </a:rPr>
              <a:t>Let’s Revise +Edit!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014F4-C11A-FC4B-8D36-66BA77E919E0}"/>
              </a:ext>
            </a:extLst>
          </p:cNvPr>
          <p:cNvSpPr txBox="1"/>
          <p:nvPr/>
        </p:nvSpPr>
        <p:spPr>
          <a:xfrm>
            <a:off x="3461506" y="303692"/>
            <a:ext cx="419803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I see a party,  red roses, </a:t>
            </a:r>
          </a:p>
          <a:p>
            <a:r>
              <a:rPr lang="en-US" dirty="0">
                <a:solidFill>
                  <a:srgbClr val="094C80"/>
                </a:solidFill>
              </a:rPr>
              <a:t> and night sky.</a:t>
            </a:r>
            <a:br>
              <a:rPr lang="en-US" dirty="0">
                <a:solidFill>
                  <a:srgbClr val="094C80"/>
                </a:solidFill>
              </a:rPr>
            </a:br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I imagine the watermelon tastes </a:t>
            </a:r>
          </a:p>
          <a:p>
            <a:r>
              <a:rPr lang="en-US" dirty="0">
                <a:solidFill>
                  <a:srgbClr val="094C80"/>
                </a:solidFill>
              </a:rPr>
              <a:t>like cotton candy</a:t>
            </a:r>
            <a:br>
              <a:rPr lang="en-US" dirty="0">
                <a:solidFill>
                  <a:srgbClr val="094C80"/>
                </a:solidFill>
              </a:rPr>
            </a:br>
            <a:r>
              <a:rPr lang="en-US" dirty="0">
                <a:solidFill>
                  <a:srgbClr val="094C80"/>
                </a:solidFill>
              </a:rPr>
              <a:t>and the clothes on the line smell</a:t>
            </a:r>
          </a:p>
          <a:p>
            <a:r>
              <a:rPr lang="en-US" dirty="0">
                <a:solidFill>
                  <a:srgbClr val="094C80"/>
                </a:solidFill>
              </a:rPr>
              <a:t>like fresh rain.</a:t>
            </a:r>
            <a:br>
              <a:rPr lang="en-US" dirty="0">
                <a:solidFill>
                  <a:srgbClr val="094C80"/>
                </a:solidFill>
              </a:rPr>
            </a:br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	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/>
              <a:t> </a:t>
            </a:r>
          </a:p>
          <a:p>
            <a:endParaRPr lang="en-US" sz="2800" dirty="0">
              <a:solidFill>
                <a:srgbClr val="094C8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C8CDD-3822-244A-85B6-C9EA7B71B8D8}"/>
              </a:ext>
            </a:extLst>
          </p:cNvPr>
          <p:cNvSpPr txBox="1"/>
          <p:nvPr/>
        </p:nvSpPr>
        <p:spPr>
          <a:xfrm>
            <a:off x="-57101" y="-29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09676-570B-474A-9215-231F53D76024}"/>
              </a:ext>
            </a:extLst>
          </p:cNvPr>
          <p:cNvSpPr txBox="1"/>
          <p:nvPr/>
        </p:nvSpPr>
        <p:spPr>
          <a:xfrm>
            <a:off x="1662975" y="154941"/>
            <a:ext cx="649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4C80"/>
                </a:solidFill>
              </a:rPr>
              <a:t> </a:t>
            </a:r>
            <a:endParaRPr lang="en-US" dirty="0">
              <a:solidFill>
                <a:srgbClr val="094C80"/>
              </a:solidFill>
            </a:endParaRPr>
          </a:p>
          <a:p>
            <a:r>
              <a:rPr lang="en-US" b="1" dirty="0">
                <a:solidFill>
                  <a:srgbClr val="094C80"/>
                </a:solidFill>
              </a:rPr>
              <a:t>Summer Dream </a:t>
            </a:r>
            <a:r>
              <a:rPr lang="en-US" dirty="0">
                <a:solidFill>
                  <a:srgbClr val="094C80"/>
                </a:solidFill>
              </a:rPr>
              <a:t>After “Tar Beach” by Faith Ringgold</a:t>
            </a:r>
          </a:p>
          <a:p>
            <a:endParaRPr lang="en-US" b="1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EC9DF-02AE-D741-828A-0C0C387EE445}"/>
              </a:ext>
            </a:extLst>
          </p:cNvPr>
          <p:cNvSpPr/>
          <p:nvPr/>
        </p:nvSpPr>
        <p:spPr>
          <a:xfrm>
            <a:off x="3461506" y="2996737"/>
            <a:ext cx="39787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I hear card shuffling</a:t>
            </a:r>
          </a:p>
          <a:p>
            <a:r>
              <a:rPr lang="en-US" dirty="0">
                <a:solidFill>
                  <a:srgbClr val="094C80"/>
                </a:solidFill>
              </a:rPr>
              <a:t>and wind whooshing.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I wonder if the children feel</a:t>
            </a:r>
          </a:p>
          <a:p>
            <a:r>
              <a:rPr lang="en-US" dirty="0">
                <a:solidFill>
                  <a:srgbClr val="094C80"/>
                </a:solidFill>
              </a:rPr>
              <a:t>happy as fish swimming in the ocean</a:t>
            </a:r>
          </a:p>
          <a:p>
            <a:r>
              <a:rPr lang="en-US" dirty="0">
                <a:solidFill>
                  <a:srgbClr val="094C80"/>
                </a:solidFill>
              </a:rPr>
              <a:t>and if the adults know </a:t>
            </a:r>
          </a:p>
          <a:p>
            <a:r>
              <a:rPr lang="en-US" dirty="0">
                <a:solidFill>
                  <a:srgbClr val="094C80"/>
                </a:solidFill>
              </a:rPr>
              <a:t>they can fly.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  <a:p>
            <a:r>
              <a:rPr lang="en-US" dirty="0">
                <a:solidFill>
                  <a:srgbClr val="094C80"/>
                </a:solidFill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34009-ACDC-0C45-8D16-5CF390B53387}"/>
              </a:ext>
            </a:extLst>
          </p:cNvPr>
          <p:cNvSpPr/>
          <p:nvPr/>
        </p:nvSpPr>
        <p:spPr>
          <a:xfrm>
            <a:off x="8429926" y="561148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br>
              <a:rPr lang="en-US" sz="2000" b="1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Silver stars	                   Children whispering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Tall buildings	Grown-up laughing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Dark windows	Cards shuffling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clothes line 	Cars honking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night sky	                   Wind whooshing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Red		Water flowing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party		TV blaring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wicker basket	First day of April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Words		Last day of school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Yellow		Fish swimming in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Big flowers		                   ocean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Blue		Squirrels gathering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Honey			nuts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Cotton candy	Birthday party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Sweet tea		Balloon floating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Summer		                   toward sky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Winter air                      Fly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Spring		Dream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Flowers		Be still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Fresh rain                     Sing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Tell stories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94C8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Imagine the impossible</a:t>
            </a:r>
            <a:endParaRPr lang="en-US" sz="1400" dirty="0">
              <a:solidFill>
                <a:srgbClr val="094C8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    </a:t>
            </a: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4A2A13-39FB-FC48-9514-601C0D2A423B}"/>
              </a:ext>
            </a:extLst>
          </p:cNvPr>
          <p:cNvSpPr/>
          <p:nvPr/>
        </p:nvSpPr>
        <p:spPr>
          <a:xfrm>
            <a:off x="1403196" y="727745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6277C-8BFC-E347-9081-C4445314A7E4}"/>
              </a:ext>
            </a:extLst>
          </p:cNvPr>
          <p:cNvSpPr txBox="1"/>
          <p:nvPr/>
        </p:nvSpPr>
        <p:spPr>
          <a:xfrm>
            <a:off x="539723" y="1087674"/>
            <a:ext cx="2536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Let’s add something to</a:t>
            </a:r>
          </a:p>
          <a:p>
            <a:r>
              <a:rPr lang="en-US" dirty="0">
                <a:solidFill>
                  <a:schemeClr val="accent1"/>
                </a:solidFill>
              </a:rPr>
              <a:t>stanza 1.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Let’s move something to </a:t>
            </a:r>
          </a:p>
          <a:p>
            <a:r>
              <a:rPr lang="en-US" dirty="0">
                <a:solidFill>
                  <a:schemeClr val="accent1"/>
                </a:solidFill>
              </a:rPr>
              <a:t>Stanza 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D83CE-67BF-D24A-8BCC-EEBB22A58D1C}"/>
              </a:ext>
            </a:extLst>
          </p:cNvPr>
          <p:cNvSpPr txBox="1"/>
          <p:nvPr/>
        </p:nvSpPr>
        <p:spPr>
          <a:xfrm>
            <a:off x="539723" y="2690336"/>
            <a:ext cx="28379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Let’s fix punctuation mistake</a:t>
            </a:r>
          </a:p>
          <a:p>
            <a:r>
              <a:rPr lang="en-US" dirty="0">
                <a:solidFill>
                  <a:schemeClr val="accent1"/>
                </a:solidFill>
              </a:rPr>
              <a:t>in stanza 2.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Let’s fix spelling mistake</a:t>
            </a:r>
          </a:p>
          <a:p>
            <a:r>
              <a:rPr lang="en-US" dirty="0">
                <a:solidFill>
                  <a:schemeClr val="accent1"/>
                </a:solidFill>
              </a:rPr>
              <a:t>In stanza 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AD18A-1448-2F40-861E-FAC4ADD70C19}"/>
              </a:ext>
            </a:extLst>
          </p:cNvPr>
          <p:cNvSpPr txBox="1"/>
          <p:nvPr/>
        </p:nvSpPr>
        <p:spPr>
          <a:xfrm>
            <a:off x="3461506" y="5582060"/>
            <a:ext cx="320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Partner with someone to </a:t>
            </a:r>
          </a:p>
          <a:p>
            <a:r>
              <a:rPr lang="en-US" dirty="0">
                <a:solidFill>
                  <a:schemeClr val="accent1"/>
                </a:solidFill>
              </a:rPr>
              <a:t>Finish revising/editing this poem.</a:t>
            </a:r>
          </a:p>
        </p:txBody>
      </p:sp>
    </p:spTree>
    <p:extLst>
      <p:ext uri="{BB962C8B-B14F-4D97-AF65-F5344CB8AC3E}">
        <p14:creationId xmlns:p14="http://schemas.microsoft.com/office/powerpoint/2010/main" val="13162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6E4FF-EC96-5E45-B361-8EEBD973B2AD}"/>
              </a:ext>
            </a:extLst>
          </p:cNvPr>
          <p:cNvSpPr txBox="1"/>
          <p:nvPr/>
        </p:nvSpPr>
        <p:spPr>
          <a:xfrm>
            <a:off x="-78059" y="-1"/>
            <a:ext cx="4511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What are line breaks?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51704-1CB7-4543-9860-E48E7C73634E}"/>
              </a:ext>
            </a:extLst>
          </p:cNvPr>
          <p:cNvSpPr txBox="1"/>
          <p:nvPr/>
        </p:nvSpPr>
        <p:spPr>
          <a:xfrm>
            <a:off x="493679" y="1309287"/>
            <a:ext cx="303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Breaks = Ending points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B0B7D8-5FC0-EE47-818D-665208558F76}"/>
              </a:ext>
            </a:extLst>
          </p:cNvPr>
          <p:cNvSpPr txBox="1"/>
          <p:nvPr/>
        </p:nvSpPr>
        <p:spPr>
          <a:xfrm>
            <a:off x="493679" y="2433909"/>
            <a:ext cx="316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Add to rhythm of poem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CA824B-3B7C-1A44-99BF-964BC5274BC9}"/>
              </a:ext>
            </a:extLst>
          </p:cNvPr>
          <p:cNvSpPr txBox="1"/>
          <p:nvPr/>
        </p:nvSpPr>
        <p:spPr>
          <a:xfrm>
            <a:off x="9178079" y="1309287"/>
            <a:ext cx="2520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Sometimes include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 punctuation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 but not always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0D42C4-ECE4-964D-A595-AD15BAC42061}"/>
              </a:ext>
            </a:extLst>
          </p:cNvPr>
          <p:cNvSpPr txBox="1"/>
          <p:nvPr/>
        </p:nvSpPr>
        <p:spPr>
          <a:xfrm>
            <a:off x="9178079" y="3123932"/>
            <a:ext cx="2806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End on nouns, verbs,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adjectives;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not articles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or prepositions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F863D8-6DCC-BB4E-8580-1D0F7A25D4D2}"/>
              </a:ext>
            </a:extLst>
          </p:cNvPr>
          <p:cNvSpPr txBox="1"/>
          <p:nvPr/>
        </p:nvSpPr>
        <p:spPr>
          <a:xfrm>
            <a:off x="4469176" y="189651"/>
            <a:ext cx="3895425" cy="577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Write a Poem by Mrs. Leas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all the windows and doors 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your imagination. Scatter the ideas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fall from the sky on your paper.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be afraid. Let your pencil run 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across the page.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094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piece your words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together like a puzzle.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 simile, adjectives, onomatopoeia.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some personification?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94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by line,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stanza by stanza, </a:t>
            </a:r>
            <a:b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94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your poem come alive!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06D4-9809-414A-B082-8387E896799A}"/>
              </a:ext>
            </a:extLst>
          </p:cNvPr>
          <p:cNvSpPr txBox="1"/>
          <p:nvPr/>
        </p:nvSpPr>
        <p:spPr>
          <a:xfrm>
            <a:off x="10002644" y="-1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FF00FF"/>
                </a:highlight>
              </a:rPr>
              <a:t>AFTERNOON CLASS</a:t>
            </a:r>
          </a:p>
        </p:txBody>
      </p:sp>
    </p:spTree>
    <p:extLst>
      <p:ext uri="{BB962C8B-B14F-4D97-AF65-F5344CB8AC3E}">
        <p14:creationId xmlns:p14="http://schemas.microsoft.com/office/powerpoint/2010/main" val="7211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" grpId="0"/>
      <p:bldP spid="83" grpId="0"/>
      <p:bldP spid="84" grpId="0"/>
      <p:bldP spid="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6054220-B45A-D846-9159-8D1E2267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62" y="91115"/>
            <a:ext cx="2667926" cy="5773217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90A261-2B60-8740-94A2-65CAB36E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40" y="886785"/>
            <a:ext cx="2870200" cy="5880100"/>
          </a:xfrm>
          <a:prstGeom prst="rect">
            <a:avLst/>
          </a:prstGeom>
        </p:spPr>
      </p:pic>
      <p:pic>
        <p:nvPicPr>
          <p:cNvPr id="62" name="Picture 61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999FA984-2A88-C343-B675-B08A553AE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6" r="745"/>
          <a:stretch/>
        </p:blipFill>
        <p:spPr>
          <a:xfrm>
            <a:off x="7985692" y="198120"/>
            <a:ext cx="4019284" cy="566621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4DDA37-BF7E-E949-8043-BD8B8BCE38E1}"/>
              </a:ext>
            </a:extLst>
          </p:cNvPr>
          <p:cNvSpPr txBox="1"/>
          <p:nvPr/>
        </p:nvSpPr>
        <p:spPr>
          <a:xfrm>
            <a:off x="3551426" y="198120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After ”Tar Beach” by Faith Ringgold</a:t>
            </a:r>
          </a:p>
        </p:txBody>
      </p:sp>
    </p:spTree>
    <p:extLst>
      <p:ext uri="{BB962C8B-B14F-4D97-AF65-F5344CB8AC3E}">
        <p14:creationId xmlns:p14="http://schemas.microsoft.com/office/powerpoint/2010/main" val="3173991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5039ED78-808E-2C44-9FB2-3AF5CABBF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646" y="5058806"/>
            <a:ext cx="322738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After ”Tar Beach”</a:t>
            </a:r>
            <a:b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</a:br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 by Faith Ringgold</a:t>
            </a:r>
          </a:p>
        </p:txBody>
      </p:sp>
      <p:pic>
        <p:nvPicPr>
          <p:cNvPr id="65" name="Picture 64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D555F0F9-32B6-9C46-8AFB-986C976D1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8068031" y="297059"/>
            <a:ext cx="3462930" cy="488188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03EFB9B-4261-114B-86A5-E105AB4C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7" y="148889"/>
            <a:ext cx="3147113" cy="517822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15887A-FDF2-FD4B-BDB1-65FB4995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27" y="5058806"/>
            <a:ext cx="2277948" cy="1738193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985BFDF-66B7-A948-A15C-C18EC42B7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970" y="61001"/>
            <a:ext cx="3456431" cy="50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9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64DEB-FAF8-B245-84CB-9AF37CDAD79F}"/>
              </a:ext>
            </a:extLst>
          </p:cNvPr>
          <p:cNvSpPr txBox="1"/>
          <p:nvPr/>
        </p:nvSpPr>
        <p:spPr>
          <a:xfrm>
            <a:off x="2521382" y="185452"/>
            <a:ext cx="74943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highlight>
                  <a:srgbClr val="094C80"/>
                </a:highlight>
                <a:latin typeface="Bradley Hand ITC TT" pitchFamily="2" charset="77"/>
              </a:rPr>
              <a:t>Let’s Practice Line Breaks!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014F4-C11A-FC4B-8D36-66BA77E919E0}"/>
              </a:ext>
            </a:extLst>
          </p:cNvPr>
          <p:cNvSpPr txBox="1"/>
          <p:nvPr/>
        </p:nvSpPr>
        <p:spPr>
          <a:xfrm>
            <a:off x="990600" y="1029629"/>
            <a:ext cx="1021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</a:rPr>
              <a:t>A softball tumbling down stair after stair after stair to race across the room. Flash of fluffy, tabby fur. Teeny-tiny meow. My heart opened wide. His body and personality grew – softball, soccer ball, beach ball. Apricot/white striped mane like a lion. Always ready to chase crumbled paper across tiled floor. Always ready to hide in a pile of clean, unfolded clothes. Always ready for a surprise attack on unknowing humans. Curled on couch, tip of tail touching nose, he purred. A persistent nudge of his nose on my hand. Huggable, loveable, unforgettable. Buckley the cat.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C8CDD-3822-244A-85B6-C9EA7B71B8D8}"/>
              </a:ext>
            </a:extLst>
          </p:cNvPr>
          <p:cNvSpPr txBox="1"/>
          <p:nvPr/>
        </p:nvSpPr>
        <p:spPr>
          <a:xfrm>
            <a:off x="-89210" y="-93329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68CDF-6A2C-4E42-8694-704C2970C084}"/>
              </a:ext>
            </a:extLst>
          </p:cNvPr>
          <p:cNvSpPr txBox="1"/>
          <p:nvPr/>
        </p:nvSpPr>
        <p:spPr>
          <a:xfrm>
            <a:off x="8664497" y="5753573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(If time)</a:t>
            </a:r>
          </a:p>
        </p:txBody>
      </p:sp>
    </p:spTree>
    <p:extLst>
      <p:ext uri="{BB962C8B-B14F-4D97-AF65-F5344CB8AC3E}">
        <p14:creationId xmlns:p14="http://schemas.microsoft.com/office/powerpoint/2010/main" val="2559066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Faith Ringgold reads her 1991 children's book Tar Beach">
            <a:hlinkClick r:id="" action="ppaction://media"/>
            <a:extLst>
              <a:ext uri="{FF2B5EF4-FFF2-40B4-BE49-F238E27FC236}">
                <a16:creationId xmlns:a16="http://schemas.microsoft.com/office/drawing/2014/main" id="{A20343B1-B877-C940-BD10-369BA1CF8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4418" y="456943"/>
            <a:ext cx="10063163" cy="568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55696-B3DC-D84B-A104-0448D008BFED}"/>
              </a:ext>
            </a:extLst>
          </p:cNvPr>
          <p:cNvSpPr txBox="1"/>
          <p:nvPr/>
        </p:nvSpPr>
        <p:spPr>
          <a:xfrm>
            <a:off x="995400" y="56833"/>
            <a:ext cx="379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Faith Ringgold reading “Tar Beach”</a:t>
            </a:r>
          </a:p>
        </p:txBody>
      </p:sp>
    </p:spTree>
    <p:extLst>
      <p:ext uri="{BB962C8B-B14F-4D97-AF65-F5344CB8AC3E}">
        <p14:creationId xmlns:p14="http://schemas.microsoft.com/office/powerpoint/2010/main" val="11269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387C2F09-ADE1-4145-BD99-89A1B004F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-14288" y="-324"/>
            <a:ext cx="12191980" cy="6857990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4AA1DF-0354-BF43-B7F1-E9092D619F16}"/>
              </a:ext>
            </a:extLst>
          </p:cNvPr>
          <p:cNvSpPr/>
          <p:nvPr/>
        </p:nvSpPr>
        <p:spPr>
          <a:xfrm>
            <a:off x="982003" y="6182673"/>
            <a:ext cx="12655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highlight>
                  <a:srgbClr val="094C80"/>
                </a:highlight>
                <a:latin typeface="Arial Nova" panose="020B0504020202020204" pitchFamily="34" charset="0"/>
              </a:rPr>
              <a:t>What is one thing you learned or what to learn more about? </a:t>
            </a:r>
            <a:endParaRPr lang="en-US" sz="2800" dirty="0">
              <a:highlight>
                <a:srgbClr val="094C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5395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itting, park&#10;&#10;Description automatically generated">
            <a:extLst>
              <a:ext uri="{FF2B5EF4-FFF2-40B4-BE49-F238E27FC236}">
                <a16:creationId xmlns:a16="http://schemas.microsoft.com/office/drawing/2014/main" id="{B37B0A2B-7778-7D40-88C9-00B701D6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89" b="30965"/>
          <a:stretch/>
        </p:blipFill>
        <p:spPr>
          <a:xfrm>
            <a:off x="-14288" y="-14277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39C48-F98F-C748-ADA7-F245586FFEC3}"/>
              </a:ext>
            </a:extLst>
          </p:cNvPr>
          <p:cNvSpPr txBox="1"/>
          <p:nvPr/>
        </p:nvSpPr>
        <p:spPr>
          <a:xfrm>
            <a:off x="6400800" y="54181"/>
            <a:ext cx="4473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Bradley Hand ITC TT" pitchFamily="2" charset="77"/>
              </a:rPr>
              <a:t>Extension </a:t>
            </a:r>
            <a:r>
              <a:rPr lang="en-US" sz="4000" u="sng" dirty="0">
                <a:solidFill>
                  <a:schemeClr val="accent5"/>
                </a:solidFill>
              </a:rPr>
              <a:t>Exercises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706BF-3DBD-C14C-A8D1-9574320CEBDE}"/>
              </a:ext>
            </a:extLst>
          </p:cNvPr>
          <p:cNvSpPr txBox="1"/>
          <p:nvPr/>
        </p:nvSpPr>
        <p:spPr>
          <a:xfrm>
            <a:off x="6096000" y="1207672"/>
            <a:ext cx="5821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Visit</a:t>
            </a:r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https://www.philamuseum.org</a:t>
            </a:r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. Pick a painting and</a:t>
            </a:r>
          </a:p>
          <a:p>
            <a:pPr algn="ctr"/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write a poem about it.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B4A394-53DC-AB48-BCB7-2E3E2437B747}"/>
              </a:ext>
            </a:extLst>
          </p:cNvPr>
          <p:cNvSpPr txBox="1"/>
          <p:nvPr/>
        </p:nvSpPr>
        <p:spPr>
          <a:xfrm>
            <a:off x="4984682" y="5627688"/>
            <a:ext cx="635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94C80"/>
                </a:solidFill>
                <a:highlight>
                  <a:srgbClr val="00FF00"/>
                </a:highlight>
              </a:rPr>
              <a:t>Visit the children’s page on </a:t>
            </a:r>
            <a:r>
              <a:rPr lang="en-US" sz="2400" dirty="0" err="1">
                <a:solidFill>
                  <a:srgbClr val="094C80"/>
                </a:solidFill>
                <a:highlight>
                  <a:srgbClr val="00FF00"/>
                </a:highlight>
              </a:rPr>
              <a:t>poetryfoundation.org</a:t>
            </a:r>
            <a:r>
              <a:rPr lang="en-US" sz="2400" dirty="0">
                <a:solidFill>
                  <a:srgbClr val="094C80"/>
                </a:solidFill>
                <a:highlight>
                  <a:srgbClr val="00FF00"/>
                </a:highlight>
              </a:rPr>
              <a:t> </a:t>
            </a:r>
          </a:p>
          <a:p>
            <a:pPr algn="ctr"/>
            <a:r>
              <a:rPr lang="en-US" sz="2400" dirty="0">
                <a:solidFill>
                  <a:srgbClr val="094C80"/>
                </a:solidFill>
                <a:highlight>
                  <a:srgbClr val="00FF00"/>
                </a:highlight>
              </a:rPr>
              <a:t>to read more poems</a:t>
            </a:r>
            <a:r>
              <a:rPr lang="en-US" sz="2400" dirty="0">
                <a:solidFill>
                  <a:schemeClr val="bg2"/>
                </a:solidFill>
                <a:highlight>
                  <a:srgbClr val="00FF00"/>
                </a:highlight>
              </a:rPr>
              <a:t>.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7E92FD-BD2D-834F-BC36-FFACC6929A4B}"/>
              </a:ext>
            </a:extLst>
          </p:cNvPr>
          <p:cNvSpPr txBox="1"/>
          <p:nvPr/>
        </p:nvSpPr>
        <p:spPr>
          <a:xfrm>
            <a:off x="1036819" y="2580154"/>
            <a:ext cx="4797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FFFF00"/>
                </a:highlight>
              </a:rPr>
              <a:t>Find a picture in your house.</a:t>
            </a:r>
          </a:p>
          <a:p>
            <a:pPr algn="ctr"/>
            <a:r>
              <a:rPr lang="en-US" sz="2400" dirty="0">
                <a:solidFill>
                  <a:srgbClr val="094C80"/>
                </a:solidFill>
                <a:highlight>
                  <a:srgbClr val="FFFF00"/>
                </a:highlight>
              </a:rPr>
              <a:t>Write an ekphrastic poem about it.</a:t>
            </a:r>
            <a:r>
              <a:rPr lang="en-US" sz="2400" dirty="0">
                <a:solidFill>
                  <a:schemeClr val="bg2"/>
                </a:solidFill>
                <a:highlight>
                  <a:srgbClr val="FFFF00"/>
                </a:highlight>
              </a:rPr>
              <a:t>. 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70FA1D-4C8B-BE49-8ECB-919FB65B10ED}"/>
              </a:ext>
            </a:extLst>
          </p:cNvPr>
          <p:cNvSpPr txBox="1"/>
          <p:nvPr/>
        </p:nvSpPr>
        <p:spPr>
          <a:xfrm>
            <a:off x="6071619" y="4002609"/>
            <a:ext cx="576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highlight>
                  <a:srgbClr val="000080"/>
                </a:highlight>
              </a:rPr>
              <a:t>Read your ekphrastic poem to your family or a friend. </a:t>
            </a:r>
          </a:p>
        </p:txBody>
      </p:sp>
    </p:spTree>
    <p:extLst>
      <p:ext uri="{BB962C8B-B14F-4D97-AF65-F5344CB8AC3E}">
        <p14:creationId xmlns:p14="http://schemas.microsoft.com/office/powerpoint/2010/main" val="400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47" grpId="0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127" y="1974246"/>
            <a:ext cx="10879873" cy="48021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latin typeface="+mn-lt"/>
              </a:rPr>
              <a:t>Videos courtesy </a:t>
            </a:r>
            <a:r>
              <a:rPr lang="en-US" sz="2600" dirty="0" err="1">
                <a:latin typeface="+mn-lt"/>
              </a:rPr>
              <a:t>youtube</a:t>
            </a:r>
            <a:r>
              <a:rPr lang="en-US" sz="2600" dirty="0">
                <a:latin typeface="+mn-lt"/>
              </a:rPr>
              <a:t>.</a:t>
            </a:r>
            <a:br>
              <a:rPr lang="en-US" sz="2600" dirty="0">
                <a:latin typeface="+mn-lt"/>
              </a:rPr>
            </a:br>
            <a:br>
              <a:rPr lang="en-US" sz="2600" dirty="0">
                <a:latin typeface="+mn-lt"/>
              </a:rPr>
            </a:br>
            <a:r>
              <a:rPr lang="en-US" sz="2600" dirty="0">
                <a:solidFill>
                  <a:schemeClr val="accent5"/>
                </a:solidFill>
                <a:latin typeface="+mn-lt"/>
              </a:rPr>
              <a:t>Music by </a:t>
            </a:r>
            <a:r>
              <a:rPr lang="en-US" sz="2600" dirty="0" err="1">
                <a:solidFill>
                  <a:schemeClr val="accent5"/>
                </a:solidFill>
                <a:latin typeface="+mn-lt"/>
              </a:rPr>
              <a:t>bensound.com</a:t>
            </a: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br>
              <a:rPr lang="en-US" sz="2600" dirty="0">
                <a:solidFill>
                  <a:schemeClr val="accent4"/>
                </a:solidFill>
                <a:latin typeface="+mn-lt"/>
              </a:rPr>
            </a:br>
            <a:r>
              <a:rPr lang="en-US" sz="2600" dirty="0">
                <a:latin typeface="+mn-lt"/>
              </a:rPr>
              <a:t>Images from </a:t>
            </a:r>
            <a:r>
              <a:rPr lang="en-US" sz="2600" dirty="0" err="1">
                <a:latin typeface="+mn-lt"/>
              </a:rPr>
              <a:t>pexels</a:t>
            </a:r>
            <a:r>
              <a:rPr lang="en-US" sz="2600" dirty="0">
                <a:latin typeface="+mn-lt"/>
              </a:rPr>
              <a:t> and </a:t>
            </a:r>
            <a:r>
              <a:rPr lang="en-US" sz="2600" dirty="0" err="1">
                <a:latin typeface="+mn-lt"/>
              </a:rPr>
              <a:t>pixabay</a:t>
            </a:r>
            <a:br>
              <a:rPr lang="en-US" sz="2600" dirty="0">
                <a:latin typeface="+mn-lt"/>
              </a:rPr>
            </a:b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r>
              <a:rPr lang="en-US" sz="2600" dirty="0">
                <a:solidFill>
                  <a:schemeClr val="accent5"/>
                </a:solidFill>
                <a:latin typeface="+mn-lt"/>
              </a:rPr>
              <a:t>Images of “Tar Beach” – photos from TAR BEACH by Faith Ringgold (Dragonfly Books)</a:t>
            </a: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br>
              <a:rPr lang="en-US" sz="2600" dirty="0">
                <a:latin typeface="+mn-lt"/>
              </a:rPr>
            </a:br>
            <a:r>
              <a:rPr lang="en-US" sz="2600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https://www.philamuseum.org/booklets/12_71_143_0.html</a:t>
            </a: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r>
              <a:rPr lang="en-US" sz="2600" dirty="0">
                <a:solidFill>
                  <a:schemeClr val="accent5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https://www.shmoop.com</a:t>
            </a: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r>
              <a:rPr lang="en-US" sz="2600" dirty="0">
                <a:latin typeface="+mn-lt"/>
              </a:rPr>
              <a:t>https://</a:t>
            </a:r>
            <a:r>
              <a:rPr lang="en-US" sz="2600" dirty="0" err="1">
                <a:latin typeface="+mn-lt"/>
              </a:rPr>
              <a:t>poemanalysis.com</a:t>
            </a:r>
            <a:r>
              <a:rPr lang="en-US" sz="2600" dirty="0">
                <a:latin typeface="+mn-lt"/>
              </a:rPr>
              <a:t>/</a:t>
            </a:r>
            <a:br>
              <a:rPr lang="en-US" sz="2600" dirty="0">
                <a:solidFill>
                  <a:schemeClr val="accent5"/>
                </a:solidFill>
                <a:latin typeface="+mn-lt"/>
              </a:rPr>
            </a:br>
            <a:endParaRPr lang="en-US" sz="2600" dirty="0">
              <a:solidFill>
                <a:schemeClr val="accent1"/>
              </a:solidFill>
              <a:latin typeface="+mn-lt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46D7A-1CD1-874C-8F53-12BEB8EC6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9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88572-28FC-E846-BDA0-128CFD7750CE}"/>
              </a:ext>
            </a:extLst>
          </p:cNvPr>
          <p:cNvSpPr txBox="1"/>
          <p:nvPr/>
        </p:nvSpPr>
        <p:spPr>
          <a:xfrm>
            <a:off x="203161" y="274250"/>
            <a:ext cx="10309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  <a:latin typeface="Bradley Hand ITC TT" pitchFamily="2" charset="77"/>
              </a:rPr>
              <a:t>Do you want to share your poem – draft + revised/edited version?</a:t>
            </a:r>
          </a:p>
          <a:p>
            <a:r>
              <a:rPr lang="en-US" sz="2800" dirty="0">
                <a:solidFill>
                  <a:srgbClr val="094C80"/>
                </a:solidFill>
                <a:latin typeface="Bradley Hand ITC TT" pitchFamily="2" charset="77"/>
              </a:rPr>
              <a:t>What are your thoughts on the writing process?</a:t>
            </a:r>
          </a:p>
        </p:txBody>
      </p:sp>
    </p:spTree>
    <p:extLst>
      <p:ext uri="{BB962C8B-B14F-4D97-AF65-F5344CB8AC3E}">
        <p14:creationId xmlns:p14="http://schemas.microsoft.com/office/powerpoint/2010/main" val="2336995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5039ED78-808E-2C44-9FB2-3AF5CABBF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31326" y="-415249"/>
            <a:ext cx="5779066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</a:rPr>
              <a:t>Individual Editing!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474FF80-5FDD-6B41-A978-CFC34E0548B2}"/>
              </a:ext>
            </a:extLst>
          </p:cNvPr>
          <p:cNvSpPr txBox="1"/>
          <p:nvPr/>
        </p:nvSpPr>
        <p:spPr>
          <a:xfrm>
            <a:off x="1013794" y="1934398"/>
            <a:ext cx="5322484" cy="147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2400" dirty="0">
                <a:solidFill>
                  <a:srgbClr val="094C80"/>
                </a:solidFill>
              </a:rPr>
              <a:t>Edit your poem using CUPS: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Capitalization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Usage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Punctuation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C80"/>
                </a:solidFill>
              </a:rPr>
              <a:t>Spelling</a:t>
            </a:r>
          </a:p>
        </p:txBody>
      </p:sp>
      <p:pic>
        <p:nvPicPr>
          <p:cNvPr id="65" name="Picture 64" descr="A picture containing text, bedclothes, colorful&#10;&#10;Description automatically generated">
            <a:extLst>
              <a:ext uri="{FF2B5EF4-FFF2-40B4-BE49-F238E27FC236}">
                <a16:creationId xmlns:a16="http://schemas.microsoft.com/office/drawing/2014/main" id="{D555F0F9-32B6-9C46-8AFB-986C976D1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r="745"/>
          <a:stretch/>
        </p:blipFill>
        <p:spPr>
          <a:xfrm>
            <a:off x="7074443" y="0"/>
            <a:ext cx="4310969" cy="6077416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4BE0C9FD-B353-304C-8DD6-FDBDC3A9F345}"/>
              </a:ext>
            </a:extLst>
          </p:cNvPr>
          <p:cNvSpPr txBox="1"/>
          <p:nvPr/>
        </p:nvSpPr>
        <p:spPr>
          <a:xfrm>
            <a:off x="1013794" y="892447"/>
            <a:ext cx="55202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94C80"/>
                </a:solidFill>
              </a:rPr>
              <a:t>Read your ekphrastic poem to yourself. </a:t>
            </a:r>
            <a:br>
              <a:rPr lang="en-US" sz="2400" dirty="0">
                <a:solidFill>
                  <a:srgbClr val="094C80"/>
                </a:solidFill>
              </a:rPr>
            </a:br>
            <a:r>
              <a:rPr lang="en-US" sz="2400" dirty="0">
                <a:solidFill>
                  <a:srgbClr val="094C80"/>
                </a:solidFill>
              </a:rPr>
              <a:t>Is there anything else you want to change? 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94C8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D888D-1491-4640-8E2B-29A477D152FB}"/>
              </a:ext>
            </a:extLst>
          </p:cNvPr>
          <p:cNvSpPr txBox="1"/>
          <p:nvPr/>
        </p:nvSpPr>
        <p:spPr>
          <a:xfrm>
            <a:off x="4831951" y="-4529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MORNING CLASS</a:t>
            </a:r>
          </a:p>
        </p:txBody>
      </p:sp>
    </p:spTree>
    <p:extLst>
      <p:ext uri="{BB962C8B-B14F-4D97-AF65-F5344CB8AC3E}">
        <p14:creationId xmlns:p14="http://schemas.microsoft.com/office/powerpoint/2010/main" val="35258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64DEB-FAF8-B245-84CB-9AF37CDAD79F}"/>
              </a:ext>
            </a:extLst>
          </p:cNvPr>
          <p:cNvSpPr txBox="1"/>
          <p:nvPr/>
        </p:nvSpPr>
        <p:spPr>
          <a:xfrm>
            <a:off x="2521382" y="185452"/>
            <a:ext cx="74943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Let’s Practice Line Breaks!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9C730-F5A8-5247-B3D7-AF52EC5C9D91}"/>
              </a:ext>
            </a:extLst>
          </p:cNvPr>
          <p:cNvSpPr txBox="1"/>
          <p:nvPr/>
        </p:nvSpPr>
        <p:spPr>
          <a:xfrm>
            <a:off x="-78059" y="-33453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302A7-9569-BA48-A799-1CE49412DF1C}"/>
              </a:ext>
            </a:extLst>
          </p:cNvPr>
          <p:cNvSpPr txBox="1"/>
          <p:nvPr/>
        </p:nvSpPr>
        <p:spPr>
          <a:xfrm>
            <a:off x="990600" y="1029629"/>
            <a:ext cx="1021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</a:rPr>
              <a:t>A softball tumbling down stair after stair to race across the room. Flash of fluffy, tabby fur. Teeny-tiny meow. My heart opened wide. His body and personality grew – softball, soccer ball, beach ball. Apricot/white striped mane like a lion. Always ready to chase crumbled paper across tiled floor. Always ready to hide in a pile of clean, unfolded clothes. Always ready for a surprise attack on unknowing humans. Curled on couch, tip of tail touching nose, he purred. A persistent nudge of his nose on my hand. Huggable, loveable, unforgettable. Buckley the cat.</a:t>
            </a:r>
          </a:p>
        </p:txBody>
      </p:sp>
    </p:spTree>
    <p:extLst>
      <p:ext uri="{BB962C8B-B14F-4D97-AF65-F5344CB8AC3E}">
        <p14:creationId xmlns:p14="http://schemas.microsoft.com/office/powerpoint/2010/main" val="38119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highlight>
                  <a:srgbClr val="094C80"/>
                </a:highlight>
              </a:rPr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1682"/>
            <a:ext cx="10515600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highlight>
                  <a:srgbClr val="094C80"/>
                </a:highlight>
              </a:rPr>
              <a:t> To learn about and discuss ekphrastic poetry and theme. To write an ekphrastic poem.</a:t>
            </a:r>
          </a:p>
          <a:p>
            <a:pPr marL="0" indent="0">
              <a:buNone/>
            </a:pPr>
            <a:r>
              <a:rPr lang="en-US" dirty="0">
                <a:highlight>
                  <a:srgbClr val="F99520"/>
                </a:highlight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600F7ED5-3668-534D-A2DB-E5E595081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" r="-2" b="-2"/>
          <a:stretch/>
        </p:blipFill>
        <p:spPr>
          <a:xfrm>
            <a:off x="4931" y="-1586"/>
            <a:ext cx="4651294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8" name="Picture 7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781FF23E-795A-694D-8CC5-ED2A12B33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671"/>
          <a:stretch/>
        </p:blipFill>
        <p:spPr>
          <a:xfrm>
            <a:off x="0" y="2797701"/>
            <a:ext cx="2880360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C956C2-FB4E-7C4A-84F6-45F6627C7F0F}"/>
              </a:ext>
            </a:extLst>
          </p:cNvPr>
          <p:cNvSpPr txBox="1"/>
          <p:nvPr/>
        </p:nvSpPr>
        <p:spPr>
          <a:xfrm>
            <a:off x="8546975" y="421229"/>
            <a:ext cx="2953129" cy="2321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bg2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What do you notice?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C8C5A53-2DEB-D945-A4B5-8CE219038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4" r="-5" b="8831"/>
          <a:stretch/>
        </p:blipFill>
        <p:spPr>
          <a:xfrm>
            <a:off x="4657682" y="9434"/>
            <a:ext cx="2883435" cy="3427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10BFE-C8CE-0742-8C61-A1F2ED8A7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010"/>
          <a:stretch/>
        </p:blipFill>
        <p:spPr>
          <a:xfrm>
            <a:off x="2877677" y="3374832"/>
            <a:ext cx="4663440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BD4914DD-20E0-1F43-93AA-42591A61D853}"/>
              </a:ext>
            </a:extLst>
          </p:cNvPr>
          <p:cNvSpPr txBox="1"/>
          <p:nvPr/>
        </p:nvSpPr>
        <p:spPr>
          <a:xfrm>
            <a:off x="8546975" y="2531334"/>
            <a:ext cx="3733775" cy="2321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bg2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What’s going on?</a:t>
            </a:r>
          </a:p>
        </p:txBody>
      </p:sp>
    </p:spTree>
    <p:extLst>
      <p:ext uri="{BB962C8B-B14F-4D97-AF65-F5344CB8AC3E}">
        <p14:creationId xmlns:p14="http://schemas.microsoft.com/office/powerpoint/2010/main" val="175356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7D737-A1A8-F745-B63B-D68C20385A9A}"/>
              </a:ext>
            </a:extLst>
          </p:cNvPr>
          <p:cNvSpPr/>
          <p:nvPr/>
        </p:nvSpPr>
        <p:spPr>
          <a:xfrm>
            <a:off x="2132542" y="3904766"/>
            <a:ext cx="8830733" cy="936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solidFill>
                  <a:schemeClr val="accent1"/>
                </a:solidFill>
                <a:highlight>
                  <a:srgbClr val="00FFFF"/>
                </a:highlight>
                <a:latin typeface="Bradley Hand ITC TT" pitchFamily="2" charset="77"/>
                <a:ea typeface="+mj-ea"/>
                <a:cs typeface="+mj-cs"/>
              </a:rPr>
              <a:t>What is ekphrastic poetry?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F2C2707-AD30-A94E-93AB-10A729DF9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17" b="25911"/>
          <a:stretch/>
        </p:blipFill>
        <p:spPr>
          <a:xfrm>
            <a:off x="1141411" y="595275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F968BC28-C6E1-8548-BB03-24E17F46F598}"/>
              </a:ext>
            </a:extLst>
          </p:cNvPr>
          <p:cNvSpPr txBox="1"/>
          <p:nvPr/>
        </p:nvSpPr>
        <p:spPr>
          <a:xfrm>
            <a:off x="4740235" y="4850575"/>
            <a:ext cx="6671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</a:rPr>
              <a:t>Poems inspired by/written about art.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highlight>
                  <a:srgbClr val="00FFFF"/>
                </a:highlight>
              </a:rPr>
              <a:t>Paintings, photographs, sculptures, pottery</a:t>
            </a:r>
          </a:p>
        </p:txBody>
      </p:sp>
    </p:spTree>
    <p:extLst>
      <p:ext uri="{BB962C8B-B14F-4D97-AF65-F5344CB8AC3E}">
        <p14:creationId xmlns:p14="http://schemas.microsoft.com/office/powerpoint/2010/main" val="16747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FD19D-6608-9447-B081-8064A0B88A91}"/>
              </a:ext>
            </a:extLst>
          </p:cNvPr>
          <p:cNvSpPr txBox="1"/>
          <p:nvPr/>
        </p:nvSpPr>
        <p:spPr>
          <a:xfrm>
            <a:off x="1987970" y="3805748"/>
            <a:ext cx="8830733" cy="936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solidFill>
                  <a:schemeClr val="bg1"/>
                </a:solidFill>
                <a:highlight>
                  <a:srgbClr val="094C80"/>
                </a:highlight>
                <a:latin typeface="Bradley Hand ITC TT" pitchFamily="2" charset="77"/>
                <a:ea typeface="+mj-ea"/>
                <a:cs typeface="+mj-cs"/>
              </a:rPr>
              <a:t>Origin of Ekphrastic Poetry</a:t>
            </a:r>
          </a:p>
        </p:txBody>
      </p:sp>
      <p:pic>
        <p:nvPicPr>
          <p:cNvPr id="1026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EE21759-49E1-D641-BC79-9B6772856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87"/>
          <a:stretch/>
        </p:blipFill>
        <p:spPr bwMode="auto"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98AB26-2267-AF4B-BB4E-8AC2B4790859}"/>
              </a:ext>
            </a:extLst>
          </p:cNvPr>
          <p:cNvSpPr txBox="1"/>
          <p:nvPr/>
        </p:nvSpPr>
        <p:spPr>
          <a:xfrm>
            <a:off x="7028674" y="4741844"/>
            <a:ext cx="3254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highlight>
                  <a:srgbClr val="00FFFF"/>
                </a:highlight>
              </a:rPr>
              <a:t>Ekphrasis = Description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highlight>
                  <a:srgbClr val="00FFFF"/>
                </a:highlight>
              </a:rPr>
              <a:t>Origin: Greek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941EF-DEF0-F745-89FF-B3E3C4CB955A}"/>
              </a:ext>
            </a:extLst>
          </p:cNvPr>
          <p:cNvSpPr txBox="1"/>
          <p:nvPr/>
        </p:nvSpPr>
        <p:spPr>
          <a:xfrm>
            <a:off x="6304276" y="5572841"/>
            <a:ext cx="470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 vivid description of a work of art. </a:t>
            </a:r>
          </a:p>
        </p:txBody>
      </p:sp>
    </p:spTree>
    <p:extLst>
      <p:ext uri="{BB962C8B-B14F-4D97-AF65-F5344CB8AC3E}">
        <p14:creationId xmlns:p14="http://schemas.microsoft.com/office/powerpoint/2010/main" val="415537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Arkansas Arts Center Ekphrastic Poetry Slam 2012">
            <a:hlinkClick r:id="" action="ppaction://media"/>
            <a:extLst>
              <a:ext uri="{FF2B5EF4-FFF2-40B4-BE49-F238E27FC236}">
                <a16:creationId xmlns:a16="http://schemas.microsoft.com/office/drawing/2014/main" id="{9C8FE5F1-3BB1-E640-9CEF-257B83B81B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3929" y="343675"/>
            <a:ext cx="10204141" cy="5765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AD0B0-076A-1046-A5BE-580EAD5E7623}"/>
              </a:ext>
            </a:extLst>
          </p:cNvPr>
          <p:cNvSpPr txBox="1"/>
          <p:nvPr/>
        </p:nvSpPr>
        <p:spPr>
          <a:xfrm>
            <a:off x="3618269" y="6109015"/>
            <a:ext cx="6373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Arkansas Arts Center Ekphrastic Poetry Slam 2012</a:t>
            </a:r>
          </a:p>
          <a:p>
            <a:r>
              <a:rPr lang="en-US" dirty="0">
                <a:solidFill>
                  <a:srgbClr val="094C80"/>
                </a:solidFill>
              </a:rPr>
              <a:t>Lady </a:t>
            </a:r>
            <a:r>
              <a:rPr lang="en-US" dirty="0" err="1">
                <a:solidFill>
                  <a:srgbClr val="094C80"/>
                </a:solidFill>
              </a:rPr>
              <a:t>Krysis</a:t>
            </a:r>
            <a:r>
              <a:rPr lang="en-US" dirty="0">
                <a:solidFill>
                  <a:srgbClr val="094C80"/>
                </a:solidFill>
              </a:rPr>
              <a:t>, Poet; Art: “Mixed Company” by Deborah Brown, 1993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61340</TotalTime>
  <Words>1551</Words>
  <Application>Microsoft Macintosh PowerPoint</Application>
  <PresentationFormat>Widescreen</PresentationFormat>
  <Paragraphs>256</Paragraphs>
  <Slides>45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Nova</vt:lpstr>
      <vt:lpstr>Book Antiqua</vt:lpstr>
      <vt:lpstr>Gill Sans MT</vt:lpstr>
      <vt:lpstr>Bradley Hand ITC TT</vt:lpstr>
      <vt:lpstr>Kristen ITC</vt:lpstr>
      <vt:lpstr>Aller Light</vt:lpstr>
      <vt:lpstr>Segoe Print</vt:lpstr>
      <vt:lpstr>Calibri</vt:lpstr>
      <vt:lpstr>Wingdings 2</vt:lpstr>
      <vt:lpstr>Aller</vt:lpstr>
      <vt:lpstr>Theme2</vt:lpstr>
      <vt:lpstr>Ekphrastic POeTry  </vt:lpstr>
      <vt:lpstr>materials</vt:lpstr>
      <vt:lpstr>materials</vt:lpstr>
      <vt:lpstr>objectives</vt:lpstr>
      <vt:lpstr>objectives</vt:lpstr>
      <vt:lpstr>PowerPoint Presentation</vt:lpstr>
      <vt:lpstr>PowerPoint Presentation</vt:lpstr>
      <vt:lpstr>PowerPoint Presentation</vt:lpstr>
      <vt:lpstr>PowerPoint Presentation</vt:lpstr>
      <vt:lpstr>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instructions</vt:lpstr>
      <vt:lpstr>Individual  Writing 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”Tar Beach”  by Faith Ringgold</vt:lpstr>
      <vt:lpstr>PowerPoint Presentation</vt:lpstr>
      <vt:lpstr>Individual Writing!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”Tar Beach”  by Faith Ringgold</vt:lpstr>
      <vt:lpstr>PowerPoint Presentation</vt:lpstr>
      <vt:lpstr>PowerPoint Presentation</vt:lpstr>
      <vt:lpstr>PowerPoint Presentation</vt:lpstr>
      <vt:lpstr>PowerPoint Presentation</vt:lpstr>
      <vt:lpstr>references</vt:lpstr>
      <vt:lpstr>references</vt:lpstr>
      <vt:lpstr>PowerPoint Presentation</vt:lpstr>
      <vt:lpstr>Individual Editing!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Dawn Leas</cp:lastModifiedBy>
  <cp:revision>111</cp:revision>
  <dcterms:created xsi:type="dcterms:W3CDTF">2021-09-01T16:05:59Z</dcterms:created>
  <dcterms:modified xsi:type="dcterms:W3CDTF">2022-02-10T22:15:53Z</dcterms:modified>
</cp:coreProperties>
</file>