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Claude_Monet#/media/File:Claude_Monet_1899_Nadar_crop.jpg" TargetMode="External"/><Relationship Id="rId3" Type="http://schemas.openxmlformats.org/officeDocument/2006/relationships/hyperlink" Target="https://www.metmuseum.org/toah/hd/cmon/hd_cmon.htm" TargetMode="External"/><Relationship Id="rId4" Type="http://schemas.openxmlformats.org/officeDocument/2006/relationships/hyperlink" Target="https://www.artnews.com/art-news/artists/claude-monet-best-paintings-1234580881/" TargetMode="External"/><Relationship Id="rId5" Type="http://schemas.openxmlformats.org/officeDocument/2006/relationships/hyperlink" Target="https://www.nationalgallery.org.uk/paintings/claude-monet-the-water-lily-pond" TargetMode="External"/><Relationship Id="rId6" Type="http://schemas.openxmlformats.org/officeDocument/2006/relationships/hyperlink" Target="https://www.youtube.com/watch?v=nesTk_6j-0c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nesTk_6j-0c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Landscape Painting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1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laude-Monet-Path-in-the-Wheat-Fields-at-Pourville-1882.jpeg" descr="Claude-Monet-Path-in-the-Wheat-Fields-at-Pourville-188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953" y="147357"/>
            <a:ext cx="8370094" cy="6075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f730.jpeg" descr="bf7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0984" y="308415"/>
            <a:ext cx="5174565" cy="6241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039589-int_press.jpeg" descr="IM039589-int_pres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901" y="245364"/>
            <a:ext cx="6564198" cy="6367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onet_Path-on-the-Island-of-Saint-Martin-Vétheuil_1881_2011-58-2-pma2018.jpeg" descr="Monet_Path-on-the-Island-of-Saint-Martin-Vétheuil_1881_2011-58-2-pma2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8719" y="0"/>
            <a:ext cx="559456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n-4240-00-000027-hd.jpeg" descr="n-4240-00-000027-h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2490" y="426367"/>
            <a:ext cx="8007020" cy="6005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56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59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 marL="153162" indent="-153162" defTabSz="612648">
              <a:lnSpc>
                <a:spcPct val="100000"/>
              </a:lnSpc>
              <a:spcBef>
                <a:spcPts val="600"/>
              </a:spcBef>
              <a:defRPr sz="1608"/>
            </a:pPr>
            <a:r>
              <a:t>Line</a:t>
            </a:r>
          </a:p>
          <a:p>
            <a:pPr lvl="2" marL="0" indent="306324" defTabSz="612648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i="1" sz="1407"/>
            </a:pPr>
            <a:r>
              <a:t>path traced by the point of a tool or medium as it moves across an area</a:t>
            </a:r>
          </a:p>
          <a:p>
            <a:pPr lvl="2" marL="0" indent="306324" defTabSz="612648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i="1" sz="1407"/>
            </a:pPr>
          </a:p>
          <a:p>
            <a:pPr marL="153162" indent="-153162" defTabSz="612648">
              <a:lnSpc>
                <a:spcPct val="100000"/>
              </a:lnSpc>
              <a:spcBef>
                <a:spcPts val="600"/>
              </a:spcBef>
              <a:defRPr sz="1608"/>
            </a:pPr>
            <a:r>
              <a:t>Horizon Line</a:t>
            </a:r>
          </a:p>
          <a:p>
            <a:pPr lvl="2" marL="0" indent="306324" defTabSz="612648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i="1" sz="1407"/>
            </a:pPr>
            <a:r>
              <a:t>line that separates the ground and the sky</a:t>
            </a:r>
          </a:p>
          <a:p>
            <a:pPr lvl="2" marL="0" indent="306324" defTabSz="612648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i="1" sz="1407"/>
            </a:pPr>
          </a:p>
          <a:p>
            <a:pPr marL="153162" indent="-153162" defTabSz="612648">
              <a:lnSpc>
                <a:spcPct val="100000"/>
              </a:lnSpc>
              <a:spcBef>
                <a:spcPts val="600"/>
              </a:spcBef>
              <a:defRPr sz="1608"/>
            </a:pPr>
            <a:r>
              <a:t>Background</a:t>
            </a:r>
          </a:p>
          <a:p>
            <a:pPr lvl="2" marL="0" indent="306324" defTabSz="612648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i="1" sz="1407"/>
            </a:pPr>
            <a:r>
              <a:t>part of painting furthest from the viewer</a:t>
            </a:r>
          </a:p>
          <a:p>
            <a:pPr lvl="2" marL="0" indent="306324" defTabSz="612648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i="1" sz="1407"/>
            </a:pPr>
          </a:p>
          <a:p>
            <a:pPr marL="153162" indent="-153162" defTabSz="612648">
              <a:lnSpc>
                <a:spcPct val="100000"/>
              </a:lnSpc>
              <a:spcBef>
                <a:spcPts val="600"/>
              </a:spcBef>
              <a:defRPr sz="1608"/>
            </a:pPr>
            <a:r>
              <a:t>Middleground</a:t>
            </a:r>
          </a:p>
          <a:p>
            <a:pPr lvl="2" marL="0" indent="306324" defTabSz="612648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i="1" sz="1407"/>
            </a:pPr>
            <a:r>
              <a:t>part of the painting in between the background and foreground</a:t>
            </a:r>
          </a:p>
          <a:p>
            <a:pPr lvl="2" marL="0" indent="306324" defTabSz="612648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i="1" sz="1407"/>
            </a:pPr>
          </a:p>
          <a:p>
            <a:pPr marL="153162" indent="-153162" defTabSz="612648">
              <a:lnSpc>
                <a:spcPct val="100000"/>
              </a:lnSpc>
              <a:spcBef>
                <a:spcPts val="600"/>
              </a:spcBef>
              <a:defRPr sz="1608"/>
            </a:pPr>
            <a:r>
              <a:t>Foreground</a:t>
            </a:r>
          </a:p>
          <a:p>
            <a:pPr lvl="2" marL="0" indent="306324" defTabSz="612648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i="1" sz="1407"/>
            </a:pPr>
            <a:r>
              <a:t>part of the painting closest to the viewer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laude-Monet-Landscape-painting.-Image-via-wallpaper.com_.jpg" descr="Claude-Monet-Landscape-painting.-Image-via-wallpaper.com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4669" y="1153730"/>
            <a:ext cx="7462662" cy="497510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"/>
          <p:cNvSpPr/>
          <p:nvPr/>
        </p:nvSpPr>
        <p:spPr>
          <a:xfrm>
            <a:off x="2349589" y="1261645"/>
            <a:ext cx="7484042" cy="4895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292"/>
                </a:moveTo>
                <a:lnTo>
                  <a:pt x="10314" y="14921"/>
                </a:lnTo>
                <a:lnTo>
                  <a:pt x="11956" y="12347"/>
                </a:lnTo>
                <a:lnTo>
                  <a:pt x="12479" y="11944"/>
                </a:lnTo>
                <a:lnTo>
                  <a:pt x="13061" y="11720"/>
                </a:lnTo>
                <a:lnTo>
                  <a:pt x="13002" y="10732"/>
                </a:lnTo>
                <a:lnTo>
                  <a:pt x="13497" y="9885"/>
                </a:lnTo>
                <a:lnTo>
                  <a:pt x="14571" y="9501"/>
                </a:lnTo>
                <a:lnTo>
                  <a:pt x="15070" y="9835"/>
                </a:lnTo>
                <a:lnTo>
                  <a:pt x="15153" y="10696"/>
                </a:lnTo>
                <a:lnTo>
                  <a:pt x="15644" y="10794"/>
                </a:lnTo>
                <a:lnTo>
                  <a:pt x="16112" y="8252"/>
                </a:lnTo>
                <a:lnTo>
                  <a:pt x="16029" y="7568"/>
                </a:lnTo>
                <a:lnTo>
                  <a:pt x="15672" y="7068"/>
                </a:lnTo>
                <a:lnTo>
                  <a:pt x="15318" y="5700"/>
                </a:lnTo>
                <a:lnTo>
                  <a:pt x="15411" y="4901"/>
                </a:lnTo>
                <a:lnTo>
                  <a:pt x="14931" y="3940"/>
                </a:lnTo>
                <a:lnTo>
                  <a:pt x="15373" y="3628"/>
                </a:lnTo>
                <a:lnTo>
                  <a:pt x="15249" y="2879"/>
                </a:lnTo>
                <a:lnTo>
                  <a:pt x="14971" y="2324"/>
                </a:lnTo>
                <a:lnTo>
                  <a:pt x="15527" y="1515"/>
                </a:lnTo>
                <a:lnTo>
                  <a:pt x="15721" y="748"/>
                </a:lnTo>
                <a:lnTo>
                  <a:pt x="16550" y="0"/>
                </a:lnTo>
                <a:lnTo>
                  <a:pt x="17536" y="335"/>
                </a:lnTo>
                <a:lnTo>
                  <a:pt x="18036" y="1583"/>
                </a:lnTo>
                <a:lnTo>
                  <a:pt x="18337" y="2479"/>
                </a:lnTo>
                <a:lnTo>
                  <a:pt x="19086" y="2983"/>
                </a:lnTo>
                <a:lnTo>
                  <a:pt x="18644" y="4153"/>
                </a:lnTo>
                <a:lnTo>
                  <a:pt x="18191" y="4358"/>
                </a:lnTo>
                <a:lnTo>
                  <a:pt x="17812" y="6179"/>
                </a:lnTo>
                <a:lnTo>
                  <a:pt x="17784" y="7741"/>
                </a:lnTo>
                <a:lnTo>
                  <a:pt x="17851" y="9120"/>
                </a:lnTo>
                <a:lnTo>
                  <a:pt x="18593" y="9073"/>
                </a:lnTo>
                <a:lnTo>
                  <a:pt x="19267" y="10253"/>
                </a:lnTo>
                <a:lnTo>
                  <a:pt x="19579" y="11070"/>
                </a:lnTo>
                <a:lnTo>
                  <a:pt x="20607" y="10899"/>
                </a:lnTo>
                <a:lnTo>
                  <a:pt x="21600" y="10709"/>
                </a:lnTo>
                <a:lnTo>
                  <a:pt x="21536" y="21600"/>
                </a:lnTo>
                <a:lnTo>
                  <a:pt x="46" y="21520"/>
                </a:lnTo>
                <a:lnTo>
                  <a:pt x="0" y="15292"/>
                </a:lnTo>
                <a:close/>
              </a:path>
            </a:pathLst>
          </a:custGeom>
          <a:solidFill>
            <a:schemeClr val="accent6">
              <a:alpha val="60744"/>
            </a:schemeClr>
          </a:solidFill>
          <a:ln w="12700">
            <a:solidFill>
              <a:schemeClr val="accent1">
                <a:alpha val="60744"/>
              </a:scheme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Breaking down a painting"/>
          <p:cNvSpPr txBox="1"/>
          <p:nvPr>
            <p:ph type="title" idx="4294967295"/>
          </p:nvPr>
        </p:nvSpPr>
        <p:spPr>
          <a:xfrm>
            <a:off x="450624" y="-10014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Breaking down a painting</a:t>
            </a:r>
          </a:p>
        </p:txBody>
      </p:sp>
      <p:sp>
        <p:nvSpPr>
          <p:cNvPr id="164" name="Background…"/>
          <p:cNvSpPr txBox="1"/>
          <p:nvPr>
            <p:ph type="body" sz="quarter" idx="4294967295"/>
          </p:nvPr>
        </p:nvSpPr>
        <p:spPr>
          <a:xfrm>
            <a:off x="122378" y="1618102"/>
            <a:ext cx="2186054" cy="435133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</a:p>
          <a:p>
            <a:pPr marL="0" indent="0">
              <a:buSzTx/>
              <a:buFontTx/>
              <a:buNone/>
              <a:defRPr>
                <a:solidFill>
                  <a:schemeClr val="accent4"/>
                </a:solidFill>
              </a:defRPr>
            </a:pPr>
            <a:r>
              <a:t>Background</a:t>
            </a:r>
          </a:p>
          <a:p>
            <a:pPr marL="0" indent="0">
              <a:buSzTx/>
              <a:buFontTx/>
              <a:buNone/>
            </a:pPr>
          </a:p>
          <a:p>
            <a:pPr marL="0" indent="0">
              <a:buSzTx/>
              <a:buFontTx/>
              <a:buNone/>
            </a:pPr>
          </a:p>
          <a:p>
            <a:pPr marL="0" indent="0">
              <a:buSzTx/>
              <a:buFontTx/>
              <a:buNone/>
            </a:pPr>
            <a:r>
              <a:t>Horizon Line</a:t>
            </a:r>
          </a:p>
        </p:txBody>
      </p:sp>
      <p:sp>
        <p:nvSpPr>
          <p:cNvPr id="165" name="Foreground…"/>
          <p:cNvSpPr txBox="1"/>
          <p:nvPr/>
        </p:nvSpPr>
        <p:spPr>
          <a:xfrm>
            <a:off x="9711721" y="1533756"/>
            <a:ext cx="2407987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</a:p>
          <a:p>
            <a:pPr algn="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</a:p>
          <a:p>
            <a:pPr algn="r">
              <a:lnSpc>
                <a:spcPct val="90000"/>
              </a:lnSpc>
              <a:spcBef>
                <a:spcPts val="1000"/>
              </a:spcBef>
              <a:defRPr sz="2800">
                <a:solidFill>
                  <a:schemeClr val="accent6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r>
              <a:t>Foreground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</a:p>
          <a:p>
            <a:pPr algn="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</a:p>
          <a:p>
            <a:pPr algn="r">
              <a:lnSpc>
                <a:spcPct val="90000"/>
              </a:lnSpc>
              <a:spcBef>
                <a:spcPts val="1000"/>
              </a:spcBef>
              <a:defRPr sz="2800">
                <a:solidFill>
                  <a:schemeClr val="accent2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r>
              <a:t>Middleground</a:t>
            </a:r>
          </a:p>
        </p:txBody>
      </p:sp>
      <p:sp>
        <p:nvSpPr>
          <p:cNvPr id="166" name="Shape"/>
          <p:cNvSpPr/>
          <p:nvPr/>
        </p:nvSpPr>
        <p:spPr>
          <a:xfrm>
            <a:off x="2375045" y="2794881"/>
            <a:ext cx="4664060" cy="1941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3" h="21600" fill="norm" stroke="1" extrusionOk="0">
                <a:moveTo>
                  <a:pt x="50" y="16225"/>
                </a:moveTo>
                <a:lnTo>
                  <a:pt x="882" y="16905"/>
                </a:lnTo>
                <a:lnTo>
                  <a:pt x="1777" y="17043"/>
                </a:lnTo>
                <a:lnTo>
                  <a:pt x="2988" y="14821"/>
                </a:lnTo>
                <a:lnTo>
                  <a:pt x="3518" y="12757"/>
                </a:lnTo>
                <a:lnTo>
                  <a:pt x="3683" y="10488"/>
                </a:lnTo>
                <a:lnTo>
                  <a:pt x="4649" y="12532"/>
                </a:lnTo>
                <a:lnTo>
                  <a:pt x="6243" y="12417"/>
                </a:lnTo>
                <a:lnTo>
                  <a:pt x="7506" y="11701"/>
                </a:lnTo>
                <a:lnTo>
                  <a:pt x="8488" y="14432"/>
                </a:lnTo>
                <a:lnTo>
                  <a:pt x="7979" y="16977"/>
                </a:lnTo>
                <a:lnTo>
                  <a:pt x="9952" y="16100"/>
                </a:lnTo>
                <a:lnTo>
                  <a:pt x="10620" y="13647"/>
                </a:lnTo>
                <a:lnTo>
                  <a:pt x="11116" y="9376"/>
                </a:lnTo>
                <a:lnTo>
                  <a:pt x="12018" y="10716"/>
                </a:lnTo>
                <a:lnTo>
                  <a:pt x="12179" y="13579"/>
                </a:lnTo>
                <a:lnTo>
                  <a:pt x="12299" y="15619"/>
                </a:lnTo>
                <a:lnTo>
                  <a:pt x="12842" y="17141"/>
                </a:lnTo>
                <a:lnTo>
                  <a:pt x="13749" y="14414"/>
                </a:lnTo>
                <a:lnTo>
                  <a:pt x="14847" y="13236"/>
                </a:lnTo>
                <a:lnTo>
                  <a:pt x="16409" y="9408"/>
                </a:lnTo>
                <a:lnTo>
                  <a:pt x="18537" y="9563"/>
                </a:lnTo>
                <a:lnTo>
                  <a:pt x="18371" y="1139"/>
                </a:lnTo>
                <a:lnTo>
                  <a:pt x="19180" y="0"/>
                </a:lnTo>
                <a:cubicBezTo>
                  <a:pt x="19951" y="53"/>
                  <a:pt x="20660" y="1039"/>
                  <a:pt x="21067" y="2626"/>
                </a:cubicBezTo>
                <a:cubicBezTo>
                  <a:pt x="21600" y="4699"/>
                  <a:pt x="21529" y="7363"/>
                  <a:pt x="20892" y="9254"/>
                </a:cubicBezTo>
                <a:lnTo>
                  <a:pt x="20805" y="11475"/>
                </a:lnTo>
                <a:lnTo>
                  <a:pt x="20701" y="12670"/>
                </a:lnTo>
                <a:lnTo>
                  <a:pt x="19775" y="13197"/>
                </a:lnTo>
                <a:lnTo>
                  <a:pt x="18938" y="14252"/>
                </a:lnTo>
                <a:lnTo>
                  <a:pt x="16319" y="20613"/>
                </a:lnTo>
                <a:lnTo>
                  <a:pt x="0" y="21600"/>
                </a:lnTo>
                <a:lnTo>
                  <a:pt x="50" y="16225"/>
                </a:lnTo>
                <a:close/>
              </a:path>
            </a:pathLst>
          </a:custGeom>
          <a:solidFill>
            <a:schemeClr val="accent2">
              <a:alpha val="53487"/>
            </a:schemeClr>
          </a:solidFill>
          <a:ln w="12700">
            <a:solidFill>
              <a:schemeClr val="accent1">
                <a:alpha val="53487"/>
              </a:schemeClr>
            </a:solidFill>
            <a:miter/>
          </a:ln>
        </p:spPr>
        <p:txBody>
          <a:bodyPr lIns="45719" rIns="45719"/>
          <a:lstStyle/>
          <a:p>
            <a:pPr>
              <a:defRPr sz="1900"/>
            </a:pPr>
          </a:p>
        </p:txBody>
      </p:sp>
      <p:sp>
        <p:nvSpPr>
          <p:cNvPr id="167" name="Shape"/>
          <p:cNvSpPr/>
          <p:nvPr/>
        </p:nvSpPr>
        <p:spPr>
          <a:xfrm>
            <a:off x="2370334" y="1171774"/>
            <a:ext cx="7468937" cy="3174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9"/>
                </a:moveTo>
                <a:lnTo>
                  <a:pt x="21600" y="0"/>
                </a:lnTo>
                <a:lnTo>
                  <a:pt x="21568" y="17336"/>
                </a:lnTo>
                <a:lnTo>
                  <a:pt x="19586" y="17766"/>
                </a:lnTo>
                <a:lnTo>
                  <a:pt x="18691" y="14858"/>
                </a:lnTo>
                <a:lnTo>
                  <a:pt x="17921" y="14742"/>
                </a:lnTo>
                <a:lnTo>
                  <a:pt x="17765" y="11349"/>
                </a:lnTo>
                <a:lnTo>
                  <a:pt x="18220" y="7452"/>
                </a:lnTo>
                <a:lnTo>
                  <a:pt x="18721" y="7137"/>
                </a:lnTo>
                <a:lnTo>
                  <a:pt x="19170" y="5124"/>
                </a:lnTo>
                <a:lnTo>
                  <a:pt x="18414" y="4524"/>
                </a:lnTo>
                <a:lnTo>
                  <a:pt x="17581" y="1326"/>
                </a:lnTo>
                <a:lnTo>
                  <a:pt x="16667" y="755"/>
                </a:lnTo>
                <a:lnTo>
                  <a:pt x="15804" y="1875"/>
                </a:lnTo>
                <a:lnTo>
                  <a:pt x="15480" y="3306"/>
                </a:lnTo>
                <a:lnTo>
                  <a:pt x="14930" y="4171"/>
                </a:lnTo>
                <a:lnTo>
                  <a:pt x="15276" y="5066"/>
                </a:lnTo>
                <a:lnTo>
                  <a:pt x="15351" y="6261"/>
                </a:lnTo>
                <a:lnTo>
                  <a:pt x="14968" y="6802"/>
                </a:lnTo>
                <a:lnTo>
                  <a:pt x="15447" y="8306"/>
                </a:lnTo>
                <a:lnTo>
                  <a:pt x="15260" y="9275"/>
                </a:lnTo>
                <a:lnTo>
                  <a:pt x="15619" y="11507"/>
                </a:lnTo>
                <a:lnTo>
                  <a:pt x="16078" y="12534"/>
                </a:lnTo>
                <a:lnTo>
                  <a:pt x="16134" y="13489"/>
                </a:lnTo>
                <a:lnTo>
                  <a:pt x="15623" y="17260"/>
                </a:lnTo>
                <a:lnTo>
                  <a:pt x="15165" y="17222"/>
                </a:lnTo>
                <a:lnTo>
                  <a:pt x="15087" y="15880"/>
                </a:lnTo>
                <a:lnTo>
                  <a:pt x="14558" y="15462"/>
                </a:lnTo>
                <a:lnTo>
                  <a:pt x="13402" y="15937"/>
                </a:lnTo>
                <a:lnTo>
                  <a:pt x="13599" y="14715"/>
                </a:lnTo>
                <a:lnTo>
                  <a:pt x="13505" y="13493"/>
                </a:lnTo>
                <a:lnTo>
                  <a:pt x="13275" y="12658"/>
                </a:lnTo>
                <a:lnTo>
                  <a:pt x="13019" y="12057"/>
                </a:lnTo>
                <a:lnTo>
                  <a:pt x="12545" y="11297"/>
                </a:lnTo>
                <a:lnTo>
                  <a:pt x="12130" y="11167"/>
                </a:lnTo>
                <a:lnTo>
                  <a:pt x="11600" y="11930"/>
                </a:lnTo>
                <a:lnTo>
                  <a:pt x="11647" y="16939"/>
                </a:lnTo>
                <a:lnTo>
                  <a:pt x="10352" y="16861"/>
                </a:lnTo>
                <a:lnTo>
                  <a:pt x="9290" y="19336"/>
                </a:lnTo>
                <a:lnTo>
                  <a:pt x="8745" y="19807"/>
                </a:lnTo>
                <a:lnTo>
                  <a:pt x="8186" y="21600"/>
                </a:lnTo>
                <a:lnTo>
                  <a:pt x="7806" y="20584"/>
                </a:lnTo>
                <a:lnTo>
                  <a:pt x="7576" y="17614"/>
                </a:lnTo>
                <a:lnTo>
                  <a:pt x="7042" y="16974"/>
                </a:lnTo>
                <a:lnTo>
                  <a:pt x="6671" y="19537"/>
                </a:lnTo>
                <a:lnTo>
                  <a:pt x="6274" y="21081"/>
                </a:lnTo>
                <a:lnTo>
                  <a:pt x="5052" y="21350"/>
                </a:lnTo>
                <a:lnTo>
                  <a:pt x="5442" y="20012"/>
                </a:lnTo>
                <a:lnTo>
                  <a:pt x="4865" y="18406"/>
                </a:lnTo>
                <a:lnTo>
                  <a:pt x="2900" y="18864"/>
                </a:lnTo>
                <a:lnTo>
                  <a:pt x="2309" y="17437"/>
                </a:lnTo>
                <a:lnTo>
                  <a:pt x="2299" y="18977"/>
                </a:lnTo>
                <a:lnTo>
                  <a:pt x="1175" y="21403"/>
                </a:lnTo>
                <a:lnTo>
                  <a:pt x="53" y="20974"/>
                </a:lnTo>
                <a:lnTo>
                  <a:pt x="0" y="39"/>
                </a:lnTo>
                <a:close/>
              </a:path>
            </a:pathLst>
          </a:custGeom>
          <a:solidFill>
            <a:schemeClr val="accent4">
              <a:lumOff val="12303"/>
              <a:alpha val="40635"/>
            </a:schemeClr>
          </a:solidFill>
          <a:ln w="12700">
            <a:solidFill>
              <a:schemeClr val="accent1">
                <a:alpha val="40635"/>
              </a:scheme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Line"/>
          <p:cNvSpPr/>
          <p:nvPr/>
        </p:nvSpPr>
        <p:spPr>
          <a:xfrm flipV="1">
            <a:off x="2307851" y="3576296"/>
            <a:ext cx="1788156" cy="467878"/>
          </a:xfrm>
          <a:prstGeom prst="line">
            <a:avLst/>
          </a:prstGeom>
          <a:ln w="50800">
            <a:solidFill>
              <a:schemeClr val="accent6">
                <a:lumOff val="5686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  <p:bldP build="whole" bldLvl="1" animBg="1" rev="0" advAuto="0" spid="167" grpId="3"/>
      <p:bldP build="whole" bldLvl="1" animBg="1" rev="0" advAuto="0" spid="168" grpId="4"/>
      <p:bldP build="whole" bldLvl="1" animBg="1" rev="0" advAuto="0" spid="16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71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74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Draw your horizon line. Because we want depth in our painting, we are going to make the line closer to the top of our paper</a:t>
            </a:r>
          </a:p>
          <a:p>
            <a:pPr>
              <a:lnSpc>
                <a:spcPct val="150000"/>
              </a:lnSpc>
              <a:defRPr sz="2000"/>
            </a:pPr>
            <a:r>
              <a:t>Draw some hills and trees near your horizon line. We are going to make these really small so they look far away!</a:t>
            </a:r>
          </a:p>
          <a:p>
            <a:pPr>
              <a:lnSpc>
                <a:spcPct val="150000"/>
              </a:lnSpc>
              <a:defRPr sz="2000"/>
            </a:pPr>
            <a:r>
              <a:t>Next, draw the middle ground area. We can add simple homes or barns here. Maybe some small animals and more trees.</a:t>
            </a:r>
          </a:p>
          <a:p>
            <a:pPr>
              <a:lnSpc>
                <a:spcPct val="150000"/>
              </a:lnSpc>
              <a:defRPr sz="2000"/>
            </a:pPr>
            <a:r>
              <a:t>Last, we will draw some very close trees. This helps us achieve depth even more!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7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https://en.wikipedia.org/wiki/Claude_Monet#/media/File:Claude_Monet_1899_Nadar_crop.jpg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3" invalidUrl="" action="" tgtFrame="" tooltip="" history="1" highlightClick="0" endSnd="0"/>
              </a:rPr>
              <a:t>https://www.metmuseum.org/toah/hd/cmon/hd_cmon.htm</a:t>
            </a:r>
          </a:p>
          <a:p>
            <a:pPr/>
            <a:r>
              <a:t>Images: </a:t>
            </a: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4" invalidUrl="" action="" tgtFrame="" tooltip="" history="1" highlightClick="0" endSnd="0"/>
              </a:rPr>
              <a:t>https://www.artnews.com/art-news/artists/claude-monet-best-paintings-1234580881/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5" invalidUrl="" action="" tgtFrame="" tooltip="" history="1" highlightClick="0" endSnd="0"/>
              </a:rPr>
              <a:t>https://www.nationalgallery.org.uk/paintings/claude-monet-the-water-lily-pond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6" invalidUrl="" action="" tgtFrame="" tooltip="" history="1" highlightClick="0" endSnd="0"/>
              </a:rPr>
              <a:t>https://www.youtube.com/watch?v=nesTk_6j-0c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Learn about impressionism and Claude Monet </a:t>
            </a:r>
          </a:p>
          <a:p>
            <a:pPr>
              <a:lnSpc>
                <a:spcPct val="120000"/>
              </a:lnSpc>
            </a:pPr>
            <a:r>
              <a:t>Begin a landscape painting inspired by Monet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Pencil</a:t>
            </a:r>
          </a:p>
          <a:p>
            <a:pPr/>
            <a:r>
              <a:t>Paper</a:t>
            </a:r>
          </a:p>
          <a:p>
            <a:pPr/>
            <a:r>
              <a:t>Ruler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  <p:sp>
        <p:nvSpPr>
          <p:cNvPr id="134" name="Subtitle 2"/>
          <p:cNvSpPr txBox="1"/>
          <p:nvPr>
            <p:ph type="body" sz="quarter" idx="1"/>
          </p:nvPr>
        </p:nvSpPr>
        <p:spPr>
          <a:xfrm>
            <a:off x="1524000" y="3435431"/>
            <a:ext cx="9144000" cy="165576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Video on Impression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on Impressionism</a:t>
            </a:r>
          </a:p>
        </p:txBody>
      </p:sp>
      <p:sp>
        <p:nvSpPr>
          <p:cNvPr id="137" name="https://www.youtube.com/watch?v=nesTk_6j-0c"/>
          <p:cNvSpPr txBox="1"/>
          <p:nvPr/>
        </p:nvSpPr>
        <p:spPr>
          <a:xfrm>
            <a:off x="838200" y="2867818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cap="all" sz="2300"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latin typeface="Aller"/>
                <a:ea typeface="Aller"/>
                <a:cs typeface="Aller"/>
                <a:sym typeface="Aller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https://www.youtube.com/watch?v=nesTk_6j-0c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bout Monet"/>
          <p:cNvSpPr txBox="1"/>
          <p:nvPr>
            <p:ph type="title"/>
          </p:nvPr>
        </p:nvSpPr>
        <p:spPr>
          <a:xfrm>
            <a:off x="350520" y="360303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About Monet</a:t>
            </a:r>
          </a:p>
        </p:txBody>
      </p:sp>
      <p:sp>
        <p:nvSpPr>
          <p:cNvPr id="140" name="Born in France in 1840…"/>
          <p:cNvSpPr txBox="1"/>
          <p:nvPr>
            <p:ph type="body" sz="half" idx="1"/>
          </p:nvPr>
        </p:nvSpPr>
        <p:spPr>
          <a:xfrm>
            <a:off x="497940" y="1803261"/>
            <a:ext cx="6912887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Born in France in 1840 </a:t>
            </a:r>
          </a:p>
          <a:p>
            <a:pPr>
              <a:defRPr sz="2400"/>
            </a:pPr>
            <a:r>
              <a:t>Impressionist Painter</a:t>
            </a:r>
          </a:p>
          <a:p>
            <a:pPr lvl="1" marL="685800" indent="-228600">
              <a:buChar char="-"/>
              <a:defRPr i="1" sz="2300"/>
            </a:pPr>
            <a:r>
              <a:t>His painting “Impression Sunrise” is where the art movement got its name!</a:t>
            </a:r>
          </a:p>
          <a:p>
            <a:pPr>
              <a:defRPr sz="2400"/>
            </a:pPr>
            <a:r>
              <a:t>Famous for his water lily paintings but created many different paintings that focused on everyday life.</a:t>
            </a:r>
          </a:p>
          <a:p>
            <a:pPr lvl="1" marL="685800" indent="-228600">
              <a:buChar char="-"/>
              <a:defRPr i="1" sz="2400"/>
            </a:pPr>
            <a:r>
              <a:t>Other art at the time was very serious. </a:t>
            </a:r>
          </a:p>
        </p:txBody>
      </p:sp>
      <p:pic>
        <p:nvPicPr>
          <p:cNvPr id="141" name="Claude_Monet_1899_Nadar_crop.jpeg" descr="Claude_Monet_1899_Nadar_crop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28"/>
          <a:stretch>
            <a:fillRect/>
          </a:stretch>
        </p:blipFill>
        <p:spPr>
          <a:xfrm>
            <a:off x="7602641" y="477376"/>
            <a:ext cx="3871778" cy="5154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0" grpId="2"/>
      <p:bldP build="whole" bldLvl="1" animBg="1" rev="0" advAuto="0" spid="1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onet_-_Impression_Sunrise.jpeg" descr="Monet_-_Impression_Sunris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1852" y="177512"/>
            <a:ext cx="7788296" cy="6041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