
<file path=[Content_Types].xml><?xml version="1.0" encoding="utf-8"?>
<Types xmlns="http://schemas.openxmlformats.org/package/2006/content-types">
  <Default Extension="0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7" r:id="rId2"/>
    <p:sldId id="258" r:id="rId3"/>
    <p:sldId id="329" r:id="rId4"/>
    <p:sldId id="270" r:id="rId5"/>
    <p:sldId id="261" r:id="rId6"/>
    <p:sldId id="307" r:id="rId7"/>
    <p:sldId id="269" r:id="rId8"/>
    <p:sldId id="330" r:id="rId9"/>
    <p:sldId id="326" r:id="rId10"/>
    <p:sldId id="310" r:id="rId11"/>
    <p:sldId id="319" r:id="rId12"/>
    <p:sldId id="311" r:id="rId13"/>
    <p:sldId id="327" r:id="rId14"/>
    <p:sldId id="317" r:id="rId15"/>
    <p:sldId id="325" r:id="rId16"/>
    <p:sldId id="314" r:id="rId17"/>
    <p:sldId id="328" r:id="rId18"/>
    <p:sldId id="316" r:id="rId19"/>
    <p:sldId id="32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llen" initials="c" lastIdx="1" clrIdx="0">
    <p:extLst>
      <p:ext uri="{19B8F6BF-5375-455C-9EA6-DF929625EA0E}">
        <p15:presenceInfo xmlns:p15="http://schemas.microsoft.com/office/powerpoint/2012/main" userId="98303bd590f17b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66" d="100"/>
          <a:sy n="66" d="100"/>
        </p:scale>
        <p:origin x="3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Cullen" userId="823641b1-bd99-4bc0-82ce-5afa837deb8f" providerId="ADAL" clId="{82EB6EF1-DF3B-4A86-87FD-AB71996D20B6}"/>
    <pc:docChg chg="custSel addSld modSld">
      <pc:chgData name="Catherine Cullen" userId="823641b1-bd99-4bc0-82ce-5afa837deb8f" providerId="ADAL" clId="{82EB6EF1-DF3B-4A86-87FD-AB71996D20B6}" dt="2023-11-27T17:00:17.144" v="81" actId="26606"/>
      <pc:docMkLst>
        <pc:docMk/>
      </pc:docMkLst>
      <pc:sldChg chg="delSp modSp mod modClrScheme chgLayout">
        <pc:chgData name="Catherine Cullen" userId="823641b1-bd99-4bc0-82ce-5afa837deb8f" providerId="ADAL" clId="{82EB6EF1-DF3B-4A86-87FD-AB71996D20B6}" dt="2023-11-27T16:59:57.173" v="80" actId="700"/>
        <pc:sldMkLst>
          <pc:docMk/>
          <pc:sldMk cId="1978414880" sldId="307"/>
        </pc:sldMkLst>
        <pc:spChg chg="mod ord">
          <ac:chgData name="Catherine Cullen" userId="823641b1-bd99-4bc0-82ce-5afa837deb8f" providerId="ADAL" clId="{82EB6EF1-DF3B-4A86-87FD-AB71996D20B6}" dt="2023-11-27T16:59:57.173" v="80" actId="700"/>
          <ac:spMkLst>
            <pc:docMk/>
            <pc:sldMk cId="1978414880" sldId="307"/>
            <ac:spMk id="13" creationId="{F6ABA0FC-8415-4E57-9B35-B896ACDE3DD1}"/>
          </ac:spMkLst>
        </pc:spChg>
        <pc:spChg chg="del">
          <ac:chgData name="Catherine Cullen" userId="823641b1-bd99-4bc0-82ce-5afa837deb8f" providerId="ADAL" clId="{82EB6EF1-DF3B-4A86-87FD-AB71996D20B6}" dt="2023-11-27T16:59:57.173" v="80" actId="700"/>
          <ac:spMkLst>
            <pc:docMk/>
            <pc:sldMk cId="1978414880" sldId="307"/>
            <ac:spMk id="37" creationId="{0F7BA33D-2BC9-4B65-A212-BC5DD967E5C4}"/>
          </ac:spMkLst>
        </pc:spChg>
        <pc:spChg chg="del">
          <ac:chgData name="Catherine Cullen" userId="823641b1-bd99-4bc0-82ce-5afa837deb8f" providerId="ADAL" clId="{82EB6EF1-DF3B-4A86-87FD-AB71996D20B6}" dt="2023-11-27T16:59:57.173" v="80" actId="700"/>
          <ac:spMkLst>
            <pc:docMk/>
            <pc:sldMk cId="1978414880" sldId="307"/>
            <ac:spMk id="38" creationId="{6763B270-8BED-4EE8-B810-FB4B996730A3}"/>
          </ac:spMkLst>
        </pc:spChg>
      </pc:sldChg>
      <pc:sldChg chg="addSp delSp modSp mod setClrOvrMap">
        <pc:chgData name="Catherine Cullen" userId="823641b1-bd99-4bc0-82ce-5afa837deb8f" providerId="ADAL" clId="{82EB6EF1-DF3B-4A86-87FD-AB71996D20B6}" dt="2023-11-27T17:00:17.144" v="81" actId="26606"/>
        <pc:sldMkLst>
          <pc:docMk/>
          <pc:sldMk cId="2827818630" sldId="329"/>
        </pc:sldMkLst>
        <pc:spChg chg="mod ord">
          <ac:chgData name="Catherine Cullen" userId="823641b1-bd99-4bc0-82ce-5afa837deb8f" providerId="ADAL" clId="{82EB6EF1-DF3B-4A86-87FD-AB71996D20B6}" dt="2023-11-27T17:00:17.144" v="81" actId="26606"/>
          <ac:spMkLst>
            <pc:docMk/>
            <pc:sldMk cId="2827818630" sldId="329"/>
            <ac:spMk id="2" creationId="{90F47717-9568-4BF7-ABB4-428370F36AC4}"/>
          </ac:spMkLst>
        </pc:spChg>
        <pc:spChg chg="del">
          <ac:chgData name="Catherine Cullen" userId="823641b1-bd99-4bc0-82ce-5afa837deb8f" providerId="ADAL" clId="{82EB6EF1-DF3B-4A86-87FD-AB71996D20B6}" dt="2023-11-27T17:00:17.144" v="81" actId="26606"/>
          <ac:spMkLst>
            <pc:docMk/>
            <pc:sldMk cId="2827818630" sldId="329"/>
            <ac:spMk id="26" creationId="{31DC2FF9-CCA6-4045-B9FA-3F2B88D96EA7}"/>
          </ac:spMkLst>
        </pc:spChg>
        <pc:spChg chg="del">
          <ac:chgData name="Catherine Cullen" userId="823641b1-bd99-4bc0-82ce-5afa837deb8f" providerId="ADAL" clId="{82EB6EF1-DF3B-4A86-87FD-AB71996D20B6}" dt="2023-11-27T17:00:17.144" v="81" actId="26606"/>
          <ac:spMkLst>
            <pc:docMk/>
            <pc:sldMk cId="2827818630" sldId="329"/>
            <ac:spMk id="29" creationId="{80DF40B2-80F7-4E71-B46C-284163F3654A}"/>
          </ac:spMkLst>
        </pc:spChg>
        <pc:spChg chg="add">
          <ac:chgData name="Catherine Cullen" userId="823641b1-bd99-4bc0-82ce-5afa837deb8f" providerId="ADAL" clId="{82EB6EF1-DF3B-4A86-87FD-AB71996D20B6}" dt="2023-11-27T17:00:17.144" v="81" actId="26606"/>
          <ac:spMkLst>
            <pc:docMk/>
            <pc:sldMk cId="2827818630" sldId="329"/>
            <ac:spMk id="34" creationId="{0671A8AE-40A1-4631-A6B8-581AFF065482}"/>
          </ac:spMkLst>
        </pc:spChg>
        <pc:spChg chg="add">
          <ac:chgData name="Catherine Cullen" userId="823641b1-bd99-4bc0-82ce-5afa837deb8f" providerId="ADAL" clId="{82EB6EF1-DF3B-4A86-87FD-AB71996D20B6}" dt="2023-11-27T17:00:17.144" v="81" actId="26606"/>
          <ac:spMkLst>
            <pc:docMk/>
            <pc:sldMk cId="2827818630" sldId="329"/>
            <ac:spMk id="36" creationId="{AB58EF07-17C2-48CF-ABB0-EEF1F17CB8F0}"/>
          </ac:spMkLst>
        </pc:spChg>
        <pc:spChg chg="add">
          <ac:chgData name="Catherine Cullen" userId="823641b1-bd99-4bc0-82ce-5afa837deb8f" providerId="ADAL" clId="{82EB6EF1-DF3B-4A86-87FD-AB71996D20B6}" dt="2023-11-27T17:00:17.144" v="81" actId="26606"/>
          <ac:spMkLst>
            <pc:docMk/>
            <pc:sldMk cId="2827818630" sldId="329"/>
            <ac:spMk id="38" creationId="{AF2F604E-43BE-4DC3-B983-E071523364F8}"/>
          </ac:spMkLst>
        </pc:spChg>
        <pc:spChg chg="add">
          <ac:chgData name="Catherine Cullen" userId="823641b1-bd99-4bc0-82ce-5afa837deb8f" providerId="ADAL" clId="{82EB6EF1-DF3B-4A86-87FD-AB71996D20B6}" dt="2023-11-27T17:00:17.144" v="81" actId="26606"/>
          <ac:spMkLst>
            <pc:docMk/>
            <pc:sldMk cId="2827818630" sldId="329"/>
            <ac:spMk id="40" creationId="{08C9B587-E65E-4B52-B37C-ABEBB6E87928}"/>
          </ac:spMkLst>
        </pc:spChg>
        <pc:picChg chg="mod">
          <ac:chgData name="Catherine Cullen" userId="823641b1-bd99-4bc0-82ce-5afa837deb8f" providerId="ADAL" clId="{82EB6EF1-DF3B-4A86-87FD-AB71996D20B6}" dt="2023-11-27T17:00:17.144" v="81" actId="26606"/>
          <ac:picMkLst>
            <pc:docMk/>
            <pc:sldMk cId="2827818630" sldId="329"/>
            <ac:picMk id="5" creationId="{41B5790B-B9E8-403B-84EE-AF9A6190396C}"/>
          </ac:picMkLst>
        </pc:picChg>
      </pc:sldChg>
      <pc:sldChg chg="addSp delSp modSp new mod setBg modClrScheme setClrOvrMap chgLayout">
        <pc:chgData name="Catherine Cullen" userId="823641b1-bd99-4bc0-82ce-5afa837deb8f" providerId="ADAL" clId="{82EB6EF1-DF3B-4A86-87FD-AB71996D20B6}" dt="2023-11-27T16:59:29.797" v="79" actId="26606"/>
        <pc:sldMkLst>
          <pc:docMk/>
          <pc:sldMk cId="3729712922" sldId="330"/>
        </pc:sldMkLst>
        <pc:spChg chg="add mod">
          <ac:chgData name="Catherine Cullen" userId="823641b1-bd99-4bc0-82ce-5afa837deb8f" providerId="ADAL" clId="{82EB6EF1-DF3B-4A86-87FD-AB71996D20B6}" dt="2023-11-27T16:59:29.797" v="79" actId="26606"/>
          <ac:spMkLst>
            <pc:docMk/>
            <pc:sldMk cId="3729712922" sldId="330"/>
            <ac:spMk id="2" creationId="{1C3C6B44-FA14-3C87-7738-761113487DB6}"/>
          </ac:spMkLst>
        </pc:spChg>
        <pc:spChg chg="add del mod">
          <ac:chgData name="Catherine Cullen" userId="823641b1-bd99-4bc0-82ce-5afa837deb8f" providerId="ADAL" clId="{82EB6EF1-DF3B-4A86-87FD-AB71996D20B6}" dt="2023-11-27T16:59:29.797" v="79" actId="26606"/>
          <ac:spMkLst>
            <pc:docMk/>
            <pc:sldMk cId="3729712922" sldId="330"/>
            <ac:spMk id="3" creationId="{D7F0369A-BF22-36D9-DB17-1EA1F4C9E932}"/>
          </ac:spMkLst>
        </pc:spChg>
        <pc:spChg chg="add">
          <ac:chgData name="Catherine Cullen" userId="823641b1-bd99-4bc0-82ce-5afa837deb8f" providerId="ADAL" clId="{82EB6EF1-DF3B-4A86-87FD-AB71996D20B6}" dt="2023-11-27T16:59:29.797" v="79" actId="26606"/>
          <ac:spMkLst>
            <pc:docMk/>
            <pc:sldMk cId="3729712922" sldId="330"/>
            <ac:spMk id="9" creationId="{0671A8AE-40A1-4631-A6B8-581AFF065482}"/>
          </ac:spMkLst>
        </pc:spChg>
        <pc:spChg chg="add">
          <ac:chgData name="Catherine Cullen" userId="823641b1-bd99-4bc0-82ce-5afa837deb8f" providerId="ADAL" clId="{82EB6EF1-DF3B-4A86-87FD-AB71996D20B6}" dt="2023-11-27T16:59:29.797" v="79" actId="26606"/>
          <ac:spMkLst>
            <pc:docMk/>
            <pc:sldMk cId="3729712922" sldId="330"/>
            <ac:spMk id="11" creationId="{AB58EF07-17C2-48CF-ABB0-EEF1F17CB8F0}"/>
          </ac:spMkLst>
        </pc:spChg>
        <pc:spChg chg="add">
          <ac:chgData name="Catherine Cullen" userId="823641b1-bd99-4bc0-82ce-5afa837deb8f" providerId="ADAL" clId="{82EB6EF1-DF3B-4A86-87FD-AB71996D20B6}" dt="2023-11-27T16:59:29.797" v="79" actId="26606"/>
          <ac:spMkLst>
            <pc:docMk/>
            <pc:sldMk cId="3729712922" sldId="330"/>
            <ac:spMk id="13" creationId="{AF2F604E-43BE-4DC3-B983-E071523364F8}"/>
          </ac:spMkLst>
        </pc:spChg>
        <pc:spChg chg="add">
          <ac:chgData name="Catherine Cullen" userId="823641b1-bd99-4bc0-82ce-5afa837deb8f" providerId="ADAL" clId="{82EB6EF1-DF3B-4A86-87FD-AB71996D20B6}" dt="2023-11-27T16:59:29.797" v="79" actId="26606"/>
          <ac:spMkLst>
            <pc:docMk/>
            <pc:sldMk cId="3729712922" sldId="330"/>
            <ac:spMk id="15" creationId="{08C9B587-E65E-4B52-B37C-ABEBB6E87928}"/>
          </ac:spMkLst>
        </pc:spChg>
        <pc:picChg chg="add">
          <ac:chgData name="Catherine Cullen" userId="823641b1-bd99-4bc0-82ce-5afa837deb8f" providerId="ADAL" clId="{82EB6EF1-DF3B-4A86-87FD-AB71996D20B6}" dt="2023-11-27T16:59:29.797" v="79" actId="26606"/>
          <ac:picMkLst>
            <pc:docMk/>
            <pc:sldMk cId="3729712922" sldId="330"/>
            <ac:picMk id="5" creationId="{E2D5C300-3995-AEE5-F906-156B4D761516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01T16:10:48.728" idx="1">
    <p:pos x="1447" y="939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044E49-0A72-437E-ADA4-B4ABEBF868F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4FF2CBD-75B2-4C7E-A8DB-E4C40D78B943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latin typeface="Elephant" panose="02020904090505020303" pitchFamily="18" charset="0"/>
            </a:rPr>
            <a:t>Sensory data received by the RAS</a:t>
          </a:r>
        </a:p>
      </dgm:t>
    </dgm:pt>
    <dgm:pt modelId="{F9FBD176-0905-41FE-95A3-FCDBBDDF1F51}" type="parTrans" cxnId="{6555F891-A270-4FDA-9718-B6742B5016FD}">
      <dgm:prSet/>
      <dgm:spPr/>
      <dgm:t>
        <a:bodyPr/>
        <a:lstStyle/>
        <a:p>
          <a:endParaRPr lang="en-US"/>
        </a:p>
      </dgm:t>
    </dgm:pt>
    <dgm:pt modelId="{6584B522-BF76-4FAC-BE81-439A740E6DB1}" type="sibTrans" cxnId="{6555F891-A270-4FDA-9718-B6742B5016FD}">
      <dgm:prSet/>
      <dgm:spPr/>
      <dgm:t>
        <a:bodyPr/>
        <a:lstStyle/>
        <a:p>
          <a:endParaRPr lang="en-US"/>
        </a:p>
      </dgm:t>
    </dgm:pt>
    <dgm:pt modelId="{472DBA9E-1442-4DF0-9DF2-7DBAE50919FC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>
              <a:latin typeface="Elephant" panose="02020904090505020303" pitchFamily="18" charset="0"/>
            </a:rPr>
            <a:t>Data sent to limbic system </a:t>
          </a:r>
        </a:p>
        <a:p>
          <a:r>
            <a:rPr lang="en-US" dirty="0">
              <a:latin typeface="Elephant" panose="02020904090505020303" pitchFamily="18" charset="0"/>
            </a:rPr>
            <a:t>emotional</a:t>
          </a:r>
        </a:p>
      </dgm:t>
    </dgm:pt>
    <dgm:pt modelId="{27F276BA-AFE5-40F7-92E6-981A2906B349}" type="parTrans" cxnId="{05DA8625-9C32-4F5F-9D8E-0177A3239DAF}">
      <dgm:prSet/>
      <dgm:spPr/>
      <dgm:t>
        <a:bodyPr/>
        <a:lstStyle/>
        <a:p>
          <a:endParaRPr lang="en-US"/>
        </a:p>
      </dgm:t>
    </dgm:pt>
    <dgm:pt modelId="{BB53515F-FCA7-4495-AA70-5ACBC65BBA55}" type="sibTrans" cxnId="{05DA8625-9C32-4F5F-9D8E-0177A3239DAF}">
      <dgm:prSet/>
      <dgm:spPr/>
      <dgm:t>
        <a:bodyPr/>
        <a:lstStyle/>
        <a:p>
          <a:endParaRPr lang="en-US"/>
        </a:p>
      </dgm:t>
    </dgm:pt>
    <dgm:pt modelId="{634AE8B1-DA02-4148-AE2B-435EDFA213C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latin typeface="Elephant" panose="02020904090505020303" pitchFamily="18" charset="0"/>
            </a:rPr>
            <a:t>Searching the cerebrum for stored patterns</a:t>
          </a:r>
        </a:p>
      </dgm:t>
    </dgm:pt>
    <dgm:pt modelId="{F0403262-9989-43DF-A88C-AD66E96A7A76}" type="parTrans" cxnId="{8557E150-CA5C-4287-B8FE-61E189ADD6A2}">
      <dgm:prSet/>
      <dgm:spPr/>
      <dgm:t>
        <a:bodyPr/>
        <a:lstStyle/>
        <a:p>
          <a:endParaRPr lang="en-US"/>
        </a:p>
      </dgm:t>
    </dgm:pt>
    <dgm:pt modelId="{01C9A793-32D9-4FB4-84EC-76CFEB5ECC33}" type="sibTrans" cxnId="{8557E150-CA5C-4287-B8FE-61E189ADD6A2}">
      <dgm:prSet/>
      <dgm:spPr/>
      <dgm:t>
        <a:bodyPr/>
        <a:lstStyle/>
        <a:p>
          <a:endParaRPr lang="en-US"/>
        </a:p>
      </dgm:t>
    </dgm:pt>
    <dgm:pt modelId="{6CA6D2DE-F811-45D1-8FEF-1E05A9C45058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>
              <a:latin typeface="Elephant" panose="02020904090505020303" pitchFamily="18" charset="0"/>
            </a:rPr>
            <a:t>Working memory activated in frontal lobe</a:t>
          </a:r>
        </a:p>
      </dgm:t>
    </dgm:pt>
    <dgm:pt modelId="{AE3BCDBF-CA68-476D-8EEC-CB4AE670AE6A}" type="parTrans" cxnId="{7CB44D24-23F9-4AF6-AA19-3B1AE696E664}">
      <dgm:prSet/>
      <dgm:spPr/>
      <dgm:t>
        <a:bodyPr/>
        <a:lstStyle/>
        <a:p>
          <a:endParaRPr lang="en-US"/>
        </a:p>
      </dgm:t>
    </dgm:pt>
    <dgm:pt modelId="{63115C30-BE3E-45E3-B063-C3A8A4780A04}" type="sibTrans" cxnId="{7CB44D24-23F9-4AF6-AA19-3B1AE696E664}">
      <dgm:prSet/>
      <dgm:spPr/>
      <dgm:t>
        <a:bodyPr/>
        <a:lstStyle/>
        <a:p>
          <a:endParaRPr lang="en-US"/>
        </a:p>
      </dgm:t>
    </dgm:pt>
    <dgm:pt modelId="{CDAC586D-0E4C-4C0F-A8AA-A5038BB3CE02}">
      <dgm:prSet phldrT="[Text]"/>
      <dgm:spPr>
        <a:solidFill>
          <a:srgbClr val="E862C5"/>
        </a:solidFill>
      </dgm:spPr>
      <dgm:t>
        <a:bodyPr/>
        <a:lstStyle/>
        <a:p>
          <a:r>
            <a:rPr lang="en-US" dirty="0">
              <a:latin typeface="Elephant" panose="02020904090505020303" pitchFamily="18" charset="0"/>
            </a:rPr>
            <a:t>New learning processes in sequential patterns for LTM storage</a:t>
          </a:r>
        </a:p>
      </dgm:t>
    </dgm:pt>
    <dgm:pt modelId="{5911AEC3-71E8-4515-9FC3-97D8EB2EFBFC}" type="parTrans" cxnId="{B6349BD6-F2C6-4664-8877-27A006091208}">
      <dgm:prSet/>
      <dgm:spPr/>
      <dgm:t>
        <a:bodyPr/>
        <a:lstStyle/>
        <a:p>
          <a:endParaRPr lang="en-US"/>
        </a:p>
      </dgm:t>
    </dgm:pt>
    <dgm:pt modelId="{E72A153D-F122-4079-9A9A-125C1439D3A8}" type="sibTrans" cxnId="{B6349BD6-F2C6-4664-8877-27A006091208}">
      <dgm:prSet/>
      <dgm:spPr/>
      <dgm:t>
        <a:bodyPr/>
        <a:lstStyle/>
        <a:p>
          <a:endParaRPr lang="en-US"/>
        </a:p>
      </dgm:t>
    </dgm:pt>
    <dgm:pt modelId="{8127D773-49DD-4823-BCFD-126D53B6B462}" type="pres">
      <dgm:prSet presAssocID="{B0044E49-0A72-437E-ADA4-B4ABEBF868F2}" presName="Name0" presStyleCnt="0">
        <dgm:presLayoutVars>
          <dgm:dir/>
          <dgm:resizeHandles val="exact"/>
        </dgm:presLayoutVars>
      </dgm:prSet>
      <dgm:spPr/>
    </dgm:pt>
    <dgm:pt modelId="{D3B5FC85-C39D-4A6B-ACA3-FF376DDDD065}" type="pres">
      <dgm:prSet presAssocID="{24FF2CBD-75B2-4C7E-A8DB-E4C40D78B943}" presName="node" presStyleLbl="node1" presStyleIdx="0" presStyleCnt="5" custLinFactNeighborX="-11121" custLinFactNeighborY="-26905">
        <dgm:presLayoutVars>
          <dgm:bulletEnabled val="1"/>
        </dgm:presLayoutVars>
      </dgm:prSet>
      <dgm:spPr/>
    </dgm:pt>
    <dgm:pt modelId="{710A5514-B45A-4972-816E-E21FA4C46E4B}" type="pres">
      <dgm:prSet presAssocID="{6584B522-BF76-4FAC-BE81-439A740E6DB1}" presName="sibTrans" presStyleLbl="sibTrans1D1" presStyleIdx="0" presStyleCnt="4"/>
      <dgm:spPr/>
    </dgm:pt>
    <dgm:pt modelId="{8E9DD00D-D3C2-46F7-982B-A9EB1A83BC32}" type="pres">
      <dgm:prSet presAssocID="{6584B522-BF76-4FAC-BE81-439A740E6DB1}" presName="connectorText" presStyleLbl="sibTrans1D1" presStyleIdx="0" presStyleCnt="4"/>
      <dgm:spPr/>
    </dgm:pt>
    <dgm:pt modelId="{107749F6-9A0A-4F21-909B-CF896FCB34C6}" type="pres">
      <dgm:prSet presAssocID="{472DBA9E-1442-4DF0-9DF2-7DBAE50919FC}" presName="node" presStyleLbl="node1" presStyleIdx="1" presStyleCnt="5" custLinFactNeighborY="-6026">
        <dgm:presLayoutVars>
          <dgm:bulletEnabled val="1"/>
        </dgm:presLayoutVars>
      </dgm:prSet>
      <dgm:spPr/>
    </dgm:pt>
    <dgm:pt modelId="{9C928C3C-B2D2-4411-8BA4-12CECFE7C1FA}" type="pres">
      <dgm:prSet presAssocID="{BB53515F-FCA7-4495-AA70-5ACBC65BBA55}" presName="sibTrans" presStyleLbl="sibTrans1D1" presStyleIdx="1" presStyleCnt="4"/>
      <dgm:spPr/>
    </dgm:pt>
    <dgm:pt modelId="{27C5E473-4CBB-4845-989A-6F7775DAD19D}" type="pres">
      <dgm:prSet presAssocID="{BB53515F-FCA7-4495-AA70-5ACBC65BBA55}" presName="connectorText" presStyleLbl="sibTrans1D1" presStyleIdx="1" presStyleCnt="4"/>
      <dgm:spPr/>
    </dgm:pt>
    <dgm:pt modelId="{06F35075-D907-44C4-9F37-2BFD482BFF15}" type="pres">
      <dgm:prSet presAssocID="{634AE8B1-DA02-4148-AE2B-435EDFA213C6}" presName="node" presStyleLbl="node1" presStyleIdx="2" presStyleCnt="5">
        <dgm:presLayoutVars>
          <dgm:bulletEnabled val="1"/>
        </dgm:presLayoutVars>
      </dgm:prSet>
      <dgm:spPr/>
    </dgm:pt>
    <dgm:pt modelId="{BA2CE9AF-C42B-42CC-A0A3-42106A1899DF}" type="pres">
      <dgm:prSet presAssocID="{01C9A793-32D9-4FB4-84EC-76CFEB5ECC33}" presName="sibTrans" presStyleLbl="sibTrans1D1" presStyleIdx="2" presStyleCnt="4"/>
      <dgm:spPr/>
    </dgm:pt>
    <dgm:pt modelId="{EDF09556-60DE-4259-896D-046FE91779A8}" type="pres">
      <dgm:prSet presAssocID="{01C9A793-32D9-4FB4-84EC-76CFEB5ECC33}" presName="connectorText" presStyleLbl="sibTrans1D1" presStyleIdx="2" presStyleCnt="4"/>
      <dgm:spPr/>
    </dgm:pt>
    <dgm:pt modelId="{D2105F94-9D53-4ED7-8BDB-66AE9447CB4C}" type="pres">
      <dgm:prSet presAssocID="{6CA6D2DE-F811-45D1-8FEF-1E05A9C45058}" presName="node" presStyleLbl="node1" presStyleIdx="3" presStyleCnt="5" custLinFactNeighborX="48339" custLinFactNeighborY="-14648">
        <dgm:presLayoutVars>
          <dgm:bulletEnabled val="1"/>
        </dgm:presLayoutVars>
      </dgm:prSet>
      <dgm:spPr/>
    </dgm:pt>
    <dgm:pt modelId="{858863DD-F6E5-4D15-A3C1-91FD58248719}" type="pres">
      <dgm:prSet presAssocID="{63115C30-BE3E-45E3-B063-C3A8A4780A04}" presName="sibTrans" presStyleLbl="sibTrans1D1" presStyleIdx="3" presStyleCnt="4"/>
      <dgm:spPr/>
    </dgm:pt>
    <dgm:pt modelId="{9DB41757-546C-4F74-8F50-7098708344FE}" type="pres">
      <dgm:prSet presAssocID="{63115C30-BE3E-45E3-B063-C3A8A4780A04}" presName="connectorText" presStyleLbl="sibTrans1D1" presStyleIdx="3" presStyleCnt="4"/>
      <dgm:spPr/>
    </dgm:pt>
    <dgm:pt modelId="{9688221A-63AD-464A-905E-AC52CADCDE16}" type="pres">
      <dgm:prSet presAssocID="{CDAC586D-0E4C-4C0F-A8AA-A5038BB3CE02}" presName="node" presStyleLbl="node1" presStyleIdx="4" presStyleCnt="5" custLinFactNeighborX="62195" custLinFactNeighborY="-21063">
        <dgm:presLayoutVars>
          <dgm:bulletEnabled val="1"/>
        </dgm:presLayoutVars>
      </dgm:prSet>
      <dgm:spPr/>
    </dgm:pt>
  </dgm:ptLst>
  <dgm:cxnLst>
    <dgm:cxn modelId="{864DB50A-ACB6-42E8-9F61-701199EB01E7}" type="presOf" srcId="{BB53515F-FCA7-4495-AA70-5ACBC65BBA55}" destId="{9C928C3C-B2D2-4411-8BA4-12CECFE7C1FA}" srcOrd="0" destOrd="0" presId="urn:microsoft.com/office/officeart/2016/7/layout/RepeatingBendingProcessNew"/>
    <dgm:cxn modelId="{8363BE19-8BDA-4C39-91E1-3D7503100AFD}" type="presOf" srcId="{6CA6D2DE-F811-45D1-8FEF-1E05A9C45058}" destId="{D2105F94-9D53-4ED7-8BDB-66AE9447CB4C}" srcOrd="0" destOrd="0" presId="urn:microsoft.com/office/officeart/2016/7/layout/RepeatingBendingProcessNew"/>
    <dgm:cxn modelId="{7CB44D24-23F9-4AF6-AA19-3B1AE696E664}" srcId="{B0044E49-0A72-437E-ADA4-B4ABEBF868F2}" destId="{6CA6D2DE-F811-45D1-8FEF-1E05A9C45058}" srcOrd="3" destOrd="0" parTransId="{AE3BCDBF-CA68-476D-8EEC-CB4AE670AE6A}" sibTransId="{63115C30-BE3E-45E3-B063-C3A8A4780A04}"/>
    <dgm:cxn modelId="{05DA8625-9C32-4F5F-9D8E-0177A3239DAF}" srcId="{B0044E49-0A72-437E-ADA4-B4ABEBF868F2}" destId="{472DBA9E-1442-4DF0-9DF2-7DBAE50919FC}" srcOrd="1" destOrd="0" parTransId="{27F276BA-AFE5-40F7-92E6-981A2906B349}" sibTransId="{BB53515F-FCA7-4495-AA70-5ACBC65BBA55}"/>
    <dgm:cxn modelId="{9589C43A-A946-4FF8-BCF3-446BBFADE820}" type="presOf" srcId="{BB53515F-FCA7-4495-AA70-5ACBC65BBA55}" destId="{27C5E473-4CBB-4845-989A-6F7775DAD19D}" srcOrd="1" destOrd="0" presId="urn:microsoft.com/office/officeart/2016/7/layout/RepeatingBendingProcessNew"/>
    <dgm:cxn modelId="{D6349147-1984-4699-8126-9DE86870CF6D}" type="presOf" srcId="{63115C30-BE3E-45E3-B063-C3A8A4780A04}" destId="{9DB41757-546C-4F74-8F50-7098708344FE}" srcOrd="1" destOrd="0" presId="urn:microsoft.com/office/officeart/2016/7/layout/RepeatingBendingProcessNew"/>
    <dgm:cxn modelId="{8557E150-CA5C-4287-B8FE-61E189ADD6A2}" srcId="{B0044E49-0A72-437E-ADA4-B4ABEBF868F2}" destId="{634AE8B1-DA02-4148-AE2B-435EDFA213C6}" srcOrd="2" destOrd="0" parTransId="{F0403262-9989-43DF-A88C-AD66E96A7A76}" sibTransId="{01C9A793-32D9-4FB4-84EC-76CFEB5ECC33}"/>
    <dgm:cxn modelId="{A1D38172-87D8-4D58-91CA-6D2BA04F46D9}" type="presOf" srcId="{6584B522-BF76-4FAC-BE81-439A740E6DB1}" destId="{8E9DD00D-D3C2-46F7-982B-A9EB1A83BC32}" srcOrd="1" destOrd="0" presId="urn:microsoft.com/office/officeart/2016/7/layout/RepeatingBendingProcessNew"/>
    <dgm:cxn modelId="{F8804181-E421-4532-9CD8-D1915CF25D2A}" type="presOf" srcId="{63115C30-BE3E-45E3-B063-C3A8A4780A04}" destId="{858863DD-F6E5-4D15-A3C1-91FD58248719}" srcOrd="0" destOrd="0" presId="urn:microsoft.com/office/officeart/2016/7/layout/RepeatingBendingProcessNew"/>
    <dgm:cxn modelId="{71EEBA84-9ED1-40CC-97A5-D1DF0A655CEA}" type="presOf" srcId="{B0044E49-0A72-437E-ADA4-B4ABEBF868F2}" destId="{8127D773-49DD-4823-BCFD-126D53B6B462}" srcOrd="0" destOrd="0" presId="urn:microsoft.com/office/officeart/2016/7/layout/RepeatingBendingProcessNew"/>
    <dgm:cxn modelId="{6555F891-A270-4FDA-9718-B6742B5016FD}" srcId="{B0044E49-0A72-437E-ADA4-B4ABEBF868F2}" destId="{24FF2CBD-75B2-4C7E-A8DB-E4C40D78B943}" srcOrd="0" destOrd="0" parTransId="{F9FBD176-0905-41FE-95A3-FCDBBDDF1F51}" sibTransId="{6584B522-BF76-4FAC-BE81-439A740E6DB1}"/>
    <dgm:cxn modelId="{C5C8D198-2F1A-40B7-AE04-EF89B3A1D84C}" type="presOf" srcId="{01C9A793-32D9-4FB4-84EC-76CFEB5ECC33}" destId="{BA2CE9AF-C42B-42CC-A0A3-42106A1899DF}" srcOrd="0" destOrd="0" presId="urn:microsoft.com/office/officeart/2016/7/layout/RepeatingBendingProcessNew"/>
    <dgm:cxn modelId="{22FAAA9C-DBE7-4978-927F-60E99A72C0E5}" type="presOf" srcId="{24FF2CBD-75B2-4C7E-A8DB-E4C40D78B943}" destId="{D3B5FC85-C39D-4A6B-ACA3-FF376DDDD065}" srcOrd="0" destOrd="0" presId="urn:microsoft.com/office/officeart/2016/7/layout/RepeatingBendingProcessNew"/>
    <dgm:cxn modelId="{EA41FFBE-40A2-409A-A088-99942FDF2717}" type="presOf" srcId="{01C9A793-32D9-4FB4-84EC-76CFEB5ECC33}" destId="{EDF09556-60DE-4259-896D-046FE91779A8}" srcOrd="1" destOrd="0" presId="urn:microsoft.com/office/officeart/2016/7/layout/RepeatingBendingProcessNew"/>
    <dgm:cxn modelId="{B6349BD6-F2C6-4664-8877-27A006091208}" srcId="{B0044E49-0A72-437E-ADA4-B4ABEBF868F2}" destId="{CDAC586D-0E4C-4C0F-A8AA-A5038BB3CE02}" srcOrd="4" destOrd="0" parTransId="{5911AEC3-71E8-4515-9FC3-97D8EB2EFBFC}" sibTransId="{E72A153D-F122-4079-9A9A-125C1439D3A8}"/>
    <dgm:cxn modelId="{2264C8E8-CAD1-448E-BB53-B67F28ADEC71}" type="presOf" srcId="{472DBA9E-1442-4DF0-9DF2-7DBAE50919FC}" destId="{107749F6-9A0A-4F21-909B-CF896FCB34C6}" srcOrd="0" destOrd="0" presId="urn:microsoft.com/office/officeart/2016/7/layout/RepeatingBendingProcessNew"/>
    <dgm:cxn modelId="{0A431CF7-F0B7-4FF5-9586-04CB077547DF}" type="presOf" srcId="{CDAC586D-0E4C-4C0F-A8AA-A5038BB3CE02}" destId="{9688221A-63AD-464A-905E-AC52CADCDE16}" srcOrd="0" destOrd="0" presId="urn:microsoft.com/office/officeart/2016/7/layout/RepeatingBendingProcessNew"/>
    <dgm:cxn modelId="{5C3032F8-46CA-46EE-8073-D1EE71375BF8}" type="presOf" srcId="{634AE8B1-DA02-4148-AE2B-435EDFA213C6}" destId="{06F35075-D907-44C4-9F37-2BFD482BFF15}" srcOrd="0" destOrd="0" presId="urn:microsoft.com/office/officeart/2016/7/layout/RepeatingBendingProcessNew"/>
    <dgm:cxn modelId="{BFD3F6FA-B313-4E31-8C97-BE7E616464E9}" type="presOf" srcId="{6584B522-BF76-4FAC-BE81-439A740E6DB1}" destId="{710A5514-B45A-4972-816E-E21FA4C46E4B}" srcOrd="0" destOrd="0" presId="urn:microsoft.com/office/officeart/2016/7/layout/RepeatingBendingProcessNew"/>
    <dgm:cxn modelId="{085A92D2-1B55-4D3F-88EC-0C77ED7CEE84}" type="presParOf" srcId="{8127D773-49DD-4823-BCFD-126D53B6B462}" destId="{D3B5FC85-C39D-4A6B-ACA3-FF376DDDD065}" srcOrd="0" destOrd="0" presId="urn:microsoft.com/office/officeart/2016/7/layout/RepeatingBendingProcessNew"/>
    <dgm:cxn modelId="{E210DC4B-AC75-4D35-AD40-034D690474B9}" type="presParOf" srcId="{8127D773-49DD-4823-BCFD-126D53B6B462}" destId="{710A5514-B45A-4972-816E-E21FA4C46E4B}" srcOrd="1" destOrd="0" presId="urn:microsoft.com/office/officeart/2016/7/layout/RepeatingBendingProcessNew"/>
    <dgm:cxn modelId="{6FDB46B8-9BE5-4D10-8E46-BE8A7A8B9D94}" type="presParOf" srcId="{710A5514-B45A-4972-816E-E21FA4C46E4B}" destId="{8E9DD00D-D3C2-46F7-982B-A9EB1A83BC32}" srcOrd="0" destOrd="0" presId="urn:microsoft.com/office/officeart/2016/7/layout/RepeatingBendingProcessNew"/>
    <dgm:cxn modelId="{0E1FAAA2-BD83-469D-A3EB-9BEBC8E10A20}" type="presParOf" srcId="{8127D773-49DD-4823-BCFD-126D53B6B462}" destId="{107749F6-9A0A-4F21-909B-CF896FCB34C6}" srcOrd="2" destOrd="0" presId="urn:microsoft.com/office/officeart/2016/7/layout/RepeatingBendingProcessNew"/>
    <dgm:cxn modelId="{CC6CDF45-8C29-479A-B0CA-01842F3C848F}" type="presParOf" srcId="{8127D773-49DD-4823-BCFD-126D53B6B462}" destId="{9C928C3C-B2D2-4411-8BA4-12CECFE7C1FA}" srcOrd="3" destOrd="0" presId="urn:microsoft.com/office/officeart/2016/7/layout/RepeatingBendingProcessNew"/>
    <dgm:cxn modelId="{1ADB75B2-02CB-4D8F-BCE7-9092B02144B9}" type="presParOf" srcId="{9C928C3C-B2D2-4411-8BA4-12CECFE7C1FA}" destId="{27C5E473-4CBB-4845-989A-6F7775DAD19D}" srcOrd="0" destOrd="0" presId="urn:microsoft.com/office/officeart/2016/7/layout/RepeatingBendingProcessNew"/>
    <dgm:cxn modelId="{3B082231-EBFF-4BE4-BDFF-2F1680F18056}" type="presParOf" srcId="{8127D773-49DD-4823-BCFD-126D53B6B462}" destId="{06F35075-D907-44C4-9F37-2BFD482BFF15}" srcOrd="4" destOrd="0" presId="urn:microsoft.com/office/officeart/2016/7/layout/RepeatingBendingProcessNew"/>
    <dgm:cxn modelId="{12316651-15DA-4506-B1C8-6BDF5199C9F6}" type="presParOf" srcId="{8127D773-49DD-4823-BCFD-126D53B6B462}" destId="{BA2CE9AF-C42B-42CC-A0A3-42106A1899DF}" srcOrd="5" destOrd="0" presId="urn:microsoft.com/office/officeart/2016/7/layout/RepeatingBendingProcessNew"/>
    <dgm:cxn modelId="{1B305613-844E-4EED-B05B-D0131E5B14BD}" type="presParOf" srcId="{BA2CE9AF-C42B-42CC-A0A3-42106A1899DF}" destId="{EDF09556-60DE-4259-896D-046FE91779A8}" srcOrd="0" destOrd="0" presId="urn:microsoft.com/office/officeart/2016/7/layout/RepeatingBendingProcessNew"/>
    <dgm:cxn modelId="{797C874B-FDC5-4BE5-866C-0EA158CC9CE8}" type="presParOf" srcId="{8127D773-49DD-4823-BCFD-126D53B6B462}" destId="{D2105F94-9D53-4ED7-8BDB-66AE9447CB4C}" srcOrd="6" destOrd="0" presId="urn:microsoft.com/office/officeart/2016/7/layout/RepeatingBendingProcessNew"/>
    <dgm:cxn modelId="{69E5467F-7EDF-46B7-B1E6-7F0BE1EB67E8}" type="presParOf" srcId="{8127D773-49DD-4823-BCFD-126D53B6B462}" destId="{858863DD-F6E5-4D15-A3C1-91FD58248719}" srcOrd="7" destOrd="0" presId="urn:microsoft.com/office/officeart/2016/7/layout/RepeatingBendingProcessNew"/>
    <dgm:cxn modelId="{99CDC937-E940-4558-8753-B4EDCDDEF4AA}" type="presParOf" srcId="{858863DD-F6E5-4D15-A3C1-91FD58248719}" destId="{9DB41757-546C-4F74-8F50-7098708344FE}" srcOrd="0" destOrd="0" presId="urn:microsoft.com/office/officeart/2016/7/layout/RepeatingBendingProcessNew"/>
    <dgm:cxn modelId="{46A15B27-F230-479A-ADBD-463BB2E793D6}" type="presParOf" srcId="{8127D773-49DD-4823-BCFD-126D53B6B462}" destId="{9688221A-63AD-464A-905E-AC52CADCDE16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A5514-B45A-4972-816E-E21FA4C46E4B}">
      <dsp:nvSpPr>
        <dsp:cNvPr id="0" name=""/>
        <dsp:cNvSpPr/>
      </dsp:nvSpPr>
      <dsp:spPr>
        <a:xfrm>
          <a:off x="3032731" y="864639"/>
          <a:ext cx="6754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40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2782" y="906869"/>
        <a:ext cx="35300" cy="6979"/>
      </dsp:txXfrm>
    </dsp:sp>
    <dsp:sp modelId="{D3B5FC85-C39D-4A6B-ACA3-FF376DDDD065}">
      <dsp:nvSpPr>
        <dsp:cNvPr id="0" name=""/>
        <dsp:cNvSpPr/>
      </dsp:nvSpPr>
      <dsp:spPr>
        <a:xfrm>
          <a:off x="0" y="0"/>
          <a:ext cx="3034531" cy="1820718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Elephant" panose="02020904090505020303" pitchFamily="18" charset="0"/>
            </a:rPr>
            <a:t>Sensory data received by the RAS</a:t>
          </a:r>
        </a:p>
      </dsp:txBody>
      <dsp:txXfrm>
        <a:off x="0" y="0"/>
        <a:ext cx="3034531" cy="1820718"/>
      </dsp:txXfrm>
    </dsp:sp>
    <dsp:sp modelId="{9C928C3C-B2D2-4411-8BA4-12CECFE7C1FA}">
      <dsp:nvSpPr>
        <dsp:cNvPr id="0" name=""/>
        <dsp:cNvSpPr/>
      </dsp:nvSpPr>
      <dsp:spPr>
        <a:xfrm>
          <a:off x="6773265" y="86463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0771" y="45720"/>
              </a:lnTo>
              <a:lnTo>
                <a:pt x="350771" y="54792"/>
              </a:lnTo>
              <a:lnTo>
                <a:pt x="667342" y="54792"/>
              </a:lnTo>
            </a:path>
          </a:pathLst>
        </a:custGeom>
        <a:noFill/>
        <a:ln w="6350" cap="flat" cmpd="sng" algn="ctr">
          <a:solidFill>
            <a:schemeClr val="accent2">
              <a:hueOff val="2402804"/>
              <a:satOff val="3666"/>
              <a:lumOff val="13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6" y="906869"/>
        <a:ext cx="34900" cy="6979"/>
      </dsp:txXfrm>
    </dsp:sp>
    <dsp:sp modelId="{107749F6-9A0A-4F21-909B-CF896FCB34C6}">
      <dsp:nvSpPr>
        <dsp:cNvPr id="0" name=""/>
        <dsp:cNvSpPr/>
      </dsp:nvSpPr>
      <dsp:spPr>
        <a:xfrm>
          <a:off x="3740534" y="0"/>
          <a:ext cx="3034531" cy="1820718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Elephant" panose="02020904090505020303" pitchFamily="18" charset="0"/>
            </a:rPr>
            <a:t>Data sent to limbic system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Elephant" panose="02020904090505020303" pitchFamily="18" charset="0"/>
            </a:rPr>
            <a:t>emotional</a:t>
          </a:r>
        </a:p>
      </dsp:txBody>
      <dsp:txXfrm>
        <a:off x="3740534" y="0"/>
        <a:ext cx="3034531" cy="1820718"/>
      </dsp:txXfrm>
    </dsp:sp>
    <dsp:sp modelId="{BA2CE9AF-C42B-42CC-A0A3-42106A1899DF}">
      <dsp:nvSpPr>
        <dsp:cNvPr id="0" name=""/>
        <dsp:cNvSpPr/>
      </dsp:nvSpPr>
      <dsp:spPr>
        <a:xfrm>
          <a:off x="2992188" y="1827990"/>
          <a:ext cx="5998084" cy="400643"/>
        </a:xfrm>
        <a:custGeom>
          <a:avLst/>
          <a:gdLst/>
          <a:ahLst/>
          <a:cxnLst/>
          <a:rect l="0" t="0" r="0" b="0"/>
          <a:pathLst>
            <a:path>
              <a:moveTo>
                <a:pt x="5998084" y="0"/>
              </a:moveTo>
              <a:lnTo>
                <a:pt x="5998084" y="217421"/>
              </a:lnTo>
              <a:lnTo>
                <a:pt x="0" y="217421"/>
              </a:lnTo>
              <a:lnTo>
                <a:pt x="0" y="400643"/>
              </a:lnTo>
            </a:path>
          </a:pathLst>
        </a:custGeom>
        <a:noFill/>
        <a:ln w="6350" cap="flat" cmpd="sng" algn="ctr">
          <a:solidFill>
            <a:schemeClr val="accent2">
              <a:hueOff val="4805608"/>
              <a:satOff val="7333"/>
              <a:lumOff val="26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40891" y="2024822"/>
        <a:ext cx="300678" cy="6979"/>
      </dsp:txXfrm>
    </dsp:sp>
    <dsp:sp modelId="{06F35075-D907-44C4-9F37-2BFD482BFF15}">
      <dsp:nvSpPr>
        <dsp:cNvPr id="0" name=""/>
        <dsp:cNvSpPr/>
      </dsp:nvSpPr>
      <dsp:spPr>
        <a:xfrm>
          <a:off x="7473007" y="9072"/>
          <a:ext cx="3034531" cy="1820718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Elephant" panose="02020904090505020303" pitchFamily="18" charset="0"/>
            </a:rPr>
            <a:t>Searching the cerebrum for stored patterns</a:t>
          </a:r>
        </a:p>
      </dsp:txBody>
      <dsp:txXfrm>
        <a:off x="7473007" y="9072"/>
        <a:ext cx="3034531" cy="1820718"/>
      </dsp:txXfrm>
    </dsp:sp>
    <dsp:sp modelId="{858863DD-F6E5-4D15-A3C1-91FD58248719}">
      <dsp:nvSpPr>
        <dsp:cNvPr id="0" name=""/>
        <dsp:cNvSpPr/>
      </dsp:nvSpPr>
      <dsp:spPr>
        <a:xfrm>
          <a:off x="4507654" y="3054594"/>
          <a:ext cx="1087806" cy="116799"/>
        </a:xfrm>
        <a:custGeom>
          <a:avLst/>
          <a:gdLst/>
          <a:ahLst/>
          <a:cxnLst/>
          <a:rect l="0" t="0" r="0" b="0"/>
          <a:pathLst>
            <a:path>
              <a:moveTo>
                <a:pt x="0" y="116799"/>
              </a:moveTo>
              <a:lnTo>
                <a:pt x="561003" y="116799"/>
              </a:lnTo>
              <a:lnTo>
                <a:pt x="561003" y="0"/>
              </a:lnTo>
              <a:lnTo>
                <a:pt x="1087806" y="0"/>
              </a:lnTo>
            </a:path>
          </a:pathLst>
        </a:custGeom>
        <a:noFill/>
        <a:ln w="6350" cap="flat" cmpd="sng" algn="ctr">
          <a:solidFill>
            <a:schemeClr val="accent2">
              <a:hueOff val="7208412"/>
              <a:satOff val="10999"/>
              <a:lumOff val="39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23445" y="3109504"/>
        <a:ext cx="56224" cy="6979"/>
      </dsp:txXfrm>
    </dsp:sp>
    <dsp:sp modelId="{D2105F94-9D53-4ED7-8BDB-66AE9447CB4C}">
      <dsp:nvSpPr>
        <dsp:cNvPr id="0" name=""/>
        <dsp:cNvSpPr/>
      </dsp:nvSpPr>
      <dsp:spPr>
        <a:xfrm>
          <a:off x="1474923" y="2261034"/>
          <a:ext cx="3034531" cy="1820718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Elephant" panose="02020904090505020303" pitchFamily="18" charset="0"/>
            </a:rPr>
            <a:t>Working memory activated in frontal lobe</a:t>
          </a:r>
        </a:p>
      </dsp:txBody>
      <dsp:txXfrm>
        <a:off x="1474923" y="2261034"/>
        <a:ext cx="3034531" cy="1820718"/>
      </dsp:txXfrm>
    </dsp:sp>
    <dsp:sp modelId="{9688221A-63AD-464A-905E-AC52CADCDE16}">
      <dsp:nvSpPr>
        <dsp:cNvPr id="0" name=""/>
        <dsp:cNvSpPr/>
      </dsp:nvSpPr>
      <dsp:spPr>
        <a:xfrm>
          <a:off x="5627861" y="2144235"/>
          <a:ext cx="3034531" cy="1820718"/>
        </a:xfrm>
        <a:prstGeom prst="rect">
          <a:avLst/>
        </a:prstGeom>
        <a:solidFill>
          <a:srgbClr val="E862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Elephant" panose="02020904090505020303" pitchFamily="18" charset="0"/>
            </a:rPr>
            <a:t>New learning processes in sequential patterns for LTM storage</a:t>
          </a:r>
        </a:p>
      </dsp:txBody>
      <dsp:txXfrm>
        <a:off x="5627861" y="2144235"/>
        <a:ext cx="3034531" cy="182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D0669-97CC-4AD2-AC6D-BDF4B1000349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3A799-7220-4300-BF86-4166DC90F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9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Categorize what artists  DO into these 5 functions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07D6F-5CAB-4472-B27B-3CBCE560F0A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0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7DD2-6DD5-41B0-9899-4AC5BE92FB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4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459B-306F-432C-ABBB-87CF6FCE2CA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C859-9499-4EE1-8A6F-6282D469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3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459B-306F-432C-ABBB-87CF6FCE2CA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C859-9499-4EE1-8A6F-6282D469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9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459B-306F-432C-ABBB-87CF6FCE2CA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C859-9499-4EE1-8A6F-6282D469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7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459B-306F-432C-ABBB-87CF6FCE2CA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C859-9499-4EE1-8A6F-6282D469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6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459B-306F-432C-ABBB-87CF6FCE2CA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C859-9499-4EE1-8A6F-6282D469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6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459B-306F-432C-ABBB-87CF6FCE2CA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C859-9499-4EE1-8A6F-6282D469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5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459B-306F-432C-ABBB-87CF6FCE2CA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C859-9499-4EE1-8A6F-6282D469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1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459B-306F-432C-ABBB-87CF6FCE2CA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C859-9499-4EE1-8A6F-6282D469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4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459B-306F-432C-ABBB-87CF6FCE2CA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C859-9499-4EE1-8A6F-6282D469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1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459B-306F-432C-ABBB-87CF6FCE2CA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C859-9499-4EE1-8A6F-6282D469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0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459B-306F-432C-ABBB-87CF6FCE2CA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C859-9499-4EE1-8A6F-6282D469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1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8459B-306F-432C-ABBB-87CF6FCE2CA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3C859-9499-4EE1-8A6F-6282D469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18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basedlearning.net/changing-learners-brains-positively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thejakartapost.com/life/2018/03/08/no-new-learning-brain-cells-after-age-13-study.html" TargetMode="Externa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students-with-and-without-disability-its-always-better-when-were-together-21014" TargetMode="External"/><Relationship Id="rId2" Type="http://schemas.openxmlformats.org/officeDocument/2006/relationships/image" Target="../media/image11.0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therhood.org/fatherhood/teach-the-magic-of-learning-to-your-preschool-children" TargetMode="Externa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printmeposter.com/poster_photo_Group-of-Diverse-Kids-Learning-Environment-Together_184231105.html" TargetMode="External"/><Relationship Id="rId7" Type="http://schemas.openxmlformats.org/officeDocument/2006/relationships/hyperlink" Target="https://vimeo.com/95775962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hyperlink" Target="http://www.teachingenglish.org.uk/article/testing-why-bother" TargetMode="Externa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reatcoursesdaily.com/the-meaning-of-the-meaning-of-life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nnhealth.com/top-15-reasons-why-running-is-good-for-your-health/159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dewalls.ch/10-faces-by-andy-warhol-february-2015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remode.com/andy-warhol-style-pop-art.html" TargetMode="Externa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s://fatherhood.global/stress-contagious-bring-home-work/" TargetMode="External"/><Relationship Id="rId7" Type="http://schemas.openxmlformats.org/officeDocument/2006/relationships/hyperlink" Target="https://www.dailystar.co.uk/news/latest-news/685560/snowflakes-young-adults-stress-worry-keepmesafe-campaign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sheninger.blogspot.com/2012/03/children-stressed-to-breaking-point-due.html" TargetMode="External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21.jpg"/><Relationship Id="rId9" Type="http://schemas.openxmlformats.org/officeDocument/2006/relationships/hyperlink" Target="https://www.cnbc.com/2018/12/11/feeling-stressed-at-work-try-learning-something-new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time.com/stock-photo-young-ballerina-standing-one-leg-your-toes-pointe-d-doing-stretching-lifting-up-high-model-holds-hands-behind-image50627543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ailybruin.com/2015/01/23/qa-professional-ballet-dancer-talks-about-upcoming-show-at-royce-hall/" TargetMode="Externa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1075246" TargetMode="External"/><Relationship Id="rId5" Type="http://schemas.openxmlformats.org/officeDocument/2006/relationships/image" Target="../media/image27.jpg"/><Relationship Id="rId4" Type="http://schemas.openxmlformats.org/officeDocument/2006/relationships/hyperlink" Target="http://www.inc.com/sims-wyeth/how-to-capture-and-hold-audience-attention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rekandksharing.blogspot.com/2015/03/four-steps-for-becoming-happier-parent.html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g.theasianparent.com/teacher-scolding-student" TargetMode="Externa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insider.com/scientists-have-made-fully-functional-artificial-human-brain-cells-2015-6" TargetMode="External"/><Relationship Id="rId7" Type="http://schemas.openxmlformats.org/officeDocument/2006/relationships/hyperlink" Target="https://videorista.com/index.php?_route_=stock_footage/science&amp;product_id=25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hyperlink" Target="http://www.zmescience.com/science/neurology-science/neuron-database-06042015/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hibodauxpd.wordpress.com/tag/peace-officer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.ucsb.edu/2017/018265/shedding-light-brain-activity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wbur.org/news/2014/06/12/brain-images" TargetMode="Externa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Elephant" panose="02020904090505020303" pitchFamily="18" charset="0"/>
              </a:rPr>
              <a:t>Enhancing Learning Through Brain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sz="3600" dirty="0">
                <a:latin typeface="Elephant" panose="02020904090505020303" pitchFamily="18" charset="0"/>
              </a:rPr>
              <a:t>Dr.  Catherine Richmond-Cullen</a:t>
            </a:r>
          </a:p>
          <a:p>
            <a:r>
              <a:rPr lang="en-US" sz="3600" dirty="0">
                <a:latin typeface="Elephant" panose="02020904090505020303" pitchFamily="18" charset="0"/>
              </a:rPr>
              <a:t>President, </a:t>
            </a:r>
            <a:r>
              <a:rPr lang="en-US" sz="3600" dirty="0" err="1">
                <a:latin typeface="Elephant" panose="02020904090505020303" pitchFamily="18" charset="0"/>
              </a:rPr>
              <a:t>neuroLEARN</a:t>
            </a:r>
            <a:r>
              <a:rPr lang="en-US" sz="3600" dirty="0">
                <a:latin typeface="Elephant" panose="02020904090505020303" pitchFamily="18" charset="0"/>
              </a:rPr>
              <a:t> </a:t>
            </a:r>
            <a:r>
              <a:rPr lang="en-US" sz="3600" dirty="0" err="1">
                <a:latin typeface="Elephant" panose="02020904090505020303" pitchFamily="18" charset="0"/>
              </a:rPr>
              <a:t>llc</a:t>
            </a:r>
            <a:endParaRPr lang="en-US" sz="3600" dirty="0">
              <a:latin typeface="Elephant" panose="02020904090505020303" pitchFamily="18" charset="0"/>
            </a:endParaRPr>
          </a:p>
          <a:p>
            <a:r>
              <a:rPr lang="en-US" sz="3600" dirty="0">
                <a:latin typeface="Elephant" panose="02020904090505020303" pitchFamily="18" charset="0"/>
              </a:rPr>
              <a:t>catcullen@gmail.com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866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All Learning is Physiological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9DC40F-F2A1-4F78-9354-40556AF4A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71F954-AE06-4B35-B493-1DB38A399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A picture containing light, star&#10;&#10;Description automatically generated">
            <a:extLst>
              <a:ext uri="{FF2B5EF4-FFF2-40B4-BE49-F238E27FC236}">
                <a16:creationId xmlns:a16="http://schemas.microsoft.com/office/drawing/2014/main" id="{A68FD6C1-28FD-4A02-B4D4-41E52A07F38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0" y="3247905"/>
            <a:ext cx="5183188" cy="2198928"/>
          </a:xfrm>
        </p:spPr>
      </p:pic>
      <p:pic>
        <p:nvPicPr>
          <p:cNvPr id="15" name="Picture 14" descr="A picture containing indoor, table, sitting, cake&#10;&#10;Description automatically generated">
            <a:extLst>
              <a:ext uri="{FF2B5EF4-FFF2-40B4-BE49-F238E27FC236}">
                <a16:creationId xmlns:a16="http://schemas.microsoft.com/office/drawing/2014/main" id="{611FB056-0E86-473C-95E9-EFEA247DF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4860" y="2654512"/>
            <a:ext cx="5311140" cy="354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8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person, indoor, little, child&#10;&#10;Description automatically generated">
            <a:extLst>
              <a:ext uri="{FF2B5EF4-FFF2-40B4-BE49-F238E27FC236}">
                <a16:creationId xmlns:a16="http://schemas.microsoft.com/office/drawing/2014/main" id="{19625C0E-58AA-4B07-9E73-67DC747CD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81100" y="2374900"/>
            <a:ext cx="4279900" cy="3606800"/>
          </a:xfrm>
          <a:prstGeom prst="rect">
            <a:avLst/>
          </a:prstGeom>
        </p:spPr>
      </p:pic>
      <p:pic>
        <p:nvPicPr>
          <p:cNvPr id="7" name="Content Placeholder 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37B3B1EA-325C-43F1-93C2-68557CC5F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24500" y="2374900"/>
            <a:ext cx="5448300" cy="3606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Learning is Developmental</a:t>
            </a:r>
          </a:p>
        </p:txBody>
      </p:sp>
    </p:spTree>
    <p:extLst>
      <p:ext uri="{BB962C8B-B14F-4D97-AF65-F5344CB8AC3E}">
        <p14:creationId xmlns:p14="http://schemas.microsoft.com/office/powerpoint/2010/main" val="2487205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group of people standing next to a child posing for a picture&#10;&#10;Description automatically generated">
            <a:extLst>
              <a:ext uri="{FF2B5EF4-FFF2-40B4-BE49-F238E27FC236}">
                <a16:creationId xmlns:a16="http://schemas.microsoft.com/office/drawing/2014/main" id="{3BF32599-2B65-4D43-9EE9-C9D3A95FC2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121" r="15012" b="1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6" name="Content Placeholder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AC529A6-586D-4AF8-94D8-CD29599866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3021" b="-1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8" name="Picture 7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B26BFB14-2C51-4D17-A6AE-6E8DE7C409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8552" r="9998" b="-1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The brain is social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8056" y="2258568"/>
            <a:ext cx="2807208" cy="392277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452C2C-447C-4B65-BE0D-A19DCBB7EE4C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s://vimeo.com/9577596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63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0C011C4B-0F3F-4D71-9261-EAAE10507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The search for meaning is innate.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033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647CAEA3-9463-41A0-B812-3894740BB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063" r="5273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Learning involves both conscious and unconscious processes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0A0615-AE41-42FB-95F7-16D98EC7E47B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humannhealth.com/top-15-reasons-why-running-is-good-for-your-health/159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79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34E5E7C-1976-4C3E-A934-9425D4F2B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8D323F3-5366-46A1-A430-A21785CAC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0" y="4727448"/>
            <a:ext cx="7982712" cy="868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We learn through patterns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94368A0-A606-4A85-99C2-5DEC95FCC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5" name="Content Placeholder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0854BC16-6E6F-41EA-A3CD-CB4D91809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634" r="1041" b="-2"/>
          <a:stretch/>
        </p:blipFill>
        <p:spPr>
          <a:xfrm>
            <a:off x="20" y="10"/>
            <a:ext cx="5989300" cy="4426159"/>
          </a:xfrm>
          <a:prstGeom prst="rect">
            <a:avLst/>
          </a:prstGeom>
        </p:spPr>
      </p:pic>
      <p:pic>
        <p:nvPicPr>
          <p:cNvPr id="7" name="Picture 6" descr="A couple of people posing for the camera&#10;&#10;Description automatically generated">
            <a:extLst>
              <a:ext uri="{FF2B5EF4-FFF2-40B4-BE49-F238E27FC236}">
                <a16:creationId xmlns:a16="http://schemas.microsoft.com/office/drawing/2014/main" id="{CD13029C-6A69-416F-A17F-5EF2FC68EA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4895" r="8990" b="1"/>
          <a:stretch/>
        </p:blipFill>
        <p:spPr>
          <a:xfrm>
            <a:off x="6202680" y="10"/>
            <a:ext cx="5989320" cy="442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54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person, indoor, young, child&#10;&#10;Description automatically generated">
            <a:extLst>
              <a:ext uri="{FF2B5EF4-FFF2-40B4-BE49-F238E27FC236}">
                <a16:creationId xmlns:a16="http://schemas.microsoft.com/office/drawing/2014/main" id="{0A29FDB7-224F-4253-B65D-A146EB97D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290" b="1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Picture 5" descr="A picture containing table, child, sitting, young&#10;&#10;Description automatically generated">
            <a:extLst>
              <a:ext uri="{FF2B5EF4-FFF2-40B4-BE49-F238E27FC236}">
                <a16:creationId xmlns:a16="http://schemas.microsoft.com/office/drawing/2014/main" id="{50D91486-6DCB-413F-8CE6-6367C05A2D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020" r="2" b="2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14" name="Picture 13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C08AA8C5-33C5-40BB-B891-1B27227AE1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3709" b="1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8056" y="685800"/>
            <a:ext cx="2590419" cy="583082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Emotions are critical to patterning and storage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700" dirty="0"/>
          </a:p>
          <a:p>
            <a:pPr>
              <a:buNone/>
            </a:pPr>
            <a:endParaRPr lang="en-US" sz="1700" dirty="0"/>
          </a:p>
          <a:p>
            <a:pPr>
              <a:buNone/>
            </a:pPr>
            <a:endParaRPr lang="en-US" sz="1700" dirty="0"/>
          </a:p>
          <a:p>
            <a:pPr>
              <a:buNone/>
            </a:pPr>
            <a:endParaRPr lang="en-US" sz="1700" dirty="0"/>
          </a:p>
          <a:p>
            <a:pPr>
              <a:buNone/>
            </a:pPr>
            <a:endParaRPr lang="en-US" sz="1700" dirty="0"/>
          </a:p>
          <a:p>
            <a:pPr>
              <a:buNone/>
            </a:pPr>
            <a:endParaRPr lang="en-US" sz="1700" dirty="0"/>
          </a:p>
          <a:p>
            <a:pPr>
              <a:buNone/>
            </a:pPr>
            <a:endParaRPr lang="en-US" sz="1700" dirty="0"/>
          </a:p>
          <a:p>
            <a:pPr>
              <a:buNone/>
            </a:pPr>
            <a:endParaRPr lang="en-US" sz="1700" dirty="0"/>
          </a:p>
        </p:txBody>
      </p:sp>
      <p:pic>
        <p:nvPicPr>
          <p:cNvPr id="12" name="Picture 11" descr="A picture containing person, person, phone, cellphone&#10;&#10;Description automatically generated">
            <a:extLst>
              <a:ext uri="{FF2B5EF4-FFF2-40B4-BE49-F238E27FC236}">
                <a16:creationId xmlns:a16="http://schemas.microsoft.com/office/drawing/2014/main" id="{390A0BB8-C219-4C8A-9166-2B7BBA7071A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375" r="13082" b="-2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57E2D1-500F-41AB-8D4F-107CD4003ADD}"/>
              </a:ext>
            </a:extLst>
          </p:cNvPr>
          <p:cNvSpPr txBox="1"/>
          <p:nvPr/>
        </p:nvSpPr>
        <p:spPr>
          <a:xfrm>
            <a:off x="10005184" y="6870700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esheninger.blogspot.com/2012/03/children-stressed-to-breaking-point-du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7BB14F-1EBB-4017-BF6F-00DBB2AABFDD}"/>
              </a:ext>
            </a:extLst>
          </p:cNvPr>
          <p:cNvSpPr txBox="1"/>
          <p:nvPr/>
        </p:nvSpPr>
        <p:spPr>
          <a:xfrm>
            <a:off x="7685442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fatherhood.global/stress-contagious-bring-home-work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276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384869F0-1A35-458A-84E8-CE73C570D7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19200" y="1841500"/>
            <a:ext cx="2933700" cy="4445000"/>
          </a:xfrm>
        </p:spPr>
      </p:pic>
      <p:pic>
        <p:nvPicPr>
          <p:cNvPr id="8" name="Content Placeholder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2DBBCB6-4146-4880-8BBD-5075E855E2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29100" y="1841500"/>
            <a:ext cx="6705600" cy="4445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5DEC7-022C-4B09-BA7A-B10431DF0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The brain learns parts and wholes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765945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in front of a crowd&#10;&#10;Description automatically generated">
            <a:extLst>
              <a:ext uri="{FF2B5EF4-FFF2-40B4-BE49-F238E27FC236}">
                <a16:creationId xmlns:a16="http://schemas.microsoft.com/office/drawing/2014/main" id="{846F231E-D957-4E2B-A2EC-EFA78012D8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2233" b="-3"/>
          <a:stretch/>
        </p:blipFill>
        <p:spPr>
          <a:xfrm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7" name="Picture 6" descr="A large fire truck on a city street&#10;&#10;Description automatically generated">
            <a:extLst>
              <a:ext uri="{FF2B5EF4-FFF2-40B4-BE49-F238E27FC236}">
                <a16:creationId xmlns:a16="http://schemas.microsoft.com/office/drawing/2014/main" id="{1DBDD819-EDB9-4F7C-9E76-273B1E626C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1899" r="1" b="14585"/>
          <a:stretch/>
        </p:blipFill>
        <p:spPr>
          <a:xfrm>
            <a:off x="4203638" y="2937953"/>
            <a:ext cx="7988360" cy="3920047"/>
          </a:xfrm>
          <a:prstGeom prst="rect">
            <a:avLst/>
          </a:prstGeom>
        </p:spPr>
      </p:pic>
      <p:sp>
        <p:nvSpPr>
          <p:cNvPr id="53" name="Freeform: Shape 44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: Shape 46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sz="2800">
                <a:latin typeface="Arial Black" panose="020B0A04020102020204" pitchFamily="34" charset="0"/>
              </a:rPr>
              <a:t>Learning involves focused attention and peripheral perception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9661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311CE5-3D05-493E-B9D2-CF549DF73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370" y="4249107"/>
            <a:ext cx="10191405" cy="11090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Complex learning is enhanced by challenge and limited by threat</a:t>
            </a:r>
          </a:p>
        </p:txBody>
      </p:sp>
      <p:pic>
        <p:nvPicPr>
          <p:cNvPr id="7" name="Picture 6" descr="A picture containing young, table&#10;&#10;Description automatically generated">
            <a:extLst>
              <a:ext uri="{FF2B5EF4-FFF2-40B4-BE49-F238E27FC236}">
                <a16:creationId xmlns:a16="http://schemas.microsoft.com/office/drawing/2014/main" id="{D8E4501A-2131-4BFF-B989-3EB5403322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38" r="302" b="-2"/>
          <a:stretch/>
        </p:blipFill>
        <p:spPr>
          <a:xfrm>
            <a:off x="198741" y="171720"/>
            <a:ext cx="5803323" cy="3905677"/>
          </a:xfrm>
          <a:prstGeom prst="rect">
            <a:avLst/>
          </a:prstGeom>
        </p:spPr>
      </p:pic>
      <p:pic>
        <p:nvPicPr>
          <p:cNvPr id="5" name="Content Placeholder 4" descr="A close up of a person&#10;&#10;Description automatically generated">
            <a:extLst>
              <a:ext uri="{FF2B5EF4-FFF2-40B4-BE49-F238E27FC236}">
                <a16:creationId xmlns:a16="http://schemas.microsoft.com/office/drawing/2014/main" id="{B485D1A0-CF7C-4576-9A5E-6A75698D0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576" r="3" b="3"/>
          <a:stretch/>
        </p:blipFill>
        <p:spPr>
          <a:xfrm>
            <a:off x="6189934" y="156394"/>
            <a:ext cx="5803323" cy="392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2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BD5B30-C741-4E67-AFD8-17917090A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kite, scene, laser, object&#10;&#10;Description automatically generated">
            <a:extLst>
              <a:ext uri="{FF2B5EF4-FFF2-40B4-BE49-F238E27FC236}">
                <a16:creationId xmlns:a16="http://schemas.microsoft.com/office/drawing/2014/main" id="{6FFB06C6-32D9-4DFF-83CE-82C473996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795" r="28366"/>
          <a:stretch/>
        </p:blipFill>
        <p:spPr>
          <a:xfrm>
            <a:off x="7817583" y="10"/>
            <a:ext cx="4374417" cy="6857990"/>
          </a:xfrm>
          <a:custGeom>
            <a:avLst/>
            <a:gdLst/>
            <a:ahLst/>
            <a:cxnLst/>
            <a:rect l="l" t="t" r="r" b="b"/>
            <a:pathLst>
              <a:path w="4374417" h="6858000">
                <a:moveTo>
                  <a:pt x="22719" y="0"/>
                </a:moveTo>
                <a:lnTo>
                  <a:pt x="4374417" y="0"/>
                </a:lnTo>
                <a:lnTo>
                  <a:pt x="4374417" y="6858000"/>
                </a:lnTo>
                <a:lnTo>
                  <a:pt x="0" y="6858000"/>
                </a:lnTo>
                <a:lnTo>
                  <a:pt x="6670" y="6845555"/>
                </a:lnTo>
                <a:cubicBezTo>
                  <a:pt x="495881" y="5886487"/>
                  <a:pt x="785588" y="4695963"/>
                  <a:pt x="785588" y="3406233"/>
                </a:cubicBezTo>
                <a:cubicBezTo>
                  <a:pt x="785588" y="2215714"/>
                  <a:pt x="538737" y="1109724"/>
                  <a:pt x="115983" y="192283"/>
                </a:cubicBezTo>
                <a:close/>
              </a:path>
            </a:pathLst>
          </a:custGeom>
        </p:spPr>
      </p:pic>
      <p:pic>
        <p:nvPicPr>
          <p:cNvPr id="5" name="Picture 4" descr="A picture containing coral&#10;&#10;Description automatically generated">
            <a:extLst>
              <a:ext uri="{FF2B5EF4-FFF2-40B4-BE49-F238E27FC236}">
                <a16:creationId xmlns:a16="http://schemas.microsoft.com/office/drawing/2014/main" id="{D5C940EB-AE1E-45C1-80E2-9F4BF035EA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294" r="8365"/>
          <a:stretch/>
        </p:blipFill>
        <p:spPr>
          <a:xfrm>
            <a:off x="35723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9" name="Picture 8" descr="A close up of a coral&#10;&#10;Description automatically generated">
            <a:extLst>
              <a:ext uri="{FF2B5EF4-FFF2-40B4-BE49-F238E27FC236}">
                <a16:creationId xmlns:a16="http://schemas.microsoft.com/office/drawing/2014/main" id="{DF1C0D21-C84F-4205-88BA-2C38DF276C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267" r="16282" b="-1"/>
          <a:stretch/>
        </p:blipFill>
        <p:spPr>
          <a:xfrm>
            <a:off x="362535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189BBEAA-BB93-4878-8C95-3C8AADE2E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D529C0C6-AAEB-4982-A9E6-BC6A8B2AE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38912" y="1508760"/>
            <a:ext cx="3429000" cy="28986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kern="1200" dirty="0">
                <a:solidFill>
                  <a:srgbClr val="92D050"/>
                </a:solidFill>
                <a:latin typeface="Arial Black" panose="020B0A04020102020204" pitchFamily="34" charset="0"/>
              </a:rPr>
              <a:t>Neuroimaging:  </a:t>
            </a:r>
            <a:br>
              <a:rPr lang="en-US" sz="3600" kern="1200" dirty="0">
                <a:solidFill>
                  <a:srgbClr val="92D050"/>
                </a:solidFill>
                <a:latin typeface="Arial Black" panose="020B0A04020102020204" pitchFamily="34" charset="0"/>
              </a:rPr>
            </a:br>
            <a:r>
              <a:rPr lang="en-US" sz="3600" kern="1200" dirty="0">
                <a:solidFill>
                  <a:srgbClr val="92D050"/>
                </a:solidFill>
                <a:latin typeface="Arial Black" panose="020B0A04020102020204" pitchFamily="34" charset="0"/>
              </a:rPr>
              <a:t>Offers new insights into how the brain learns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D36F24-5EC0-4A09-9836-6580E1D4B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0B334E-66E0-442A-8306-19629EC2D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299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1B5790B-B9E8-403B-84EE-AF9A61903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767" r="9089" b="1396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47717-9568-4BF7-ABB4-428370F3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Reticular Activating System</a:t>
            </a:r>
            <a:br>
              <a:rPr lang="en-US" sz="4800">
                <a:solidFill>
                  <a:schemeClr val="bg1"/>
                </a:solidFill>
              </a:rPr>
            </a:b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818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Elephant" panose="02020904090505020303" pitchFamily="18" charset="0"/>
              </a:rPr>
              <a:t>Limbic System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1719ED9F-F8A2-4A36-A487-27DFA0F9F8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58423"/>
            <a:ext cx="5181600" cy="42857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Thalamus:  </a:t>
            </a:r>
            <a:r>
              <a:rPr lang="en-US" dirty="0"/>
              <a:t>all sensory data is synapsed here and sent to cerebrum, motor activity</a:t>
            </a:r>
          </a:p>
          <a:p>
            <a:r>
              <a:rPr lang="en-US" dirty="0">
                <a:solidFill>
                  <a:srgbClr val="00B0F0"/>
                </a:solidFill>
              </a:rPr>
              <a:t>Hypothalamus</a:t>
            </a:r>
            <a:r>
              <a:rPr lang="en-US" dirty="0"/>
              <a:t>: homeostasis, emotion, thirst, hunger, circadian rhythms, and control of the autonomic nervous system. </a:t>
            </a:r>
          </a:p>
          <a:p>
            <a:r>
              <a:rPr lang="en-US" dirty="0">
                <a:solidFill>
                  <a:srgbClr val="FFFF00"/>
                </a:solidFill>
              </a:rPr>
              <a:t>Amygdala:  </a:t>
            </a:r>
            <a:r>
              <a:rPr lang="en-US" dirty="0"/>
              <a:t>fear center, emotional center</a:t>
            </a:r>
          </a:p>
          <a:p>
            <a:r>
              <a:rPr lang="en-US" dirty="0">
                <a:solidFill>
                  <a:srgbClr val="FF0000"/>
                </a:solidFill>
              </a:rPr>
              <a:t>Hippocampus:  </a:t>
            </a:r>
            <a:r>
              <a:rPr lang="en-US" dirty="0"/>
              <a:t>converts short term to long term memory</a:t>
            </a:r>
          </a:p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involved in functions including homeostasis, emotion, thirst, hunger, circadian rhythms, and control of the autonomic nervous system. In addition, it controls the pituitary. 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a coronal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involved in functions including homeostasis, emotion, thirst, hunger, circadian rhythms, and control of the autonomic nervous system. In addition, it controls the pituitary. </a:t>
            </a:r>
            <a:b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a coronal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49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Elephant" panose="02020904090505020303" pitchFamily="18" charset="0"/>
              </a:rPr>
              <a:t>Cerebral Cortex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922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Elephant" panose="02020904090505020303" pitchFamily="18" charset="0"/>
              </a:rPr>
              <a:t>Frontal Lobe- </a:t>
            </a:r>
            <a:r>
              <a:rPr lang="en-US" sz="3200" dirty="0">
                <a:latin typeface="Elephant" panose="02020904090505020303" pitchFamily="18" charset="0"/>
              </a:rPr>
              <a:t>associated with reasoning, planning, parts of </a:t>
            </a:r>
            <a:r>
              <a:rPr lang="en-US" sz="3200" dirty="0">
                <a:solidFill>
                  <a:srgbClr val="FFFF00"/>
                </a:solidFill>
                <a:latin typeface="Elephant" panose="02020904090505020303" pitchFamily="18" charset="0"/>
              </a:rPr>
              <a:t>speech</a:t>
            </a:r>
            <a:r>
              <a:rPr lang="en-US" sz="3200" dirty="0">
                <a:latin typeface="Elephant" panose="02020904090505020303" pitchFamily="18" charset="0"/>
              </a:rPr>
              <a:t>, movement, emotions, and </a:t>
            </a:r>
            <a:r>
              <a:rPr lang="en-US" sz="3200" dirty="0">
                <a:solidFill>
                  <a:srgbClr val="FFFF00"/>
                </a:solidFill>
                <a:latin typeface="Elephant" panose="02020904090505020303" pitchFamily="18" charset="0"/>
              </a:rPr>
              <a:t>problem solving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Elephant" panose="02020904090505020303" pitchFamily="18" charset="0"/>
              </a:rPr>
              <a:t>Parietal Lobe- </a:t>
            </a:r>
            <a:r>
              <a:rPr lang="en-US" sz="3200" dirty="0">
                <a:latin typeface="Elephant" panose="02020904090505020303" pitchFamily="18" charset="0"/>
              </a:rPr>
              <a:t>associated with </a:t>
            </a:r>
            <a:r>
              <a:rPr lang="en-US" sz="3200" dirty="0">
                <a:solidFill>
                  <a:srgbClr val="FFFF00"/>
                </a:solidFill>
                <a:latin typeface="Elephant" panose="02020904090505020303" pitchFamily="18" charset="0"/>
              </a:rPr>
              <a:t>movement</a:t>
            </a:r>
            <a:r>
              <a:rPr lang="en-US" sz="3200" dirty="0">
                <a:latin typeface="Elephant" panose="02020904090505020303" pitchFamily="18" charset="0"/>
              </a:rPr>
              <a:t>, orientation, recognition, perception of stimuli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Elephant" panose="02020904090505020303" pitchFamily="18" charset="0"/>
              </a:rPr>
              <a:t>Occipital Lobe- </a:t>
            </a:r>
            <a:r>
              <a:rPr lang="en-US" sz="3200" dirty="0">
                <a:latin typeface="Elephant" panose="02020904090505020303" pitchFamily="18" charset="0"/>
              </a:rPr>
              <a:t>associated with </a:t>
            </a:r>
            <a:r>
              <a:rPr lang="en-US" sz="3200" dirty="0">
                <a:solidFill>
                  <a:srgbClr val="FFFF00"/>
                </a:solidFill>
                <a:latin typeface="Elephant" panose="02020904090505020303" pitchFamily="18" charset="0"/>
              </a:rPr>
              <a:t>visual</a:t>
            </a:r>
            <a:r>
              <a:rPr lang="en-US" sz="3200" dirty="0">
                <a:latin typeface="Elephant" panose="02020904090505020303" pitchFamily="18" charset="0"/>
              </a:rPr>
              <a:t> processing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Elephant" panose="02020904090505020303" pitchFamily="18" charset="0"/>
              </a:rPr>
              <a:t>Temporal Lobe- </a:t>
            </a:r>
            <a:r>
              <a:rPr lang="en-US" sz="3200" dirty="0">
                <a:latin typeface="Elephant" panose="02020904090505020303" pitchFamily="18" charset="0"/>
              </a:rPr>
              <a:t>associated with perception and recognition of </a:t>
            </a:r>
            <a:r>
              <a:rPr lang="en-US" sz="3200" dirty="0">
                <a:solidFill>
                  <a:srgbClr val="FFFF00"/>
                </a:solidFill>
                <a:latin typeface="Elephant" panose="02020904090505020303" pitchFamily="18" charset="0"/>
              </a:rPr>
              <a:t>auditory</a:t>
            </a:r>
            <a:r>
              <a:rPr lang="en-US" sz="3200" dirty="0">
                <a:latin typeface="Elephant" panose="02020904090505020303" pitchFamily="18" charset="0"/>
              </a:rPr>
              <a:t> stimuli, memory, and speech</a:t>
            </a:r>
          </a:p>
          <a:p>
            <a:endParaRPr lang="en-US" sz="3200" dirty="0"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61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6ABA0FC-8415-4E57-9B35-B896ACDE3D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Elephant" panose="02020904090505020303" pitchFamily="18" charset="0"/>
              </a:rPr>
            </a:br>
            <a:r>
              <a:rPr lang="en-US" dirty="0">
                <a:solidFill>
                  <a:srgbClr val="FF0000"/>
                </a:solidFill>
                <a:latin typeface="Elephant" panose="02020904090505020303" pitchFamily="18" charset="0"/>
              </a:rPr>
              <a:t>The Process of Learning</a:t>
            </a:r>
            <a:br>
              <a:rPr lang="en-US" dirty="0">
                <a:latin typeface="Elephant" panose="02020904090505020303" pitchFamily="18" charset="0"/>
              </a:rPr>
            </a:br>
            <a:endParaRPr lang="en-US" dirty="0">
              <a:latin typeface="Elephant" panose="02020904090505020303" pitchFamily="18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BE145A3-1FB8-4608-B590-750EB8901F77}"/>
              </a:ext>
            </a:extLst>
          </p:cNvPr>
          <p:cNvGraphicFramePr/>
          <p:nvPr/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841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sz="4900" dirty="0">
                <a:latin typeface="Elephant" panose="02020904090505020303" pitchFamily="18" charset="0"/>
              </a:rPr>
            </a:br>
            <a:br>
              <a:rPr lang="en-US" sz="4900" dirty="0">
                <a:latin typeface="Elephant" panose="02020904090505020303" pitchFamily="18" charset="0"/>
              </a:rPr>
            </a:br>
            <a:r>
              <a:rPr lang="en-US" sz="4900" dirty="0">
                <a:latin typeface="Elephant" panose="02020904090505020303" pitchFamily="18" charset="0"/>
              </a:rPr>
              <a:t>Functions of the Brain:  Neurons that Fire Together Wire Together</a:t>
            </a:r>
            <a:br>
              <a:rPr lang="en-US" dirty="0"/>
            </a:b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400" dirty="0">
              <a:solidFill>
                <a:srgbClr val="00B050"/>
              </a:solidFill>
              <a:latin typeface="Elephant" panose="02020904090505020303" pitchFamily="18" charset="0"/>
            </a:endParaRPr>
          </a:p>
          <a:p>
            <a:pPr marL="0" indent="0">
              <a:buNone/>
            </a:pPr>
            <a:endParaRPr lang="en-US" sz="4400" dirty="0">
              <a:solidFill>
                <a:srgbClr val="00B050"/>
              </a:solidFill>
              <a:latin typeface="Elephant" panose="02020904090505020303" pitchFamily="18" charset="0"/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00B050"/>
                </a:solidFill>
                <a:latin typeface="Elephant" panose="02020904090505020303" pitchFamily="18" charset="0"/>
              </a:rPr>
              <a:t>Linguistic</a:t>
            </a:r>
            <a:endParaRPr lang="en-US" sz="4400" dirty="0">
              <a:latin typeface="Elephant" panose="02020904090505020303" pitchFamily="18" charset="0"/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  <a:latin typeface="Elephant" panose="02020904090505020303" pitchFamily="18" charset="0"/>
              </a:rPr>
              <a:t>Visual / Spatial</a:t>
            </a:r>
            <a:endParaRPr lang="en-US" sz="4400" dirty="0">
              <a:latin typeface="Elephant" panose="02020904090505020303" pitchFamily="18" charset="0"/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FFFF00"/>
                </a:solidFill>
                <a:latin typeface="Elephant" panose="02020904090505020303" pitchFamily="18" charset="0"/>
              </a:rPr>
              <a:t>Motor</a:t>
            </a:r>
            <a:endParaRPr lang="en-US" sz="4400" dirty="0">
              <a:latin typeface="Elephant" panose="02020904090505020303" pitchFamily="18" charset="0"/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00B0F0"/>
                </a:solidFill>
                <a:latin typeface="Elephant" panose="02020904090505020303" pitchFamily="18" charset="0"/>
              </a:rPr>
              <a:t>Executive Functions / Attentional</a:t>
            </a:r>
            <a:endParaRPr lang="en-US" sz="4400" dirty="0">
              <a:latin typeface="Elephant" panose="02020904090505020303" pitchFamily="18" charset="0"/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7030A0"/>
                </a:solidFill>
                <a:latin typeface="Elephant" panose="02020904090505020303" pitchFamily="18" charset="0"/>
              </a:rPr>
              <a:t>Memory</a:t>
            </a:r>
            <a:endParaRPr lang="en-US" sz="4400" dirty="0">
              <a:latin typeface="Elephant" panose="02020904090505020303" pitchFamily="18" charset="0"/>
            </a:endParaRPr>
          </a:p>
          <a:p>
            <a:pPr>
              <a:lnSpc>
                <a:spcPct val="90000"/>
              </a:lnSpc>
            </a:pPr>
            <a:endParaRPr lang="en-US" sz="4400" dirty="0">
              <a:latin typeface="Elephant" panose="02020904090505020303" pitchFamily="18" charset="0"/>
            </a:endParaRPr>
          </a:p>
          <a:p>
            <a:pPr>
              <a:lnSpc>
                <a:spcPct val="90000"/>
              </a:lnSpc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589276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gital art of brain">
            <a:extLst>
              <a:ext uri="{FF2B5EF4-FFF2-40B4-BE49-F238E27FC236}">
                <a16:creationId xmlns:a16="http://schemas.microsoft.com/office/drawing/2014/main" id="{E2D5C300-3995-AEE5-F906-156B4D761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71" r="2072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C6B44-FA14-3C87-7738-76111348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Caine and Caine Brain/ Mind Learning Principles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712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Each brain is uniquely organized</a:t>
            </a:r>
            <a:r>
              <a:rPr lang="en-US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BF4108-8D0B-4C15-A92D-06171B99DB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2110010"/>
            <a:ext cx="5181600" cy="378256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4B020EF-A1A8-45D8-8D99-0C0CF1F385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76446" y="1825625"/>
            <a:ext cx="5173107" cy="4351338"/>
          </a:xfrm>
        </p:spPr>
      </p:pic>
    </p:spTree>
    <p:extLst>
      <p:ext uri="{BB962C8B-B14F-4D97-AF65-F5344CB8AC3E}">
        <p14:creationId xmlns:p14="http://schemas.microsoft.com/office/powerpoint/2010/main" val="3032796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402</Words>
  <Application>Microsoft Office PowerPoint</Application>
  <PresentationFormat>Widescreen</PresentationFormat>
  <Paragraphs>77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Avenir Next LT Pro</vt:lpstr>
      <vt:lpstr>Calibri</vt:lpstr>
      <vt:lpstr>Calibri Light</vt:lpstr>
      <vt:lpstr>Elephant</vt:lpstr>
      <vt:lpstr>Trebuchet MS</vt:lpstr>
      <vt:lpstr>Office Theme</vt:lpstr>
      <vt:lpstr>Enhancing Learning Through Brain Research</vt:lpstr>
      <vt:lpstr>Neuroimaging:   Offers new insights into how the brain learns</vt:lpstr>
      <vt:lpstr>Reticular Activating System </vt:lpstr>
      <vt:lpstr>Limbic System</vt:lpstr>
      <vt:lpstr>Cerebral Cortex</vt:lpstr>
      <vt:lpstr> The Process of Learning </vt:lpstr>
      <vt:lpstr>  Functions of the Brain:  Neurons that Fire Together Wire Together </vt:lpstr>
      <vt:lpstr>Caine and Caine Brain/ Mind Learning Principles</vt:lpstr>
      <vt:lpstr>Each brain is uniquely organized.</vt:lpstr>
      <vt:lpstr>All Learning is Physiological</vt:lpstr>
      <vt:lpstr>Learning is Developmental</vt:lpstr>
      <vt:lpstr>The brain is social</vt:lpstr>
      <vt:lpstr>The search for meaning is innate.</vt:lpstr>
      <vt:lpstr>Learning involves both conscious and unconscious processes</vt:lpstr>
      <vt:lpstr>We learn through patterns.</vt:lpstr>
      <vt:lpstr>Emotions are critical to patterning and storage</vt:lpstr>
      <vt:lpstr>The brain learns parts and wholes simultaneously</vt:lpstr>
      <vt:lpstr>Learning involves focused attention and peripheral perception</vt:lpstr>
      <vt:lpstr>Complex learning is enhanced by challenge and limited by threat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Arts Learning:  A Pathway to the Brain</dc:title>
  <dc:creator>cullen</dc:creator>
  <cp:lastModifiedBy>Catherine Cullen</cp:lastModifiedBy>
  <cp:revision>2</cp:revision>
  <dcterms:created xsi:type="dcterms:W3CDTF">2020-10-12T16:31:11Z</dcterms:created>
  <dcterms:modified xsi:type="dcterms:W3CDTF">2023-11-27T17:00:37Z</dcterms:modified>
</cp:coreProperties>
</file>