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F4FB"/>
          </a:solidFill>
        </a:fill>
      </a:tcStyle>
    </a:wholeTbl>
    <a:band2H>
      <a:tcTxStyle b="def" i="def"/>
      <a:tcStyle>
        <a:tcBdr/>
        <a:fill>
          <a:solidFill>
            <a:srgbClr val="EEFA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 rot="20289106">
            <a:off x="2648625" y="2425256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 rot="20293158">
            <a:off x="3181774" y="3462556"/>
            <a:ext cx="9144001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3000"/>
            </a:lvl1pPr>
            <a:lvl2pPr marL="0" indent="457200">
              <a:buSzTx/>
              <a:buFontTx/>
              <a:buNone/>
              <a:defRPr cap="all" sz="3000"/>
            </a:lvl2pPr>
            <a:lvl3pPr marL="0" indent="914400">
              <a:buSzTx/>
              <a:buFontTx/>
              <a:buNone/>
              <a:defRPr cap="all" sz="3000"/>
            </a:lvl3pPr>
            <a:lvl4pPr marL="0" indent="1371600">
              <a:buSzTx/>
              <a:buFontTx/>
              <a:buNone/>
              <a:defRPr cap="all" sz="3000"/>
            </a:lvl4pPr>
            <a:lvl5pPr marL="0" indent="1828800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8200" y="2316766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25" y="6308626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8200" y="1930399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1524000" y="344318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838200" y="2103436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S_WYikJ4DJs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 rot="20289106">
            <a:off x="1454981" y="1971076"/>
            <a:ext cx="11117974" cy="1978987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Coil Pots</a:t>
            </a:r>
          </a:p>
        </p:txBody>
      </p:sp>
      <p:sp>
        <p:nvSpPr>
          <p:cNvPr id="119" name="Subtitle 2"/>
          <p:cNvSpPr txBox="1"/>
          <p:nvPr>
            <p:ph type="body" sz="quarter" idx="1"/>
          </p:nvPr>
        </p:nvSpPr>
        <p:spPr>
          <a:xfrm rot="20293158">
            <a:off x="1933904" y="3976975"/>
            <a:ext cx="8324192" cy="961331"/>
          </a:xfrm>
          <a:prstGeom prst="rect">
            <a:avLst/>
          </a:prstGeom>
        </p:spPr>
        <p:txBody>
          <a:bodyPr/>
          <a:lstStyle/>
          <a:p>
            <a:pPr/>
            <a:r>
              <a:t>Part 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instructions</a:t>
            </a:r>
          </a:p>
        </p:txBody>
      </p:sp>
      <p:sp>
        <p:nvSpPr>
          <p:cNvPr id="150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</a:t>
            </a:r>
          </a:p>
        </p:txBody>
      </p:sp>
      <p:sp>
        <p:nvSpPr>
          <p:cNvPr id="153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2000"/>
            </a:pPr>
            <a:r>
              <a:t>Think of some shapes, symbols, and patterns you can use as pictograms for your coil pot</a:t>
            </a:r>
          </a:p>
          <a:p>
            <a:pPr>
              <a:lnSpc>
                <a:spcPct val="150000"/>
              </a:lnSpc>
              <a:defRPr sz="2000"/>
            </a:pPr>
            <a:r>
              <a:t>Practice drawing them out on your paper</a:t>
            </a:r>
          </a:p>
          <a:p>
            <a:pPr>
              <a:lnSpc>
                <a:spcPct val="150000"/>
              </a:lnSpc>
              <a:defRPr sz="2000"/>
            </a:pPr>
            <a:r>
              <a:t>Once you are satisfied with your design, start applying it to your coil pot</a:t>
            </a:r>
          </a:p>
          <a:p>
            <a:pPr>
              <a:lnSpc>
                <a:spcPct val="150000"/>
              </a:lnSpc>
              <a:defRPr sz="2000"/>
            </a:pPr>
            <a:r>
              <a:t>Make sure your coil pot is balanced!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5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Vocab: Ocvirk, Otto G. </a:t>
            </a:r>
            <a:r>
              <a:rPr i="1"/>
              <a:t>Art Fundamentals: Theory and Practice</a:t>
            </a:r>
            <a:r>
              <a:t>, 10th ed., McGraw-Hill, New York, NY, 2005. 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https://www.youtube.com/watch?v=S_WYikJ4DJs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objectives</a:t>
            </a:r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  <a:r>
              <a:t>of this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5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Use shapes, patterns, and lines to make pictograms</a:t>
            </a:r>
          </a:p>
          <a:p>
            <a:pPr>
              <a:lnSpc>
                <a:spcPct val="120000"/>
              </a:lnSpc>
            </a:pPr>
            <a:r>
              <a:t>Finish your coil pot from the previous class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materials</a:t>
            </a:r>
          </a:p>
        </p:txBody>
      </p:sp>
      <p:sp>
        <p:nvSpPr>
          <p:cNvPr id="128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Watercolor Paint</a:t>
            </a:r>
          </a:p>
          <a:p>
            <a:pPr/>
            <a:r>
              <a:t>Water</a:t>
            </a:r>
          </a:p>
          <a:p>
            <a:pPr/>
            <a:r>
              <a:t>Paintbrush</a:t>
            </a:r>
          </a:p>
          <a:p>
            <a:pPr/>
            <a:r>
              <a:t>Pencil </a:t>
            </a:r>
          </a:p>
          <a:p>
            <a:pPr/>
            <a:r>
              <a:t>Paper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248314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Pass or play!</a:t>
            </a:r>
          </a:p>
        </p:txBody>
      </p:sp>
      <p:sp>
        <p:nvSpPr>
          <p:cNvPr id="134" name="Subtitle 2"/>
          <p:cNvSpPr txBox="1"/>
          <p:nvPr>
            <p:ph type="body" sz="quarter" idx="1"/>
          </p:nvPr>
        </p:nvSpPr>
        <p:spPr>
          <a:xfrm>
            <a:off x="1524000" y="3435431"/>
            <a:ext cx="9144000" cy="1655761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58ac89f5e4b0ba9d53a52ad6.jpeg" descr="58ac89f5e4b0ba9d53a52ad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770" y="3452302"/>
            <a:ext cx="2599559" cy="2963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6553ea97eec8f91218542fcbae55b8c6.jpeg" descr="6553ea97eec8f91218542fcbae55b8c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5389" y="98148"/>
            <a:ext cx="2376573" cy="375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baa8bcac7539021a62d4732c46f364aa-coil-pots-coiled-pottery_1_orig.jpeg" descr="baa8bcac7539021a62d4732c46f364aa-coil-pots-coiled-pottery_1_orig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6458" y="3803442"/>
            <a:ext cx="2130028" cy="2670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Taos-Pueblo-wedding-vase-New-Mexico.jpeg" descr="Taos-Pueblo-wedding-vase-New-Mexico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91944" y="465331"/>
            <a:ext cx="2893529" cy="3206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1975-012-0023_resized.jpeg" descr="1975-012-0023_resized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82629" y="3934023"/>
            <a:ext cx="3011735" cy="2670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Martinez_Pot-copy.jpeg" descr="Martinez_Pot-copy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24206" y="873031"/>
            <a:ext cx="2599559" cy="2391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vocabulary</a:t>
            </a:r>
          </a:p>
        </p:txBody>
      </p:sp>
      <p:sp>
        <p:nvSpPr>
          <p:cNvPr id="144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</a:t>
            </a:r>
          </a:p>
        </p:txBody>
      </p:sp>
      <p:sp>
        <p:nvSpPr>
          <p:cNvPr id="147" name="Content Placeholder 2"/>
          <p:cNvSpPr txBox="1"/>
          <p:nvPr>
            <p:ph type="body" idx="1"/>
          </p:nvPr>
        </p:nvSpPr>
        <p:spPr>
          <a:xfrm>
            <a:off x="977900" y="1660342"/>
            <a:ext cx="10515600" cy="4351339"/>
          </a:xfrm>
          <a:prstGeom prst="rect">
            <a:avLst/>
          </a:prstGeom>
        </p:spPr>
        <p:txBody>
          <a:bodyPr/>
          <a:lstStyle/>
          <a:p>
            <a:pPr marL="189737" indent="-189737" defTabSz="758951">
              <a:lnSpc>
                <a:spcPct val="100000"/>
              </a:lnSpc>
              <a:spcBef>
                <a:spcPts val="800"/>
              </a:spcBef>
              <a:defRPr sz="1992"/>
            </a:pPr>
            <a:r>
              <a:t>Pattern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  <a:r>
              <a:t>a repeated element and/or design that is usually varied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</a:p>
          <a:p>
            <a:pPr marL="189737" indent="-189737" defTabSz="758951">
              <a:lnSpc>
                <a:spcPct val="100000"/>
              </a:lnSpc>
              <a:spcBef>
                <a:spcPts val="800"/>
              </a:spcBef>
              <a:defRPr sz="1992"/>
            </a:pPr>
            <a:r>
              <a:t>Repetition 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  <a:r>
              <a:t>the use of the same visual effect a number of times in the composition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</a:p>
          <a:p>
            <a:pPr marL="189737" indent="-189737" defTabSz="758951">
              <a:lnSpc>
                <a:spcPct val="100000"/>
              </a:lnSpc>
              <a:spcBef>
                <a:spcPts val="800"/>
              </a:spcBef>
              <a:defRPr sz="1992"/>
            </a:pPr>
            <a:r>
              <a:t>Pictogram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  <a:r>
              <a:t>a pictorial symbol for a word or phrase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</a:p>
          <a:p>
            <a:pPr marL="189737" indent="-189737" defTabSz="758951">
              <a:lnSpc>
                <a:spcPct val="100000"/>
              </a:lnSpc>
              <a:spcBef>
                <a:spcPts val="800"/>
              </a:spcBef>
              <a:defRPr sz="1992"/>
            </a:pPr>
            <a:r>
              <a:t>Balance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  <a:r>
              <a:t>equal weight/importance on both sides of a composition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