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S_WYikJ4DJs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Coil Pots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1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50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53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 marL="189737" indent="-189737" defTabSz="758951">
              <a:lnSpc>
                <a:spcPct val="100000"/>
              </a:lnSpc>
              <a:spcBef>
                <a:spcPts val="800"/>
              </a:spcBef>
              <a:defRPr sz="1992"/>
            </a:pPr>
            <a:r>
              <a:t>Additive Sculpture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  <a:r>
              <a:t>process when materials (clay) are built up to create the sculpture’s form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</a:p>
          <a:p>
            <a:pPr marL="189737" indent="-189737" defTabSz="758951">
              <a:lnSpc>
                <a:spcPct val="100000"/>
              </a:lnSpc>
              <a:spcBef>
                <a:spcPts val="800"/>
              </a:spcBef>
              <a:defRPr sz="1992"/>
            </a:pPr>
            <a:r>
              <a:t>Pattern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  <a:r>
              <a:t>a repeated element and/or design that is usually varied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</a:p>
          <a:p>
            <a:pPr marL="189737" indent="-189737" defTabSz="758951">
              <a:lnSpc>
                <a:spcPct val="100000"/>
              </a:lnSpc>
              <a:spcBef>
                <a:spcPts val="800"/>
              </a:spcBef>
              <a:defRPr sz="1992"/>
            </a:pPr>
            <a:r>
              <a:t>Repetition 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  <a:r>
              <a:t>the use of the same visual effect a number of times in the composition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</a:p>
          <a:p>
            <a:pPr marL="189737" indent="-189737" defTabSz="758951">
              <a:lnSpc>
                <a:spcPct val="100000"/>
              </a:lnSpc>
              <a:spcBef>
                <a:spcPts val="800"/>
              </a:spcBef>
              <a:defRPr sz="1992"/>
            </a:pPr>
            <a:r>
              <a:t>Form</a:t>
            </a:r>
          </a:p>
          <a:p>
            <a:pPr lvl="2" marL="0" indent="379475" defTabSz="758951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i="1" sz="1743"/>
            </a:pPr>
            <a:r>
              <a:t>the total appearance or organization of an artwork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56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59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2000"/>
            </a:pPr>
            <a:r>
              <a:t>Flatten out a circle for your base</a:t>
            </a:r>
          </a:p>
          <a:p>
            <a:pPr>
              <a:lnSpc>
                <a:spcPct val="150000"/>
              </a:lnSpc>
              <a:defRPr sz="2000"/>
            </a:pPr>
            <a:r>
              <a:t>Take some clay and roll it into a cylinder shape in your hands</a:t>
            </a:r>
          </a:p>
          <a:p>
            <a:pPr>
              <a:lnSpc>
                <a:spcPct val="150000"/>
              </a:lnSpc>
              <a:defRPr sz="2000"/>
            </a:pPr>
            <a:r>
              <a:t>Stretch the cylinder into a snake like shape by rolling it on the table. This will be your coil!</a:t>
            </a:r>
          </a:p>
          <a:p>
            <a:pPr>
              <a:lnSpc>
                <a:spcPct val="150000"/>
              </a:lnSpc>
              <a:defRPr sz="2000"/>
            </a:pPr>
            <a:r>
              <a:t>Repeat the last two steps to keep making more coils</a:t>
            </a:r>
          </a:p>
          <a:p>
            <a:pPr>
              <a:lnSpc>
                <a:spcPct val="150000"/>
              </a:lnSpc>
              <a:defRPr sz="2000"/>
            </a:pPr>
            <a:r>
              <a:t>Use the slip and score method to attach your first coil to the base</a:t>
            </a:r>
          </a:p>
          <a:p>
            <a:pPr>
              <a:lnSpc>
                <a:spcPct val="150000"/>
              </a:lnSpc>
              <a:defRPr sz="2000"/>
            </a:pPr>
            <a:r>
              <a:t>Continue adding coils. Note that if you stack the coils directly onto of each other you will get a straight shape. If you offset them slightly you can make a more rounded shape.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62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Vocab: Ocvirk, Otto G. </a:t>
            </a:r>
            <a:r>
              <a:rPr i="1"/>
              <a:t>Art Fundamentals: Theory and Practice</a:t>
            </a:r>
            <a:r>
              <a:t>, 10th ed., McGraw-Hill, New York, NY, 2005. 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https://www.youtube.com/watch?v=S_WYikJ4DJs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Learn about coil pots and additive sculpture</a:t>
            </a:r>
          </a:p>
          <a:p>
            <a:pPr>
              <a:lnSpc>
                <a:spcPct val="120000"/>
              </a:lnSpc>
            </a:pPr>
            <a:r>
              <a:t>Create your own coil pot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 dry clay</a:t>
            </a:r>
          </a:p>
          <a:p>
            <a:pPr/>
            <a:r>
              <a:t>Water</a:t>
            </a:r>
          </a:p>
          <a:p>
            <a:pPr/>
            <a:r>
              <a:t>Paintbrush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  <p:sp>
        <p:nvSpPr>
          <p:cNvPr id="134" name="Subtitle 2"/>
          <p:cNvSpPr txBox="1"/>
          <p:nvPr>
            <p:ph type="body" sz="quarter" idx="1"/>
          </p:nvPr>
        </p:nvSpPr>
        <p:spPr>
          <a:xfrm>
            <a:off x="1524000" y="3435431"/>
            <a:ext cx="9144000" cy="165576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5 Minute Video Warm Up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 Minute Video Warm Up!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bout Coil P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Coil Pots</a:t>
            </a:r>
          </a:p>
        </p:txBody>
      </p:sp>
      <p:sp>
        <p:nvSpPr>
          <p:cNvPr id="139" name="Tradition is 2,000 years old…"/>
          <p:cNvSpPr txBox="1"/>
          <p:nvPr>
            <p:ph type="body" sz="half" idx="1"/>
          </p:nvPr>
        </p:nvSpPr>
        <p:spPr>
          <a:xfrm>
            <a:off x="838200" y="1825625"/>
            <a:ext cx="5699938" cy="4351338"/>
          </a:xfrm>
          <a:prstGeom prst="rect">
            <a:avLst/>
          </a:prstGeom>
        </p:spPr>
        <p:txBody>
          <a:bodyPr/>
          <a:lstStyle/>
          <a:p>
            <a:pPr/>
            <a:r>
              <a:t>Tradition is 2,000 years old</a:t>
            </a:r>
          </a:p>
          <a:p>
            <a:pPr/>
            <a:r>
              <a:t>Made for tasks such as cooking and carrying water</a:t>
            </a:r>
          </a:p>
          <a:p>
            <a:pPr lvl="1" marL="685800" indent="-228600"/>
            <a:r>
              <a:t>Not for decorative use</a:t>
            </a:r>
          </a:p>
          <a:p>
            <a:pPr/>
            <a:r>
              <a:t>Designs called pictographs were painted onto the pots</a:t>
            </a:r>
          </a:p>
        </p:txBody>
      </p:sp>
      <p:pic>
        <p:nvPicPr>
          <p:cNvPr id="140" name="Martinez_Pot-copy.jpeg" descr="Martinez_Pot-copy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2481" y="1331537"/>
            <a:ext cx="3871778" cy="35620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  <p:bldP build="p" bldLvl="1" animBg="1" rev="0" advAuto="0" spid="13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58ac89f5e4b0ba9d53a52ad6.jpeg" descr="58ac89f5e4b0ba9d53a52ad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2770" y="3452302"/>
            <a:ext cx="2599559" cy="2963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6553ea97eec8f91218542fcbae55b8c6.jpeg" descr="6553ea97eec8f91218542fcbae55b8c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5389" y="98148"/>
            <a:ext cx="2376573" cy="3751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baa8bcac7539021a62d4732c46f364aa-coil-pots-coiled-pottery_1_orig.jpeg" descr="baa8bcac7539021a62d4732c46f364aa-coil-pots-coiled-pottery_1_orig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6458" y="3803442"/>
            <a:ext cx="2130028" cy="2670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Taos-Pueblo-wedding-vase-New-Mexico.jpeg" descr="Taos-Pueblo-wedding-vase-New-Mexico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91944" y="465331"/>
            <a:ext cx="2893529" cy="3206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1975-012-0023_resized.jpeg" descr="1975-012-0023_resized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82629" y="3934023"/>
            <a:ext cx="3011735" cy="2670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Martinez_Pot-copy.jpeg" descr="Martinez_Pot-copy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24206" y="873031"/>
            <a:ext cx="2599559" cy="2391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